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8" d="100"/>
          <a:sy n="48" d="100"/>
        </p:scale>
        <p:origin x="-1932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CL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D4AB66D-BBEB-41AB-9EA8-86F03F7341F7}" type="datetimeFigureOut">
              <a:rPr lang="es-CL" smtClean="0"/>
              <a:pPr/>
              <a:t>11-06-2014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CL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A158635-822D-4970-9886-2E1C958A656F}" type="slidenum">
              <a:rPr lang="es-CL" smtClean="0"/>
              <a:pPr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267744" y="2060848"/>
            <a:ext cx="6172200" cy="1894362"/>
          </a:xfrm>
        </p:spPr>
        <p:txBody>
          <a:bodyPr/>
          <a:lstStyle/>
          <a:p>
            <a:pPr algn="ctr"/>
            <a:r>
              <a:rPr lang="es-CL" b="1" dirty="0" smtClean="0"/>
              <a:t>Pautas para la presentación de un trabajo de investigación</a:t>
            </a:r>
            <a:endParaRPr lang="es-CL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00B050"/>
                </a:solidFill>
              </a:rPr>
              <a:t>Cuerpo de la obra</a:t>
            </a:r>
            <a:endParaRPr lang="es-CL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>
              <a:buNone/>
            </a:pPr>
            <a:r>
              <a:rPr lang="es-CL" dirty="0" smtClean="0"/>
              <a:t>	Está constituido por los capítulos, partes o secciones que forman el contenido de la investigación.</a:t>
            </a:r>
          </a:p>
          <a:p>
            <a:pPr algn="just"/>
            <a:endParaRPr lang="es-CL" dirty="0" smtClean="0"/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problema de investigación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el marco teórico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los resultados de la investigación</a:t>
            </a:r>
          </a:p>
          <a:p>
            <a:pPr algn="just"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IMAGENES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s-CL" sz="2000" dirty="0" smtClean="0"/>
              <a:t>	Comprende gráficos, esquemas, mapas, dibujos, organigramas, etc.</a:t>
            </a:r>
          </a:p>
          <a:p>
            <a:pPr>
              <a:buNone/>
            </a:pPr>
            <a:r>
              <a:rPr lang="es-CL" sz="2000" dirty="0" smtClean="0"/>
              <a:t> </a:t>
            </a:r>
          </a:p>
          <a:p>
            <a:pPr>
              <a:buNone/>
            </a:pPr>
            <a:r>
              <a:rPr lang="es-CL" sz="2000" u="sng" dirty="0" smtClean="0"/>
              <a:t>Se deben considerar las siguientes normas</a:t>
            </a:r>
            <a:endParaRPr lang="es-CL" sz="2000" dirty="0" smtClean="0"/>
          </a:p>
          <a:p>
            <a:pPr algn="just">
              <a:buFont typeface="Wingdings" pitchFamily="2" charset="2"/>
              <a:buChar char="q"/>
            </a:pPr>
            <a:r>
              <a:rPr lang="es-CL" sz="2000" dirty="0" smtClean="0"/>
              <a:t>Poner en un recuadro cada ilustración y cuadro. </a:t>
            </a:r>
          </a:p>
          <a:p>
            <a:pPr algn="just">
              <a:buFont typeface="Wingdings" pitchFamily="2" charset="2"/>
              <a:buChar char="q"/>
            </a:pPr>
            <a:r>
              <a:rPr lang="es-CL" sz="2000" dirty="0" smtClean="0"/>
              <a:t>Numerar sobre el recuadro, en forma correlativa según orden de presentación. </a:t>
            </a:r>
          </a:p>
          <a:p>
            <a:pPr algn="just">
              <a:buFont typeface="Wingdings" pitchFamily="2" charset="2"/>
              <a:buChar char="q"/>
            </a:pPr>
            <a:r>
              <a:rPr lang="es-CL" sz="2000" dirty="0" smtClean="0"/>
              <a:t>Identificar con un título a cada ilustración y cuadro, a continuación de la numeración. </a:t>
            </a:r>
          </a:p>
          <a:p>
            <a:pPr algn="just">
              <a:buFont typeface="Wingdings" pitchFamily="2" charset="2"/>
              <a:buChar char="q"/>
            </a:pPr>
            <a:r>
              <a:rPr lang="es-CL" sz="2000" dirty="0" smtClean="0"/>
              <a:t>Identificar la fuente de donde provienen los datos en el margen inferior de cada recuadro en que se enmarcan las ilustraciones y cuadros.</a:t>
            </a:r>
            <a:endParaRPr lang="es-CL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37655" y="2996952"/>
            <a:ext cx="5706345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4286250" cy="250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CuadroTexto"/>
          <p:cNvSpPr txBox="1"/>
          <p:nvPr/>
        </p:nvSpPr>
        <p:spPr>
          <a:xfrm>
            <a:off x="5940152" y="908720"/>
            <a:ext cx="22322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 smtClean="0">
                <a:solidFill>
                  <a:srgbClr val="00B050"/>
                </a:solidFill>
              </a:rPr>
              <a:t>Así no se hace </a:t>
            </a:r>
            <a:endParaRPr lang="es-CL" sz="2800" b="1" dirty="0">
              <a:solidFill>
                <a:srgbClr val="00B050"/>
              </a:solidFill>
            </a:endParaRPr>
          </a:p>
        </p:txBody>
      </p:sp>
      <p:sp>
        <p:nvSpPr>
          <p:cNvPr id="7" name="6 Flecha izquierda"/>
          <p:cNvSpPr/>
          <p:nvPr/>
        </p:nvSpPr>
        <p:spPr>
          <a:xfrm>
            <a:off x="4283968" y="1196752"/>
            <a:ext cx="1512168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8" name="7 Flecha derecha"/>
          <p:cNvSpPr/>
          <p:nvPr/>
        </p:nvSpPr>
        <p:spPr>
          <a:xfrm>
            <a:off x="2267744" y="4869160"/>
            <a:ext cx="151216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8 CuadroTexto"/>
          <p:cNvSpPr txBox="1"/>
          <p:nvPr/>
        </p:nvSpPr>
        <p:spPr>
          <a:xfrm>
            <a:off x="467544" y="4221088"/>
            <a:ext cx="20162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b="1" dirty="0" smtClean="0">
                <a:solidFill>
                  <a:srgbClr val="00B050"/>
                </a:solidFill>
              </a:rPr>
              <a:t>Esta es la manera correcta </a:t>
            </a:r>
            <a:endParaRPr lang="es-CL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b="1" dirty="0" smtClean="0">
                <a:solidFill>
                  <a:srgbClr val="00B050"/>
                </a:solidFill>
              </a:rPr>
              <a:t>Conclusiones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/>
            <a:endParaRPr lang="es-CL" dirty="0" smtClean="0"/>
          </a:p>
          <a:p>
            <a:pPr algn="just"/>
            <a:r>
              <a:rPr lang="es-CL" dirty="0" smtClean="0"/>
              <a:t>Las conclusiones deben reflejar los alcances y  las limitaciones del estudio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 las recomendaciones que puedan ser útiles al problema de investigación.</a:t>
            </a:r>
          </a:p>
          <a:p>
            <a:pPr algn="just"/>
            <a:endParaRPr lang="es-CL" dirty="0" smtClean="0"/>
          </a:p>
          <a:p>
            <a:pPr algn="just"/>
            <a:r>
              <a:rPr lang="es-CL" dirty="0" smtClean="0"/>
              <a:t>las consecuencias y determinaciones que puedan contribuir al desarrollo del conocimiento.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200" b="1" dirty="0" smtClean="0">
                <a:solidFill>
                  <a:srgbClr val="00B050"/>
                </a:solidFill>
              </a:rPr>
              <a:t>Bibliografía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es-CL" dirty="0" smtClean="0"/>
              <a:t>Contiene las referencias bibliográficas de los documentos y textos utilizados como apoyo en la investigación.</a:t>
            </a:r>
          </a:p>
          <a:p>
            <a:pPr algn="just"/>
            <a:endParaRPr lang="es-CL" dirty="0" smtClean="0"/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Identificar las publicaciones utilizadas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Formato APA: </a:t>
            </a:r>
            <a:r>
              <a:rPr lang="es-CL" b="1" dirty="0" smtClean="0">
                <a:solidFill>
                  <a:srgbClr val="00B050"/>
                </a:solidFill>
              </a:rPr>
              <a:t>American </a:t>
            </a:r>
            <a:r>
              <a:rPr lang="es-CL" b="1" dirty="0" err="1" smtClean="0">
                <a:solidFill>
                  <a:srgbClr val="00B050"/>
                </a:solidFill>
              </a:rPr>
              <a:t>Psychological</a:t>
            </a:r>
            <a:r>
              <a:rPr lang="es-CL" b="1" dirty="0" smtClean="0">
                <a:solidFill>
                  <a:srgbClr val="00B050"/>
                </a:solidFill>
              </a:rPr>
              <a:t> </a:t>
            </a:r>
            <a:r>
              <a:rPr lang="es-CL" b="1" dirty="0" err="1" smtClean="0">
                <a:solidFill>
                  <a:srgbClr val="00B050"/>
                </a:solidFill>
              </a:rPr>
              <a:t>Association</a:t>
            </a:r>
            <a:endParaRPr lang="es-CL" b="1" dirty="0" smtClean="0">
              <a:solidFill>
                <a:srgbClr val="00B050"/>
              </a:solidFill>
            </a:endParaRP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Orden alfabético 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sz="2400" b="1" dirty="0" smtClean="0">
                <a:solidFill>
                  <a:srgbClr val="00B050"/>
                </a:solidFill>
              </a:rPr>
              <a:t>PRESENTACIÓN FÍSICA DE LA INVESTIGACION</a:t>
            </a:r>
            <a:endParaRPr lang="es-CL" sz="2400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None/>
            </a:pPr>
            <a:r>
              <a:rPr lang="es-CL" b="1" dirty="0" smtClean="0">
                <a:solidFill>
                  <a:srgbClr val="00B050"/>
                </a:solidFill>
              </a:rPr>
              <a:t>1.- Papel y tamaño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se presenta en papel blanco liso, tamaño carta 28 x 21,5 cm.</a:t>
            </a:r>
          </a:p>
          <a:p>
            <a:endParaRPr lang="es-CL" dirty="0" smtClean="0"/>
          </a:p>
          <a:p>
            <a:pPr marL="457200" indent="-457200">
              <a:buNone/>
            </a:pPr>
            <a:r>
              <a:rPr lang="es-CL" b="1" dirty="0" smtClean="0">
                <a:solidFill>
                  <a:srgbClr val="00B050"/>
                </a:solidFill>
              </a:rPr>
              <a:t>2.- Márgenes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Margen izquierdo y superior 4 cm.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Margen derecho e inferior  2.5 cm.</a:t>
            </a:r>
          </a:p>
          <a:p>
            <a:pPr>
              <a:buNone/>
            </a:pPr>
            <a:endParaRPr lang="es-CL" b="1" dirty="0" smtClean="0"/>
          </a:p>
          <a:p>
            <a:pPr>
              <a:buNone/>
            </a:pPr>
            <a:r>
              <a:rPr lang="es-CL" b="1" dirty="0" smtClean="0">
                <a:solidFill>
                  <a:srgbClr val="00B050"/>
                </a:solidFill>
              </a:rPr>
              <a:t> 3.- Espacios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El texto se hará en interlineado 1.5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Se puede usar espacio simple en los siguientes casos: Bibliografía  y Anexos</a:t>
            </a:r>
          </a:p>
          <a:p>
            <a:pPr>
              <a:buFont typeface="Wingdings" pitchFamily="2" charset="2"/>
              <a:buChar char="q"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CL" b="1" dirty="0" smtClean="0">
                <a:solidFill>
                  <a:srgbClr val="00B050"/>
                </a:solidFill>
              </a:rPr>
              <a:t>4.- LETRA</a:t>
            </a:r>
          </a:p>
          <a:p>
            <a:pPr>
              <a:buNone/>
            </a:pPr>
            <a:r>
              <a:rPr lang="es-CL" b="1" dirty="0" smtClean="0">
                <a:solidFill>
                  <a:srgbClr val="00B050"/>
                </a:solidFill>
              </a:rPr>
              <a:t>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Utilice como fuente para el tipo de letra, </a:t>
            </a:r>
            <a:r>
              <a:rPr lang="es-CL" dirty="0" err="1" smtClean="0"/>
              <a:t>Arial</a:t>
            </a:r>
            <a:r>
              <a:rPr lang="es-CL" dirty="0" smtClean="0"/>
              <a:t> 12 o Times New </a:t>
            </a:r>
            <a:r>
              <a:rPr lang="es-CL" dirty="0" err="1" smtClean="0"/>
              <a:t>Roman</a:t>
            </a:r>
            <a:r>
              <a:rPr lang="es-CL" dirty="0" smtClean="0"/>
              <a:t> 14.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No use  letra cursiva </a:t>
            </a:r>
          </a:p>
          <a:p>
            <a:pPr>
              <a:buFont typeface="Wingdings" pitchFamily="2" charset="2"/>
              <a:buChar char="q"/>
            </a:pPr>
            <a:endParaRPr lang="es-CL" dirty="0" smtClean="0"/>
          </a:p>
          <a:p>
            <a:pPr>
              <a:buFont typeface="Wingdings" pitchFamily="2" charset="2"/>
              <a:buChar char="q"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s-CL" sz="4000" b="1" u="sng" dirty="0" smtClean="0">
                <a:solidFill>
                  <a:srgbClr val="FF0000"/>
                </a:solidFill>
              </a:rPr>
              <a:t>IMPORTANTE </a:t>
            </a:r>
          </a:p>
          <a:p>
            <a:endParaRPr lang="es-CL" dirty="0" smtClean="0"/>
          </a:p>
          <a:p>
            <a:r>
              <a:rPr lang="es-CL" dirty="0" smtClean="0"/>
              <a:t>Bibliografía</a:t>
            </a:r>
          </a:p>
          <a:p>
            <a:pPr>
              <a:buNone/>
            </a:pPr>
            <a:endParaRPr lang="es-CL" dirty="0" smtClean="0"/>
          </a:p>
          <a:p>
            <a:pPr>
              <a:buFont typeface="Arial" pitchFamily="34" charset="0"/>
              <a:buChar char="•"/>
            </a:pPr>
            <a:r>
              <a:rPr lang="es-CL" dirty="0" smtClean="0"/>
              <a:t>Mínimo 5citas bibliográficas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/>
              <a:t>Diferentes publicaciones</a:t>
            </a:r>
          </a:p>
          <a:p>
            <a:pPr>
              <a:buFont typeface="Arial" pitchFamily="34" charset="0"/>
              <a:buChar char="•"/>
            </a:pPr>
            <a:r>
              <a:rPr lang="es-CL" dirty="0" smtClean="0"/>
              <a:t>Si no cuenta con ellas se descontaran </a:t>
            </a:r>
            <a:r>
              <a:rPr lang="es-CL" dirty="0" smtClean="0">
                <a:solidFill>
                  <a:srgbClr val="FF0000"/>
                </a:solidFill>
              </a:rPr>
              <a:t>10 decimas</a:t>
            </a:r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s-CL" sz="5400" dirty="0" smtClean="0">
                <a:solidFill>
                  <a:schemeClr val="accent5">
                    <a:lumMod val="75000"/>
                  </a:schemeClr>
                </a:solidFill>
              </a:rPr>
              <a:t>PRESENTACIÓN DEL PPT </a:t>
            </a:r>
            <a:endParaRPr lang="es-CL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pPr algn="just"/>
            <a:r>
              <a:rPr lang="es-CL" dirty="0" smtClean="0"/>
              <a:t>Presenta de manera clara el tema </a:t>
            </a:r>
          </a:p>
          <a:p>
            <a:pPr algn="just"/>
            <a:r>
              <a:rPr lang="es-CL" dirty="0" smtClean="0"/>
              <a:t>Se observa un “hilo temático” en las diapositivas</a:t>
            </a:r>
          </a:p>
          <a:p>
            <a:pPr algn="just"/>
            <a:r>
              <a:rPr lang="es-CL" dirty="0" smtClean="0"/>
              <a:t>La información que presenta es pertinente</a:t>
            </a:r>
          </a:p>
          <a:p>
            <a:pPr algn="just"/>
            <a:r>
              <a:rPr lang="es-CL" dirty="0" smtClean="0"/>
              <a:t>La secuencia de las diapositivas es la adecuada</a:t>
            </a:r>
          </a:p>
          <a:p>
            <a:pPr algn="just"/>
            <a:r>
              <a:rPr lang="es-CL" dirty="0" smtClean="0"/>
              <a:t>Utilizan  recurso que sirve para graficar o ilustrar los conceptos (fotos)</a:t>
            </a:r>
          </a:p>
          <a:p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39552" y="620688"/>
            <a:ext cx="38164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200" b="1" dirty="0" smtClean="0">
                <a:solidFill>
                  <a:srgbClr val="00B050"/>
                </a:solidFill>
              </a:rPr>
              <a:t>DIAPOSITIVAS  </a:t>
            </a:r>
            <a:endParaRPr lang="es-CL" sz="32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Almacenamiento interno"/>
          <p:cNvSpPr/>
          <p:nvPr/>
        </p:nvSpPr>
        <p:spPr>
          <a:xfrm>
            <a:off x="251520" y="620688"/>
            <a:ext cx="2016224" cy="792088"/>
          </a:xfrm>
          <a:prstGeom prst="flowChartInternal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Anexos </a:t>
            </a:r>
            <a:endParaRPr lang="es-CL" b="1" dirty="0"/>
          </a:p>
        </p:txBody>
      </p:sp>
      <p:sp>
        <p:nvSpPr>
          <p:cNvPr id="6" name="5 Almacenamiento interno"/>
          <p:cNvSpPr/>
          <p:nvPr/>
        </p:nvSpPr>
        <p:spPr>
          <a:xfrm>
            <a:off x="323528" y="1340768"/>
            <a:ext cx="2016224" cy="792088"/>
          </a:xfrm>
          <a:prstGeom prst="flowChartInternal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Bibliografía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7" name="6 Almacenamiento interno"/>
          <p:cNvSpPr/>
          <p:nvPr/>
        </p:nvSpPr>
        <p:spPr>
          <a:xfrm>
            <a:off x="467544" y="1988840"/>
            <a:ext cx="2016224" cy="792088"/>
          </a:xfrm>
          <a:prstGeom prst="flowChartInternal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Glosario</a:t>
            </a:r>
            <a:r>
              <a:rPr lang="es-CL" dirty="0" smtClean="0"/>
              <a:t> </a:t>
            </a:r>
            <a:endParaRPr lang="es-CL" dirty="0"/>
          </a:p>
        </p:txBody>
      </p:sp>
      <p:sp>
        <p:nvSpPr>
          <p:cNvPr id="8" name="7 Almacenamiento interno"/>
          <p:cNvSpPr/>
          <p:nvPr/>
        </p:nvSpPr>
        <p:spPr>
          <a:xfrm>
            <a:off x="611560" y="2636912"/>
            <a:ext cx="2016224" cy="79208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Conclusiones</a:t>
            </a:r>
            <a:endParaRPr lang="es-CL" b="1" dirty="0"/>
          </a:p>
        </p:txBody>
      </p:sp>
      <p:sp>
        <p:nvSpPr>
          <p:cNvPr id="9" name="8 Almacenamiento interno"/>
          <p:cNvSpPr/>
          <p:nvPr/>
        </p:nvSpPr>
        <p:spPr>
          <a:xfrm>
            <a:off x="755576" y="3284984"/>
            <a:ext cx="2016224" cy="79208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Texto </a:t>
            </a:r>
            <a:endParaRPr lang="es-CL" b="1" dirty="0"/>
          </a:p>
        </p:txBody>
      </p:sp>
      <p:sp>
        <p:nvSpPr>
          <p:cNvPr id="10" name="9 Almacenamiento interno"/>
          <p:cNvSpPr/>
          <p:nvPr/>
        </p:nvSpPr>
        <p:spPr>
          <a:xfrm>
            <a:off x="971600" y="3933056"/>
            <a:ext cx="2016224" cy="864096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Introducción</a:t>
            </a:r>
            <a:endParaRPr lang="es-CL" b="1" dirty="0"/>
          </a:p>
        </p:txBody>
      </p:sp>
      <p:sp>
        <p:nvSpPr>
          <p:cNvPr id="11" name="10 Almacenamiento interno"/>
          <p:cNvSpPr/>
          <p:nvPr/>
        </p:nvSpPr>
        <p:spPr>
          <a:xfrm>
            <a:off x="1115616" y="4653136"/>
            <a:ext cx="2016224" cy="792088"/>
          </a:xfrm>
          <a:prstGeom prst="flowChartInternal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Resumen </a:t>
            </a:r>
            <a:endParaRPr lang="es-CL" b="1" dirty="0"/>
          </a:p>
        </p:txBody>
      </p:sp>
      <p:sp>
        <p:nvSpPr>
          <p:cNvPr id="12" name="11 Almacenamiento interno"/>
          <p:cNvSpPr/>
          <p:nvPr/>
        </p:nvSpPr>
        <p:spPr>
          <a:xfrm>
            <a:off x="1331640" y="5229200"/>
            <a:ext cx="2016224" cy="792088"/>
          </a:xfrm>
          <a:prstGeom prst="flowChartInternal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Índice </a:t>
            </a:r>
            <a:endParaRPr lang="es-CL" b="1" dirty="0"/>
          </a:p>
        </p:txBody>
      </p:sp>
      <p:sp>
        <p:nvSpPr>
          <p:cNvPr id="13" name="12 Almacenamiento interno"/>
          <p:cNvSpPr/>
          <p:nvPr/>
        </p:nvSpPr>
        <p:spPr>
          <a:xfrm>
            <a:off x="1475656" y="5877272"/>
            <a:ext cx="2016224" cy="792088"/>
          </a:xfrm>
          <a:prstGeom prst="flowChartInternalStorag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CL" b="1" dirty="0" smtClean="0"/>
              <a:t>Portada </a:t>
            </a:r>
            <a:endParaRPr lang="es-CL" b="1" dirty="0"/>
          </a:p>
        </p:txBody>
      </p:sp>
      <p:sp>
        <p:nvSpPr>
          <p:cNvPr id="14" name="13 Cerrar llave"/>
          <p:cNvSpPr/>
          <p:nvPr/>
        </p:nvSpPr>
        <p:spPr>
          <a:xfrm>
            <a:off x="2627784" y="548680"/>
            <a:ext cx="360040" cy="201622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Cerrar llave"/>
          <p:cNvSpPr/>
          <p:nvPr/>
        </p:nvSpPr>
        <p:spPr>
          <a:xfrm>
            <a:off x="3059832" y="2780928"/>
            <a:ext cx="639688" cy="22322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6" name="15 Cerrar llave"/>
          <p:cNvSpPr/>
          <p:nvPr/>
        </p:nvSpPr>
        <p:spPr>
          <a:xfrm>
            <a:off x="3707904" y="5373216"/>
            <a:ext cx="216024" cy="126876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7" name="16 CuadroTexto"/>
          <p:cNvSpPr txBox="1"/>
          <p:nvPr/>
        </p:nvSpPr>
        <p:spPr>
          <a:xfrm>
            <a:off x="4499992" y="5877272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92D050"/>
                </a:solidFill>
              </a:rPr>
              <a:t>Preliminar  </a:t>
            </a:r>
            <a:endParaRPr lang="es-CL" sz="2400" dirty="0">
              <a:solidFill>
                <a:srgbClr val="92D05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211960" y="364502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92D050"/>
                </a:solidFill>
              </a:rPr>
              <a:t>Texto</a:t>
            </a:r>
            <a:r>
              <a:rPr lang="es-CL" sz="2400" dirty="0" smtClean="0"/>
              <a:t> </a:t>
            </a:r>
            <a:endParaRPr lang="es-CL" sz="24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3419872" y="1340768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92D050"/>
                </a:solidFill>
              </a:rPr>
              <a:t>Referencias</a:t>
            </a:r>
            <a:r>
              <a:rPr lang="es-CL" sz="2400" dirty="0" smtClean="0"/>
              <a:t> </a:t>
            </a:r>
            <a:endParaRPr lang="es-CL" sz="2400" dirty="0"/>
          </a:p>
        </p:txBody>
      </p:sp>
      <p:sp>
        <p:nvSpPr>
          <p:cNvPr id="20" name="19 Rectángulo"/>
          <p:cNvSpPr/>
          <p:nvPr/>
        </p:nvSpPr>
        <p:spPr>
          <a:xfrm>
            <a:off x="6948264" y="404664"/>
            <a:ext cx="28803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b="1" dirty="0" smtClean="0">
                <a:solidFill>
                  <a:srgbClr val="00B050"/>
                </a:solidFill>
              </a:rPr>
              <a:t>PARTES DE UN TRABAJO</a:t>
            </a:r>
            <a:endParaRPr lang="es-CL" sz="16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sz="3600" b="1" dirty="0" smtClean="0">
                <a:solidFill>
                  <a:srgbClr val="00B050"/>
                </a:solidFill>
              </a:rPr>
              <a:t>Orador</a:t>
            </a:r>
            <a:r>
              <a:rPr lang="es-CL" dirty="0" smtClean="0"/>
              <a:t> 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lvl="0"/>
            <a:endParaRPr lang="es-CL" dirty="0" smtClean="0"/>
          </a:p>
          <a:p>
            <a:pPr lvl="0"/>
            <a:r>
              <a:rPr lang="es-CL" dirty="0" smtClean="0"/>
              <a:t>Volumen de la voz durante la presentación </a:t>
            </a:r>
          </a:p>
          <a:p>
            <a:pPr lvl="0"/>
            <a:r>
              <a:rPr lang="es-CL" dirty="0" smtClean="0"/>
              <a:t>Domina el tema que expone </a:t>
            </a:r>
          </a:p>
          <a:p>
            <a:pPr lvl="0"/>
            <a:r>
              <a:rPr lang="es-CL" dirty="0" smtClean="0"/>
              <a:t>Seguridad en la exposición de  su trabajo </a:t>
            </a:r>
          </a:p>
          <a:p>
            <a:pPr lvl="0"/>
            <a:r>
              <a:rPr lang="es-CL" dirty="0" smtClean="0"/>
              <a:t>Vocabulario</a:t>
            </a:r>
          </a:p>
          <a:p>
            <a:pPr lvl="0"/>
            <a:r>
              <a:rPr lang="es-CL" dirty="0" smtClean="0"/>
              <a:t>Fundamento Personal</a:t>
            </a:r>
          </a:p>
          <a:p>
            <a:pPr lvl="0"/>
            <a:r>
              <a:rPr lang="es-CL" dirty="0" smtClean="0"/>
              <a:t>El grupo se muestra atento a la presentación </a:t>
            </a:r>
          </a:p>
          <a:p>
            <a:pPr lvl="0"/>
            <a:r>
              <a:rPr lang="es-CL" dirty="0" smtClean="0"/>
              <a:t>Trabajo en equipo y manejo del tiempo</a:t>
            </a:r>
          </a:p>
          <a:p>
            <a:r>
              <a:rPr lang="es-CL" dirty="0" smtClean="0"/>
              <a:t>Genera preguntas al público</a:t>
            </a:r>
          </a:p>
          <a:p>
            <a:r>
              <a:rPr lang="es-CL" dirty="0" smtClean="0"/>
              <a:t>explica los conceptos </a:t>
            </a:r>
          </a:p>
          <a:p>
            <a:r>
              <a:rPr lang="es-CL" dirty="0" smtClean="0"/>
              <a:t>Ofrece ejemplos</a:t>
            </a:r>
          </a:p>
          <a:p>
            <a:endParaRPr lang="es-CL" dirty="0" smtClean="0"/>
          </a:p>
          <a:p>
            <a:pPr lvl="0"/>
            <a:endParaRPr lang="es-CL" dirty="0" smtClean="0"/>
          </a:p>
          <a:p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00B050"/>
                </a:solidFill>
              </a:rPr>
              <a:t>Portada </a:t>
            </a:r>
            <a:endParaRPr lang="es-CL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CL" dirty="0" smtClean="0"/>
              <a:t>	Es la primera página del escrito, en este lugar se identifica la investigación. </a:t>
            </a:r>
          </a:p>
          <a:p>
            <a:pPr algn="just">
              <a:buNone/>
            </a:pPr>
            <a:endParaRPr lang="es-CL" dirty="0" smtClean="0"/>
          </a:p>
          <a:p>
            <a:pPr marL="457200" indent="-457200" algn="just">
              <a:buNone/>
            </a:pPr>
            <a:r>
              <a:rPr lang="es-CL" b="1" dirty="0" smtClean="0">
                <a:solidFill>
                  <a:srgbClr val="00B050"/>
                </a:solidFill>
              </a:rPr>
              <a:t>a)</a:t>
            </a:r>
            <a:r>
              <a:rPr lang="es-CL" b="1" dirty="0" smtClean="0"/>
              <a:t>Logo de la Universidad </a:t>
            </a:r>
          </a:p>
          <a:p>
            <a:pPr algn="just">
              <a:buFont typeface="Wingdings" pitchFamily="2" charset="2"/>
              <a:buChar char="§"/>
            </a:pPr>
            <a:r>
              <a:rPr lang="es-CL" dirty="0" smtClean="0"/>
              <a:t>ubique en el margen superior izquierdo el escudo oficial de la Universidad Aconcagua.</a:t>
            </a:r>
          </a:p>
          <a:p>
            <a:pPr algn="just">
              <a:buFont typeface="Wingdings" pitchFamily="2" charset="2"/>
              <a:buChar char="§"/>
            </a:pPr>
            <a:endParaRPr lang="es-CL" dirty="0" smtClean="0"/>
          </a:p>
          <a:p>
            <a:pPr algn="just">
              <a:buNone/>
            </a:pPr>
            <a:r>
              <a:rPr lang="es-CL" b="1" dirty="0" smtClean="0">
                <a:solidFill>
                  <a:srgbClr val="00B050"/>
                </a:solidFill>
              </a:rPr>
              <a:t>b)</a:t>
            </a:r>
            <a:r>
              <a:rPr lang="es-CL" b="1" dirty="0" smtClean="0"/>
              <a:t>Nombre de la institución </a:t>
            </a:r>
          </a:p>
          <a:p>
            <a:pPr algn="just">
              <a:buFont typeface="Wingdings" pitchFamily="2" charset="2"/>
              <a:buChar char="§"/>
            </a:pPr>
            <a:r>
              <a:rPr lang="es-CL" dirty="0" smtClean="0"/>
              <a:t>Ubique a la derecha del logo, el nombre de la institución. Y centrada</a:t>
            </a:r>
          </a:p>
          <a:p>
            <a:pPr algn="just">
              <a:buNone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620688"/>
            <a:ext cx="7467600" cy="5853264"/>
          </a:xfrm>
        </p:spPr>
        <p:txBody>
          <a:bodyPr/>
          <a:lstStyle/>
          <a:p>
            <a:pPr algn="just">
              <a:buNone/>
            </a:pPr>
            <a:r>
              <a:rPr lang="es-CL" b="1" dirty="0" smtClean="0">
                <a:solidFill>
                  <a:srgbClr val="00B050"/>
                </a:solidFill>
              </a:rPr>
              <a:t>c) </a:t>
            </a:r>
            <a:r>
              <a:rPr lang="es-CL" b="1" dirty="0" smtClean="0"/>
              <a:t>Titulo</a:t>
            </a:r>
            <a:r>
              <a:rPr lang="es-CL" dirty="0" smtClean="0"/>
              <a:t> 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El título de la investigación identifica el tipo de trabajo que se presenta, debe reflejar fielmente  el contenido del trabajo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El título debe ser continuo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no incluye cortes,  abreviaturas, subrayados, ni comillas.</a:t>
            </a:r>
          </a:p>
          <a:p>
            <a:pPr algn="just">
              <a:buFont typeface="Wingdings" pitchFamily="2" charset="2"/>
              <a:buChar char="§"/>
            </a:pPr>
            <a:endParaRPr lang="es-CL" dirty="0" smtClean="0"/>
          </a:p>
          <a:p>
            <a:pPr algn="just">
              <a:buNone/>
            </a:pPr>
            <a:r>
              <a:rPr lang="es-CL" b="1" dirty="0" smtClean="0">
                <a:solidFill>
                  <a:srgbClr val="00B050"/>
                </a:solidFill>
              </a:rPr>
              <a:t>d) </a:t>
            </a:r>
            <a:r>
              <a:rPr lang="es-CL" b="1" dirty="0" smtClean="0"/>
              <a:t>Nombre De La Carrera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El nombre se escribe 3 o 4 espacios mas abajo del titulo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56523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CL" b="1" dirty="0" smtClean="0">
                <a:solidFill>
                  <a:srgbClr val="00B050"/>
                </a:solidFill>
              </a:rPr>
              <a:t>e) </a:t>
            </a:r>
            <a:r>
              <a:rPr lang="es-CL" b="1" dirty="0" smtClean="0"/>
              <a:t>Autor(es)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Nombres y apellidos completos en mayúscula de quienes presentan el trabajo.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Se ubican centrado al medio</a:t>
            </a:r>
          </a:p>
          <a:p>
            <a:pPr>
              <a:buNone/>
            </a:pPr>
            <a:r>
              <a:rPr lang="es-CL" b="1" dirty="0" smtClean="0">
                <a:solidFill>
                  <a:srgbClr val="00B050"/>
                </a:solidFill>
              </a:rPr>
              <a:t>f) </a:t>
            </a:r>
            <a:r>
              <a:rPr lang="es-CL" b="1" dirty="0" smtClean="0"/>
              <a:t>Profesor guía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Se refiere a los nombres, apellidos completos</a:t>
            </a:r>
          </a:p>
          <a:p>
            <a:r>
              <a:rPr lang="es-CL" b="1" dirty="0" smtClean="0"/>
              <a:t>Lugar y fecha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Se refiere al lugar y fecha de publicación del trabajo. 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En el primer renglón, se indica la ciudad y el país, en el segundo renglón, se indica el año de publicación</a:t>
            </a:r>
          </a:p>
          <a:p>
            <a:pPr>
              <a:buFont typeface="Wingdings" pitchFamily="2" charset="2"/>
              <a:buChar char="§"/>
            </a:pP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0"/>
            <a:ext cx="6067425" cy="317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59632" y="3140968"/>
            <a:ext cx="606742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9632" y="4533900"/>
            <a:ext cx="6076950" cy="232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Índice </a:t>
            </a:r>
            <a:endParaRPr lang="es-CL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210300" cy="19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640" y="3717032"/>
            <a:ext cx="6048672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00B050"/>
                </a:solidFill>
              </a:rPr>
              <a:t>El resumen</a:t>
            </a:r>
            <a:endParaRPr lang="es-CL" b="1" dirty="0">
              <a:solidFill>
                <a:srgbClr val="00B050"/>
              </a:solidFill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s-CL" dirty="0" smtClean="0"/>
              <a:t>	</a:t>
            </a:r>
          </a:p>
          <a:p>
            <a:pPr algn="just">
              <a:buNone/>
            </a:pPr>
            <a:r>
              <a:rPr lang="es-CL" dirty="0" smtClean="0"/>
              <a:t>	Determina la pertinencia de la investigación y permite decidir al lector si el documento es de su interés. </a:t>
            </a:r>
          </a:p>
          <a:p>
            <a:pPr algn="just">
              <a:buNone/>
            </a:pPr>
            <a:endParaRPr lang="es-CL" dirty="0" smtClean="0"/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 claridad, breve y simple el contenido 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evitar juicios de valor y  críticas</a:t>
            </a:r>
          </a:p>
          <a:p>
            <a:pPr algn="just">
              <a:buFont typeface="Wingdings" pitchFamily="2" charset="2"/>
              <a:buChar char="q"/>
            </a:pPr>
            <a:r>
              <a:rPr lang="es-CL" dirty="0" smtClean="0"/>
              <a:t> un buen resumen es breve, conciso e informativo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b="1" dirty="0" smtClean="0">
                <a:solidFill>
                  <a:srgbClr val="00B050"/>
                </a:solidFill>
              </a:rPr>
              <a:t>La introducción</a:t>
            </a:r>
            <a:endParaRPr lang="es-CL" b="1" dirty="0">
              <a:solidFill>
                <a:srgbClr val="00B050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s-CL" dirty="0" smtClean="0"/>
          </a:p>
          <a:p>
            <a:r>
              <a:rPr lang="es-CL" dirty="0" smtClean="0"/>
              <a:t>es la presentación clara, breve y precisa  del contenido del trabajo, no debe incluir resultados ni conclusiones. </a:t>
            </a:r>
          </a:p>
          <a:p>
            <a:endParaRPr lang="es-CL" dirty="0" smtClean="0"/>
          </a:p>
          <a:p>
            <a:pPr>
              <a:buFont typeface="Wingdings" pitchFamily="2" charset="2"/>
              <a:buChar char="§"/>
            </a:pPr>
            <a:endParaRPr lang="es-CL" dirty="0" smtClean="0"/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Las razones que motivaron la elección del tema.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Los fundamentos que lo sustentan. 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Los objetivos del trabajo.  </a:t>
            </a:r>
          </a:p>
          <a:p>
            <a:pPr>
              <a:buFont typeface="Wingdings" pitchFamily="2" charset="2"/>
              <a:buChar char="q"/>
            </a:pPr>
            <a:r>
              <a:rPr lang="es-CL" dirty="0" smtClean="0"/>
              <a:t>La metodología utilizada.</a:t>
            </a:r>
            <a:endParaRPr lang="es-C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379</TotalTime>
  <Words>468</Words>
  <Application>Microsoft Office PowerPoint</Application>
  <PresentationFormat>Presentación en pantalla (4:3)</PresentationFormat>
  <Paragraphs>126</Paragraphs>
  <Slides>20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Mirador</vt:lpstr>
      <vt:lpstr>Pautas para la presentación de un trabajo de investigación</vt:lpstr>
      <vt:lpstr>Presentación de PowerPoint</vt:lpstr>
      <vt:lpstr>Portada </vt:lpstr>
      <vt:lpstr>Presentación de PowerPoint</vt:lpstr>
      <vt:lpstr>Presentación de PowerPoint</vt:lpstr>
      <vt:lpstr>Presentación de PowerPoint</vt:lpstr>
      <vt:lpstr>Índice </vt:lpstr>
      <vt:lpstr>El resumen</vt:lpstr>
      <vt:lpstr>La introducción</vt:lpstr>
      <vt:lpstr>Cuerpo de la obra</vt:lpstr>
      <vt:lpstr>IMAGENES</vt:lpstr>
      <vt:lpstr>Presentación de PowerPoint</vt:lpstr>
      <vt:lpstr>Conclusiones </vt:lpstr>
      <vt:lpstr>Bibliografía </vt:lpstr>
      <vt:lpstr>PRESENTACIÓN FÍSICA DE LA INVESTIGACION</vt:lpstr>
      <vt:lpstr>Presentación de PowerPoint</vt:lpstr>
      <vt:lpstr>Presentación de PowerPoint</vt:lpstr>
      <vt:lpstr>Presentación de PowerPoint</vt:lpstr>
      <vt:lpstr>Presentación de PowerPoint</vt:lpstr>
      <vt:lpstr>Orador  </vt:lpstr>
    </vt:vector>
  </TitlesOfParts>
  <Company>Usuario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Pautas para la presentación de un trabajo de investigación</dc:title>
  <dc:creator>Usuario</dc:creator>
  <cp:lastModifiedBy>Ernesto Olavarria Lay (Sierra &amp; Plaza Ingeniería y S</cp:lastModifiedBy>
  <cp:revision>28</cp:revision>
  <dcterms:created xsi:type="dcterms:W3CDTF">2014-06-08T01:54:23Z</dcterms:created>
  <dcterms:modified xsi:type="dcterms:W3CDTF">2014-06-11T21:12:54Z</dcterms:modified>
</cp:coreProperties>
</file>