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322" r:id="rId20"/>
    <p:sldId id="323" r:id="rId21"/>
  </p:sldIdLst>
  <p:sldSz cx="9163050" cy="688181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3192" y="2575560"/>
            <a:ext cx="8299704" cy="6004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en-US" sz="6000" b="1" spc="-50" dirty="0">
                <a:solidFill>
                  <a:schemeClr val="bg1"/>
                </a:solidFill>
                <a:latin typeface="Arial"/>
              </a:rPr>
              <a:t>MECANICA DE ROCAS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319215" y="6100550"/>
            <a:ext cx="5373681" cy="614149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es-CL" sz="3200" spc="-50" dirty="0" smtClean="0">
                <a:solidFill>
                  <a:schemeClr val="bg1"/>
                </a:solidFill>
                <a:latin typeface="Arial"/>
              </a:rPr>
              <a:t>Profesor</a:t>
            </a:r>
            <a:r>
              <a:rPr lang="en-US" sz="3200" spc="-50" dirty="0" smtClean="0">
                <a:solidFill>
                  <a:schemeClr val="bg1"/>
                </a:solidFill>
                <a:latin typeface="Arial"/>
              </a:rPr>
              <a:t>: Álvaro Bustamante</a:t>
            </a:r>
            <a:endParaRPr lang="en-US" sz="3200" spc="-50" dirty="0">
              <a:solidFill>
                <a:schemeClr val="bg1"/>
              </a:solidFill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03585" y="176469"/>
            <a:ext cx="7937833" cy="13136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3840"/>
              </a:lnSpc>
            </a:pPr>
            <a:r>
              <a:rPr lang="en-US" sz="3200" b="1" dirty="0">
                <a:solidFill>
                  <a:schemeClr val="bg1"/>
                </a:solidFill>
                <a:latin typeface="Arial"/>
              </a:rPr>
              <a:t>EFECTOS DEL AGUA SUBTERRANEA SOBRE LAS PROPIEDADES DE </a:t>
            </a:r>
            <a:r>
              <a:rPr lang="en-US" sz="3200" b="1" dirty="0" smtClean="0">
                <a:solidFill>
                  <a:schemeClr val="bg1"/>
                </a:solidFill>
                <a:latin typeface="Arial"/>
              </a:rPr>
              <a:t>LOS MACIZOS ROCOSOS</a:t>
            </a:r>
            <a:endParaRPr lang="en-US" sz="32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28600" y="2617076"/>
            <a:ext cx="8692896" cy="319031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3864"/>
              </a:lnSpc>
            </a:pPr>
            <a:r>
              <a:rPr lang="en-US" sz="3200" b="1" dirty="0">
                <a:solidFill>
                  <a:schemeClr val="bg1"/>
                </a:solidFill>
                <a:latin typeface="Arial"/>
              </a:rPr>
              <a:t>El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agua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como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material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geologico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coexistente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con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rocas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influye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en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su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comportamiento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mecanico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y en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su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respuesta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ante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fuerzas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aplicadas</a:t>
            </a:r>
            <a:endParaRPr lang="en-US" sz="3200" b="1" dirty="0">
              <a:solidFill>
                <a:schemeClr val="bg1"/>
              </a:solidFill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1828799"/>
            <a:ext cx="9163050" cy="505301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/>
            <a:r>
              <a:rPr lang="en-US" sz="2400" b="1" dirty="0">
                <a:solidFill>
                  <a:schemeClr val="bg1"/>
                </a:solidFill>
                <a:latin typeface="Arial"/>
              </a:rPr>
              <a:t>Los </a:t>
            </a:r>
            <a:r>
              <a:rPr lang="en-US" sz="2400" b="1" dirty="0" err="1">
                <a:solidFill>
                  <a:schemeClr val="bg1"/>
                </a:solidFill>
                <a:latin typeface="Arial"/>
              </a:rPr>
              <a:t>efectos</a:t>
            </a:r>
            <a:r>
              <a:rPr lang="en-US" sz="2400" b="1" dirty="0">
                <a:solidFill>
                  <a:schemeClr val="bg1"/>
                </a:solidFill>
                <a:latin typeface="Arial"/>
              </a:rPr>
              <a:t> mas </a:t>
            </a:r>
            <a:r>
              <a:rPr lang="en-US" sz="2400" b="1" dirty="0" err="1">
                <a:solidFill>
                  <a:schemeClr val="bg1"/>
                </a:solidFill>
                <a:latin typeface="Arial"/>
              </a:rPr>
              <a:t>importantes</a:t>
            </a:r>
            <a:r>
              <a:rPr lang="en-US" sz="2400" b="1" dirty="0">
                <a:solidFill>
                  <a:schemeClr val="bg1"/>
                </a:solidFill>
                <a:latin typeface="Arial"/>
              </a:rPr>
              <a:t> son:</a:t>
            </a:r>
          </a:p>
          <a:p>
            <a:pPr indent="0" algn="just">
              <a:lnSpc>
                <a:spcPts val="3336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1)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Juega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un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papel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importante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en la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resistencia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rocas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blandas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y de los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materiales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meteorizados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.</a:t>
            </a:r>
          </a:p>
          <a:p>
            <a:pPr indent="0" algn="just">
              <a:lnSpc>
                <a:spcPts val="3384"/>
              </a:lnSpc>
            </a:pPr>
            <a:r>
              <a:rPr lang="en-US" sz="2800" b="1" dirty="0" smtClean="0">
                <a:solidFill>
                  <a:schemeClr val="bg1"/>
                </a:solidFill>
                <a:latin typeface="Arial"/>
              </a:rPr>
              <a:t>2) Reduce 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la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resistencia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la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matriz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rocosa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en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rocas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porosas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.</a:t>
            </a:r>
          </a:p>
          <a:p>
            <a:pPr indent="0" algn="just">
              <a:lnSpc>
                <a:spcPts val="3360"/>
              </a:lnSpc>
            </a:pPr>
            <a:r>
              <a:rPr lang="en-US" sz="2800" b="1" dirty="0" smtClean="0">
                <a:solidFill>
                  <a:schemeClr val="bg1"/>
                </a:solidFill>
                <a:latin typeface="Arial"/>
              </a:rPr>
              <a:t>3) </a:t>
            </a:r>
            <a:r>
              <a:rPr lang="en-US" sz="2800" b="1" dirty="0" err="1" smtClean="0">
                <a:solidFill>
                  <a:schemeClr val="bg1"/>
                </a:solidFill>
                <a:latin typeface="Arial"/>
              </a:rPr>
              <a:t>Rellena</a:t>
            </a:r>
            <a:r>
              <a:rPr lang="en-US" sz="2800" b="1" dirty="0" smtClean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discontinuidades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los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macizos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rocosos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e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influye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en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su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resistencia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.</a:t>
            </a:r>
          </a:p>
          <a:p>
            <a:pPr indent="0" algn="just">
              <a:lnSpc>
                <a:spcPts val="3360"/>
              </a:lnSpc>
            </a:pPr>
            <a:r>
              <a:rPr lang="en-US" sz="2800" b="1" dirty="0" smtClean="0">
                <a:solidFill>
                  <a:schemeClr val="bg1"/>
                </a:solidFill>
                <a:latin typeface="Arial"/>
              </a:rPr>
              <a:t>4) Las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zonas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alteradas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y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meteorizadas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superficiales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discontinuidades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importantes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y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fallas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son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camino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preferente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para el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flujo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del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agua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1769205"/>
            <a:ext cx="9163050" cy="33497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3840"/>
              </a:lnSpc>
            </a:pPr>
            <a:r>
              <a:rPr lang="en-US" sz="3200" b="1" dirty="0">
                <a:solidFill>
                  <a:schemeClr val="bg1"/>
                </a:solidFill>
                <a:latin typeface="Arial"/>
              </a:rPr>
              <a:t>5) Produce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meteorizacion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quimica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y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fisica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en la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matriz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rocosa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y en los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macizos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/>
              </a:rPr>
              <a:t>rocosos</a:t>
            </a:r>
            <a:r>
              <a:rPr lang="en-US" sz="3200" b="1" dirty="0" smtClean="0">
                <a:solidFill>
                  <a:schemeClr val="bg1"/>
                </a:solidFill>
                <a:latin typeface="Arial"/>
              </a:rPr>
              <a:t>.</a:t>
            </a:r>
          </a:p>
          <a:p>
            <a:pPr indent="0" algn="just">
              <a:lnSpc>
                <a:spcPts val="3840"/>
              </a:lnSpc>
            </a:pPr>
            <a:endParaRPr lang="en-US" sz="3200" b="1" dirty="0">
              <a:solidFill>
                <a:schemeClr val="bg1"/>
              </a:solidFill>
              <a:latin typeface="Arial"/>
            </a:endParaRPr>
          </a:p>
          <a:p>
            <a:pPr indent="0" algn="just"/>
            <a:r>
              <a:rPr lang="en-US" sz="3200" b="1" dirty="0">
                <a:solidFill>
                  <a:schemeClr val="bg1"/>
                </a:solidFill>
                <a:latin typeface="Arial"/>
              </a:rPr>
              <a:t>6)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Es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un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agente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Arial"/>
              </a:rPr>
              <a:t>erosive.</a:t>
            </a:r>
          </a:p>
          <a:p>
            <a:pPr indent="0" algn="just"/>
            <a:endParaRPr lang="en-US" sz="3200" b="1" dirty="0">
              <a:solidFill>
                <a:schemeClr val="bg1"/>
              </a:solidFill>
              <a:latin typeface="Arial"/>
            </a:endParaRPr>
          </a:p>
          <a:p>
            <a:pPr indent="0" algn="just">
              <a:lnSpc>
                <a:spcPts val="3840"/>
              </a:lnSpc>
            </a:pPr>
            <a:r>
              <a:rPr lang="en-US" sz="3200" b="1" dirty="0">
                <a:solidFill>
                  <a:schemeClr val="bg1"/>
                </a:solidFill>
                <a:latin typeface="Arial"/>
              </a:rPr>
              <a:t>7) Produce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reacciones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quimicas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que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pueden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dar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lugar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a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cambio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en la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composicion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del</a:t>
            </a:r>
          </a:p>
          <a:p>
            <a:pPr indent="0" algn="just"/>
            <a:r>
              <a:rPr lang="en-US" sz="3200" b="1" dirty="0" smtClean="0">
                <a:solidFill>
                  <a:schemeClr val="bg1"/>
                </a:solidFill>
                <a:latin typeface="Arial"/>
              </a:rPr>
              <a:t>Agua.</a:t>
            </a:r>
            <a:endParaRPr lang="en-US" sz="3200" b="1" dirty="0">
              <a:solidFill>
                <a:schemeClr val="bg1"/>
              </a:solidFill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5653" y="3029813"/>
            <a:ext cx="4556191" cy="3852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04450" y="1565716"/>
            <a:ext cx="9058599" cy="13136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3840"/>
              </a:lnSpc>
            </a:pPr>
            <a:r>
              <a:rPr lang="en-US" sz="3200" b="1" dirty="0">
                <a:solidFill>
                  <a:schemeClr val="bg1"/>
                </a:solidFill>
                <a:latin typeface="Arial"/>
              </a:rPr>
              <a:t>El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agua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puede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lubricar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d</a:t>
            </a:r>
            <a:r>
              <a:rPr lang="en-US" sz="3200" b="1" dirty="0" smtClean="0">
                <a:solidFill>
                  <a:schemeClr val="bg1"/>
                </a:solidFill>
                <a:latin typeface="Arial"/>
              </a:rPr>
              <a:t>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discontinuidades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y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permitir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que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piezas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rocas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se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muevan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38632" y="134567"/>
            <a:ext cx="7896186" cy="237134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3840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En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rocas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intensamente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fracturadas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, la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presencia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del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agua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acelera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el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proceso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aflojamiento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especialmente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en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ambientes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altos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esfuerzos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donde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el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aflojamiento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la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roca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sera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muy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rapido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3258540"/>
            <a:ext cx="9163050" cy="18044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3840"/>
              </a:lnSpc>
            </a:pPr>
            <a:r>
              <a:rPr lang="en-US" sz="3200" b="1" dirty="0">
                <a:solidFill>
                  <a:schemeClr val="bg1"/>
                </a:solidFill>
                <a:latin typeface="Arial"/>
              </a:rPr>
              <a:t>La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presencia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agua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en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fallas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geologicas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y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zonas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corte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influye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significativamente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en la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estabilidad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de la masa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rocosa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3200" b="1" dirty="0" err="1" smtClean="0">
                <a:solidFill>
                  <a:schemeClr val="bg1"/>
                </a:solidFill>
                <a:latin typeface="Arial"/>
              </a:rPr>
              <a:t>una</a:t>
            </a:r>
            <a:r>
              <a:rPr lang="en-US" sz="3200" b="1" dirty="0" smtClean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/>
              </a:rPr>
              <a:t>excavacion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73480" y="316992"/>
            <a:ext cx="7989570" cy="8260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/>
            <a:r>
              <a:rPr lang="en-US" sz="3200" b="1" dirty="0" smtClean="0">
                <a:solidFill>
                  <a:schemeClr val="bg1"/>
                </a:solidFill>
                <a:latin typeface="Arial"/>
              </a:rPr>
              <a:t>CLASIFICACION DE LOS MACIZOS ROCOSOS</a:t>
            </a:r>
            <a:endParaRPr lang="en-US" sz="32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0" y="2650032"/>
            <a:ext cx="9163050" cy="115214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3360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Los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macizos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rocosos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se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clasifican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basados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en </a:t>
            </a:r>
            <a:r>
              <a:rPr lang="en-US" sz="2800" b="1" dirty="0" err="1" smtClean="0">
                <a:solidFill>
                  <a:schemeClr val="bg1"/>
                </a:solidFill>
                <a:latin typeface="Arial"/>
              </a:rPr>
              <a:t>factores</a:t>
            </a:r>
            <a:r>
              <a:rPr lang="en-US" sz="2800" b="1" dirty="0" smtClean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que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determinen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su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comportamiento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mecanico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73706" y="307847"/>
            <a:ext cx="7324117" cy="429131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en-US" sz="2800" b="1" dirty="0">
                <a:solidFill>
                  <a:schemeClr val="bg1"/>
                </a:solidFill>
                <a:latin typeface="Arial"/>
              </a:rPr>
              <a:t>CLASIFICACION DE LOS MACIZOS ROCOSOS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0" y="1596788"/>
            <a:ext cx="9163050" cy="47765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/>
            <a:r>
              <a:rPr lang="en-US" sz="2800" b="1" dirty="0">
                <a:solidFill>
                  <a:schemeClr val="bg1"/>
                </a:solidFill>
                <a:latin typeface="Arial"/>
              </a:rPr>
              <a:t>1)   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Propiedades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la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matriz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rocosa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.</a:t>
            </a:r>
          </a:p>
          <a:p>
            <a:pPr indent="0">
              <a:lnSpc>
                <a:spcPts val="3360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2)   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Frecuencia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y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tipo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discontinuidades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que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definen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:</a:t>
            </a:r>
          </a:p>
          <a:p>
            <a:pPr indent="0">
              <a:lnSpc>
                <a:spcPts val="5040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-    El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grado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fracturacion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(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indice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RQD)</a:t>
            </a:r>
          </a:p>
          <a:p>
            <a:pPr indent="0">
              <a:lnSpc>
                <a:spcPts val="5040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-    El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tamano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y la forma del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macizo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.</a:t>
            </a:r>
          </a:p>
          <a:p>
            <a:pPr indent="0">
              <a:lnSpc>
                <a:spcPts val="5040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-   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Sus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propiedades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hidrogeologicas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.</a:t>
            </a:r>
          </a:p>
          <a:p>
            <a:pPr indent="0">
              <a:lnSpc>
                <a:spcPts val="5040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3)   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Grado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Meteorizacion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o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Alteracion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.</a:t>
            </a:r>
          </a:p>
          <a:p>
            <a:pPr indent="0">
              <a:lnSpc>
                <a:spcPts val="5040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4)    Estado de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Tensiones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In Situ</a:t>
            </a:r>
          </a:p>
          <a:p>
            <a:pPr indent="0">
              <a:lnSpc>
                <a:spcPts val="5040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5)   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Presencia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agua</a:t>
            </a:r>
            <a:endParaRPr lang="en-US" sz="2800" b="1" dirty="0">
              <a:solidFill>
                <a:schemeClr val="bg1"/>
              </a:solidFill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1722348"/>
            <a:ext cx="9163050" cy="42458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3840"/>
              </a:lnSpc>
            </a:pP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Dependiendo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sus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caracteristicas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y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condiciones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, la masa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rocosa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puede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variar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una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mina a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otra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como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tambien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de area en area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dentro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una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misma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mina.</a:t>
            </a:r>
          </a:p>
          <a:p>
            <a:pPr indent="0" algn="just">
              <a:lnSpc>
                <a:spcPts val="3840"/>
              </a:lnSpc>
            </a:pPr>
            <a:r>
              <a:rPr lang="en-US" sz="3200" b="1" dirty="0">
                <a:solidFill>
                  <a:schemeClr val="bg1"/>
                </a:solidFill>
                <a:latin typeface="Arial"/>
              </a:rPr>
              <a:t>Con el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paso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del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tiempo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crecen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labores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mineras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y el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minado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se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realiza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a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mayores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profundidades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desarrollandose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asi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diferentes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problemas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inestabilidad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en la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roca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1718440"/>
            <a:ext cx="9163050" cy="370395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3840"/>
              </a:lnSpc>
            </a:pP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Conocer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la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roca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permitira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tomar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decisiones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correctas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sobre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diferentes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aspectos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relacionados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con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labores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mineras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, entre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otras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, se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podra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establecer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la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direccion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en la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cual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se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deben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avanzar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excavaciones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, el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tamano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mismas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, el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tiempo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exposicion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abierta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de la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excavacion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, el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tipo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sostenimiento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a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utilizar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y el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momento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en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que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este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debe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ser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instalado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234887" y="552587"/>
            <a:ext cx="7648168" cy="42367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en-US" sz="2800" b="1" dirty="0">
                <a:solidFill>
                  <a:srgbClr val="FF3201"/>
                </a:solidFill>
                <a:latin typeface="Arial"/>
              </a:rPr>
              <a:t>TESTIGOS DE PERFORACION DIAMANTINA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14144"/>
            <a:ext cx="9110472" cy="399592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5280" y="2042160"/>
            <a:ext cx="8622792" cy="277977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3840"/>
              </a:lnSpc>
            </a:pPr>
            <a:r>
              <a:rPr lang="en-US" sz="3200" b="1" dirty="0">
                <a:solidFill>
                  <a:schemeClr val="bg1"/>
                </a:solidFill>
                <a:latin typeface="Arial"/>
              </a:rPr>
              <a:t>La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Mecanica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Rocas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se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encarga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del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estudio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teorico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y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practico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propiedades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y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comportamiento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mecanico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de los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materiales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rocosos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, y de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su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respuesta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ante la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accion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fuerzas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aplicadas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en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su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entorno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/>
              </a:rPr>
              <a:t>fisico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525" y="1535906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784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8328" y="1837944"/>
            <a:ext cx="8683752" cy="26639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4320"/>
              </a:lnSpc>
            </a:pPr>
            <a:r>
              <a:rPr lang="en-US" sz="3600" b="1" dirty="0">
                <a:solidFill>
                  <a:schemeClr val="bg1"/>
                </a:solidFill>
                <a:latin typeface="Arial"/>
              </a:rPr>
              <a:t>La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finalidad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de la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Mecanica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Rocas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es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conocer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y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predecir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el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comportamiento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de los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materiales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rocosos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ante la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actuacion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fuerzas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internas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y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externas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que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se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ejercen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sobre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ellos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1639614"/>
            <a:ext cx="9163050" cy="484957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/>
            <a:r>
              <a:rPr lang="en-US" sz="2400" b="1" dirty="0">
                <a:solidFill>
                  <a:schemeClr val="bg1"/>
                </a:solidFill>
                <a:latin typeface="Arial"/>
              </a:rPr>
              <a:t>Los </a:t>
            </a:r>
            <a:r>
              <a:rPr lang="en-US" sz="2400" b="1" dirty="0" err="1">
                <a:solidFill>
                  <a:schemeClr val="bg1"/>
                </a:solidFill>
                <a:latin typeface="Arial"/>
              </a:rPr>
              <a:t>distintos</a:t>
            </a:r>
            <a:r>
              <a:rPr lang="en-US" sz="24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/>
              </a:rPr>
              <a:t>ambitos</a:t>
            </a:r>
            <a:r>
              <a:rPr lang="en-US" sz="24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2400" b="1" dirty="0" err="1">
                <a:solidFill>
                  <a:schemeClr val="bg1"/>
                </a:solidFill>
                <a:latin typeface="Arial"/>
              </a:rPr>
              <a:t>aplicacion</a:t>
            </a:r>
            <a:r>
              <a:rPr lang="en-US" sz="24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2400" b="1" dirty="0" smtClean="0">
                <a:solidFill>
                  <a:schemeClr val="bg1"/>
                </a:solidFill>
                <a:latin typeface="Arial"/>
              </a:rPr>
              <a:t>la </a:t>
            </a:r>
            <a:r>
              <a:rPr lang="en-US" sz="2400" b="1" dirty="0" err="1" smtClean="0">
                <a:solidFill>
                  <a:schemeClr val="bg1"/>
                </a:solidFill>
                <a:latin typeface="Arial"/>
              </a:rPr>
              <a:t>mecanica</a:t>
            </a:r>
            <a:r>
              <a:rPr lang="en-US" sz="2400" b="1" dirty="0" smtClean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Arial"/>
              </a:rPr>
              <a:t>de </a:t>
            </a:r>
            <a:r>
              <a:rPr lang="en-US" sz="2400" b="1" dirty="0" err="1">
                <a:solidFill>
                  <a:schemeClr val="bg1"/>
                </a:solidFill>
                <a:latin typeface="Arial"/>
              </a:rPr>
              <a:t>rocas</a:t>
            </a:r>
            <a:r>
              <a:rPr lang="en-US" sz="2400" b="1" dirty="0">
                <a:solidFill>
                  <a:schemeClr val="bg1"/>
                </a:solidFill>
                <a:latin typeface="Arial"/>
              </a:rPr>
              <a:t> se </a:t>
            </a:r>
            <a:r>
              <a:rPr lang="en-US" sz="2400" b="1" dirty="0" err="1">
                <a:solidFill>
                  <a:schemeClr val="bg1"/>
                </a:solidFill>
                <a:latin typeface="Arial"/>
              </a:rPr>
              <a:t>agrupan</a:t>
            </a:r>
            <a:r>
              <a:rPr lang="en-US" sz="2400" b="1" dirty="0">
                <a:solidFill>
                  <a:schemeClr val="bg1"/>
                </a:solidFill>
                <a:latin typeface="Arial"/>
              </a:rPr>
              <a:t> en:</a:t>
            </a:r>
          </a:p>
          <a:p>
            <a:pPr indent="0" algn="just">
              <a:lnSpc>
                <a:spcPts val="3840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1)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Cuando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el material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rocoso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constituye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la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estructura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(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excavaciones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tuneles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galenas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taludes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, etc.).</a:t>
            </a:r>
          </a:p>
          <a:p>
            <a:pPr indent="0" algn="just">
              <a:lnSpc>
                <a:spcPts val="3840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2)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Cuando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la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roca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el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soporte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otras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estructuras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(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cimentaciones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edificios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presas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, etc.).</a:t>
            </a:r>
          </a:p>
          <a:p>
            <a:pPr indent="0" algn="just">
              <a:lnSpc>
                <a:spcPts val="3840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3)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Cuando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rocas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son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empleadas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como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material de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construccion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(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escolleras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pedraplenes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rellenos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, etc.).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29184" y="1837944"/>
            <a:ext cx="8424672" cy="321259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4320"/>
              </a:lnSpc>
            </a:pP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Cuando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se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excava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un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macizo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rocoso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o se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construyen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estructuras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sobre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rocas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se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modifican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condiciones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iniciales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del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medio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rocoso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, el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cual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responde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a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estos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cambios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deformandose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 y/o </a:t>
            </a:r>
            <a:r>
              <a:rPr lang="en-US" sz="3600" b="1" dirty="0" err="1">
                <a:solidFill>
                  <a:schemeClr val="bg1"/>
                </a:solidFill>
                <a:latin typeface="Arial"/>
              </a:rPr>
              <a:t>rompiendose</a:t>
            </a:r>
            <a:r>
              <a:rPr lang="en-US" sz="3600" b="1" dirty="0">
                <a:solidFill>
                  <a:schemeClr val="bg1"/>
                </a:solidFill>
                <a:latin typeface="Arial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1639613"/>
            <a:ext cx="9031224" cy="499766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3360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El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conocimiento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tensiones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y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deformaciones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que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puede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llegar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a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soportar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el material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rocoso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ante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unas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determinadas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condiciones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permite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evaluar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su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comportamiento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mecanico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y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abordar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el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diseno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estructuras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y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obras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ingenieria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. La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relacion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entre ambos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parametros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describe el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comportamiento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los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diferentes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tipos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rocas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y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macizos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rocosos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que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dependen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propiedades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fisicas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y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mecanicas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los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materiales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y de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condiciones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a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que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estan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sometidos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en la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naturaleza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1560786"/>
            <a:ext cx="9163050" cy="51868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3336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Arial"/>
              </a:rPr>
              <a:t>FACTORES </a:t>
            </a:r>
            <a:r>
              <a:rPr lang="en-US" sz="2400" b="1" dirty="0">
                <a:solidFill>
                  <a:schemeClr val="bg1"/>
                </a:solidFill>
                <a:latin typeface="Arial"/>
              </a:rPr>
              <a:t>GEOLOGICOS QUE DOMINAN </a:t>
            </a:r>
            <a:r>
              <a:rPr lang="en-US" sz="2400" b="1" dirty="0" smtClean="0">
                <a:solidFill>
                  <a:schemeClr val="bg1"/>
                </a:solidFill>
                <a:latin typeface="Arial"/>
              </a:rPr>
              <a:t>EL COMPORTAMIENTO </a:t>
            </a:r>
            <a:r>
              <a:rPr lang="en-US" sz="2400" b="1" dirty="0">
                <a:solidFill>
                  <a:schemeClr val="bg1"/>
                </a:solidFill>
                <a:latin typeface="Arial"/>
              </a:rPr>
              <a:t>Y LAS PROPIEDADES MECANICAS DE LOS MACIZOS ROCOSOS</a:t>
            </a:r>
          </a:p>
          <a:p>
            <a:pPr indent="0" algn="just">
              <a:lnSpc>
                <a:spcPts val="4608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1.    La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Litologia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y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propiedades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la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matriz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rocosa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.</a:t>
            </a:r>
          </a:p>
          <a:p>
            <a:pPr indent="0" algn="just">
              <a:lnSpc>
                <a:spcPts val="4608"/>
              </a:lnSpc>
            </a:pPr>
            <a:r>
              <a:rPr lang="en-US" sz="2800" b="1" dirty="0" smtClean="0">
                <a:solidFill>
                  <a:schemeClr val="bg1"/>
                </a:solidFill>
                <a:latin typeface="Arial"/>
              </a:rPr>
              <a:t>2. La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estructura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geologica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y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las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discontinuidades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.</a:t>
            </a:r>
          </a:p>
          <a:p>
            <a:pPr indent="0" algn="just">
              <a:lnSpc>
                <a:spcPts val="3816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3.  </a:t>
            </a:r>
            <a:r>
              <a:rPr lang="en-US" sz="2800" b="1" dirty="0" smtClean="0">
                <a:solidFill>
                  <a:schemeClr val="bg1"/>
                </a:solidFill>
                <a:latin typeface="Arial"/>
              </a:rPr>
              <a:t>El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estado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esfuerzos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a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que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esta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sometido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el material.</a:t>
            </a:r>
          </a:p>
          <a:p>
            <a:pPr indent="0" algn="just"/>
            <a:r>
              <a:rPr lang="en-US" sz="2800" b="1" dirty="0">
                <a:solidFill>
                  <a:schemeClr val="bg1"/>
                </a:solidFill>
                <a:latin typeface="Arial"/>
              </a:rPr>
              <a:t>4.    El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grado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2800" b="1" dirty="0" err="1" smtClean="0">
                <a:solidFill>
                  <a:schemeClr val="bg1"/>
                </a:solidFill>
                <a:latin typeface="Arial"/>
              </a:rPr>
              <a:t>alteración</a:t>
            </a:r>
            <a:r>
              <a:rPr lang="en-US" sz="2800" b="1" dirty="0" smtClean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o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meteorizacion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.</a:t>
            </a:r>
          </a:p>
          <a:p>
            <a:pPr indent="0" algn="just"/>
            <a:r>
              <a:rPr lang="en-US" sz="2800" b="1" dirty="0">
                <a:solidFill>
                  <a:schemeClr val="bg1"/>
                </a:solidFill>
                <a:latin typeface="Arial"/>
              </a:rPr>
              <a:t>5.    Las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condiciones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Hidrogeologicas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35116" y="530352"/>
            <a:ext cx="8027933" cy="8260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/>
            <a:r>
              <a:rPr lang="en-US" sz="3200" b="1" dirty="0" smtClean="0">
                <a:solidFill>
                  <a:schemeClr val="bg1"/>
                </a:solidFill>
                <a:latin typeface="Arial"/>
              </a:rPr>
              <a:t>METEORIZACION DE </a:t>
            </a:r>
            <a:r>
              <a:rPr lang="en-US" sz="3200" b="1" dirty="0">
                <a:solidFill>
                  <a:schemeClr val="bg1"/>
                </a:solidFill>
                <a:latin typeface="Arial"/>
              </a:rPr>
              <a:t>LOS </a:t>
            </a:r>
            <a:r>
              <a:rPr lang="en-US" sz="3200" b="1" dirty="0" smtClean="0">
                <a:solidFill>
                  <a:schemeClr val="bg1"/>
                </a:solidFill>
                <a:latin typeface="Arial"/>
              </a:rPr>
              <a:t>MATERIALES ROCOSOS</a:t>
            </a:r>
            <a:endParaRPr lang="en-US" sz="32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50520" y="2342095"/>
            <a:ext cx="8101584" cy="40782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3384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1. PROCESOS DE METEORIZACION DE ORIGEN FISICO</a:t>
            </a:r>
          </a:p>
          <a:p>
            <a:pPr indent="0">
              <a:lnSpc>
                <a:spcPts val="5040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a)   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Formacion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hielo</a:t>
            </a:r>
            <a:endParaRPr lang="en-US" sz="2800" b="1" dirty="0">
              <a:solidFill>
                <a:schemeClr val="bg1"/>
              </a:solidFill>
              <a:latin typeface="Arial"/>
            </a:endParaRPr>
          </a:p>
          <a:p>
            <a:pPr indent="0">
              <a:lnSpc>
                <a:spcPts val="5040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b)   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Insolacion</a:t>
            </a:r>
            <a:endParaRPr lang="en-US" sz="2800" b="1" dirty="0">
              <a:solidFill>
                <a:schemeClr val="bg1"/>
              </a:solidFill>
              <a:latin typeface="Arial"/>
            </a:endParaRPr>
          </a:p>
          <a:p>
            <a:pPr indent="0">
              <a:lnSpc>
                <a:spcPts val="5040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c)    </a:t>
            </a:r>
            <a:r>
              <a:rPr lang="en-US" sz="2800" b="1" dirty="0" err="1">
                <a:solidFill>
                  <a:schemeClr val="bg1"/>
                </a:solidFill>
                <a:latin typeface="Arial"/>
              </a:rPr>
              <a:t>Formacion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 de sales</a:t>
            </a:r>
          </a:p>
          <a:p>
            <a:pPr indent="0">
              <a:lnSpc>
                <a:spcPts val="5040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d)    </a:t>
            </a:r>
            <a:r>
              <a:rPr lang="en-US" sz="2800" b="1" dirty="0" err="1" smtClean="0">
                <a:solidFill>
                  <a:schemeClr val="bg1"/>
                </a:solidFill>
                <a:latin typeface="Arial"/>
              </a:rPr>
              <a:t>Hidratacion</a:t>
            </a:r>
            <a:endParaRPr lang="en-US" sz="2800" b="1" dirty="0">
              <a:solidFill>
                <a:schemeClr val="bg1"/>
              </a:solidFill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35116" y="384048"/>
            <a:ext cx="8027933" cy="8290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/>
            <a:r>
              <a:rPr lang="en-US" sz="3200" b="1" dirty="0">
                <a:solidFill>
                  <a:schemeClr val="bg1"/>
                </a:solidFill>
                <a:latin typeface="Arial"/>
              </a:rPr>
              <a:t>METEORIZACION DE LOS </a:t>
            </a:r>
            <a:r>
              <a:rPr lang="en-US" sz="3200" b="1" dirty="0" smtClean="0">
                <a:solidFill>
                  <a:schemeClr val="bg1"/>
                </a:solidFill>
                <a:latin typeface="Arial"/>
              </a:rPr>
              <a:t>MATERIALES ROCOSOS</a:t>
            </a:r>
            <a:endParaRPr lang="en-US" sz="32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0" y="2033016"/>
            <a:ext cx="9163050" cy="7437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3384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2. PROCESOS DE METEORIZACION DE ORIGEN QUIMICO</a:t>
            </a:r>
          </a:p>
        </p:txBody>
      </p:sp>
      <p:sp>
        <p:nvSpPr>
          <p:cNvPr id="4" name="Rectángulo 3"/>
          <p:cNvSpPr/>
          <p:nvPr/>
        </p:nvSpPr>
        <p:spPr>
          <a:xfrm>
            <a:off x="341376" y="3340016"/>
            <a:ext cx="8110728" cy="228904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5040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a) </a:t>
            </a:r>
            <a:r>
              <a:rPr lang="en-US" sz="2800" b="1" dirty="0" err="1" smtClean="0">
                <a:solidFill>
                  <a:schemeClr val="bg1"/>
                </a:solidFill>
                <a:latin typeface="Arial"/>
              </a:rPr>
              <a:t>Disolución</a:t>
            </a:r>
            <a:endParaRPr lang="en-US" sz="2800" b="1" dirty="0">
              <a:solidFill>
                <a:schemeClr val="bg1"/>
              </a:solidFill>
              <a:latin typeface="Arial"/>
            </a:endParaRPr>
          </a:p>
          <a:p>
            <a:pPr indent="0">
              <a:lnSpc>
                <a:spcPts val="5040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b) </a:t>
            </a:r>
            <a:r>
              <a:rPr lang="en-US" sz="2800" b="1" dirty="0" err="1" smtClean="0">
                <a:solidFill>
                  <a:schemeClr val="bg1"/>
                </a:solidFill>
                <a:latin typeface="Arial"/>
              </a:rPr>
              <a:t>Hidratación</a:t>
            </a:r>
            <a:endParaRPr lang="en-US" sz="2800" b="1" dirty="0">
              <a:solidFill>
                <a:schemeClr val="bg1"/>
              </a:solidFill>
              <a:latin typeface="Arial"/>
            </a:endParaRPr>
          </a:p>
          <a:p>
            <a:pPr indent="0">
              <a:lnSpc>
                <a:spcPts val="5040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c) </a:t>
            </a:r>
            <a:r>
              <a:rPr lang="en-US" sz="2800" b="1" dirty="0" err="1" smtClean="0">
                <a:solidFill>
                  <a:schemeClr val="bg1"/>
                </a:solidFill>
                <a:latin typeface="Arial"/>
              </a:rPr>
              <a:t>Hidrólisis</a:t>
            </a:r>
            <a:endParaRPr lang="en-US" sz="2800" b="1" dirty="0">
              <a:solidFill>
                <a:schemeClr val="bg1"/>
              </a:solidFill>
              <a:latin typeface="Arial"/>
            </a:endParaRPr>
          </a:p>
          <a:p>
            <a:pPr indent="0" algn="just">
              <a:lnSpc>
                <a:spcPts val="5040"/>
              </a:lnSpc>
            </a:pPr>
            <a:r>
              <a:rPr lang="en-US" sz="2800" b="1" dirty="0">
                <a:solidFill>
                  <a:schemeClr val="bg1"/>
                </a:solidFill>
                <a:latin typeface="Arial"/>
              </a:rPr>
              <a:t>d) </a:t>
            </a:r>
            <a:r>
              <a:rPr lang="en-US" sz="2800" b="1" dirty="0" err="1" smtClean="0">
                <a:solidFill>
                  <a:schemeClr val="bg1"/>
                </a:solidFill>
                <a:latin typeface="Arial"/>
              </a:rPr>
              <a:t>Oxidación</a:t>
            </a:r>
            <a:r>
              <a:rPr lang="en-US" sz="2800" b="1" dirty="0" smtClean="0">
                <a:solidFill>
                  <a:schemeClr val="bg1"/>
                </a:solidFill>
                <a:latin typeface="Arial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Arial"/>
              </a:rPr>
              <a:t>y </a:t>
            </a:r>
            <a:r>
              <a:rPr lang="en-US" sz="2800" b="1" dirty="0" err="1" smtClean="0">
                <a:solidFill>
                  <a:schemeClr val="bg1"/>
                </a:solidFill>
                <a:latin typeface="Arial"/>
              </a:rPr>
              <a:t>Reducción</a:t>
            </a:r>
            <a:endParaRPr lang="en-US" sz="2800" b="1" dirty="0">
              <a:solidFill>
                <a:schemeClr val="bg1"/>
              </a:solidFill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813</Words>
  <Application>Microsoft Office PowerPoint</Application>
  <PresentationFormat>Personalizado</PresentationFormat>
  <Paragraphs>59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2" baseType="lpstr">
      <vt:lpstr>Arial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Mecanica-de-Rocas</dc:title>
  <dc:subject/>
  <dc:creator>PAUL</dc:creator>
  <cp:keywords/>
  <cp:lastModifiedBy>alvarobustamante@live.cl</cp:lastModifiedBy>
  <cp:revision>6</cp:revision>
  <dcterms:modified xsi:type="dcterms:W3CDTF">2014-05-20T18:23:37Z</dcterms:modified>
</cp:coreProperties>
</file>