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1"/>
  </p:notesMasterIdLst>
  <p:sldIdLst>
    <p:sldId id="377" r:id="rId2"/>
    <p:sldId id="378" r:id="rId3"/>
    <p:sldId id="379" r:id="rId4"/>
    <p:sldId id="380" r:id="rId5"/>
    <p:sldId id="381" r:id="rId6"/>
    <p:sldId id="382" r:id="rId7"/>
    <p:sldId id="383" r:id="rId8"/>
    <p:sldId id="384" r:id="rId9"/>
    <p:sldId id="385" r:id="rId10"/>
    <p:sldId id="386" r:id="rId11"/>
    <p:sldId id="387" r:id="rId12"/>
    <p:sldId id="388" r:id="rId13"/>
    <p:sldId id="389" r:id="rId14"/>
    <p:sldId id="390" r:id="rId15"/>
    <p:sldId id="391" r:id="rId16"/>
    <p:sldId id="392" r:id="rId17"/>
    <p:sldId id="393" r:id="rId18"/>
    <p:sldId id="394" r:id="rId19"/>
    <p:sldId id="395" r:id="rId20"/>
    <p:sldId id="396" r:id="rId21"/>
    <p:sldId id="397" r:id="rId22"/>
    <p:sldId id="398" r:id="rId23"/>
    <p:sldId id="399" r:id="rId24"/>
    <p:sldId id="400" r:id="rId25"/>
    <p:sldId id="401" r:id="rId26"/>
    <p:sldId id="402" r:id="rId27"/>
    <p:sldId id="403" r:id="rId28"/>
    <p:sldId id="404" r:id="rId29"/>
    <p:sldId id="405" r:id="rId30"/>
    <p:sldId id="406" r:id="rId31"/>
    <p:sldId id="407" r:id="rId32"/>
    <p:sldId id="409" r:id="rId33"/>
    <p:sldId id="410" r:id="rId34"/>
    <p:sldId id="411" r:id="rId35"/>
    <p:sldId id="412" r:id="rId36"/>
    <p:sldId id="413" r:id="rId37"/>
    <p:sldId id="414" r:id="rId38"/>
    <p:sldId id="415" r:id="rId39"/>
    <p:sldId id="416" r:id="rId40"/>
    <p:sldId id="417" r:id="rId41"/>
    <p:sldId id="418" r:id="rId42"/>
    <p:sldId id="419" r:id="rId43"/>
    <p:sldId id="420" r:id="rId44"/>
    <p:sldId id="421" r:id="rId45"/>
    <p:sldId id="422" r:id="rId46"/>
    <p:sldId id="423" r:id="rId47"/>
    <p:sldId id="424" r:id="rId48"/>
    <p:sldId id="425" r:id="rId49"/>
    <p:sldId id="426" r:id="rId50"/>
    <p:sldId id="427" r:id="rId51"/>
    <p:sldId id="428" r:id="rId52"/>
    <p:sldId id="429" r:id="rId53"/>
    <p:sldId id="430" r:id="rId54"/>
    <p:sldId id="431" r:id="rId55"/>
    <p:sldId id="432" r:id="rId56"/>
    <p:sldId id="433" r:id="rId57"/>
    <p:sldId id="434" r:id="rId58"/>
    <p:sldId id="435" r:id="rId59"/>
    <p:sldId id="436" r:id="rId60"/>
    <p:sldId id="437" r:id="rId61"/>
    <p:sldId id="438" r:id="rId62"/>
    <p:sldId id="439" r:id="rId63"/>
    <p:sldId id="440" r:id="rId64"/>
    <p:sldId id="441" r:id="rId65"/>
    <p:sldId id="442" r:id="rId66"/>
    <p:sldId id="443" r:id="rId67"/>
    <p:sldId id="444" r:id="rId68"/>
    <p:sldId id="445" r:id="rId69"/>
    <p:sldId id="277" r:id="rId70"/>
  </p:sldIdLst>
  <p:sldSz cx="12192000" cy="6858000"/>
  <p:notesSz cx="6858000" cy="91440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85" autoAdjust="0"/>
    <p:restoredTop sz="94660"/>
  </p:normalViewPr>
  <p:slideViewPr>
    <p:cSldViewPr snapToGrid="0">
      <p:cViewPr>
        <p:scale>
          <a:sx n="77" d="100"/>
          <a:sy n="77" d="100"/>
        </p:scale>
        <p:origin x="-294" y="-4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MX"/>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1CD85CE-12B5-4A93-A755-23E512C36344}" type="datetimeFigureOut">
              <a:rPr lang="es-MX" smtClean="0"/>
              <a:t>05/09/2014</a:t>
            </a:fld>
            <a:endParaRPr lang="es-MX"/>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MX"/>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MX"/>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E179C0E-79BA-4367-8D03-1399CAD4CF92}" type="slidenum">
              <a:rPr lang="es-MX" smtClean="0"/>
              <a:t>‹Nº›</a:t>
            </a:fld>
            <a:endParaRPr lang="es-MX"/>
          </a:p>
        </p:txBody>
      </p:sp>
    </p:spTree>
    <p:extLst>
      <p:ext uri="{BB962C8B-B14F-4D97-AF65-F5344CB8AC3E}">
        <p14:creationId xmlns:p14="http://schemas.microsoft.com/office/powerpoint/2010/main" val="32100685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5F9D4D6-500A-4E26-9384-6ED4557247F1}" type="slidenum">
              <a:rPr lang="en-US"/>
              <a:pPr/>
              <a:t>26</a:t>
            </a:fld>
            <a:endParaRPr lang="en-US" dirty="0"/>
          </a:p>
        </p:txBody>
      </p:sp>
      <p:sp>
        <p:nvSpPr>
          <p:cNvPr id="83970" name="Rectangle 2"/>
          <p:cNvSpPr>
            <a:spLocks noGrp="1" noRot="1" noChangeAspect="1" noChangeArrowheads="1" noTextEdit="1"/>
          </p:cNvSpPr>
          <p:nvPr>
            <p:ph type="sldImg"/>
          </p:nvPr>
        </p:nvSpPr>
        <p:spPr>
          <a:ln/>
        </p:spPr>
      </p:sp>
      <p:sp>
        <p:nvSpPr>
          <p:cNvPr id="83971" name="Rectangle 3"/>
          <p:cNvSpPr>
            <a:spLocks noGrp="1" noChangeArrowheads="1"/>
          </p:cNvSpPr>
          <p:nvPr>
            <p:ph type="body" idx="1"/>
          </p:nvPr>
        </p:nvSpPr>
        <p:spPr>
          <a:xfrm>
            <a:off x="914400" y="4343400"/>
            <a:ext cx="5029200" cy="4114800"/>
          </a:xfrm>
        </p:spPr>
        <p:txBody>
          <a:bodyPr/>
          <a:lstStyle/>
          <a:p>
            <a:endParaRPr lang="es-CL" dirty="0"/>
          </a:p>
        </p:txBody>
      </p:sp>
    </p:spTree>
    <p:extLst>
      <p:ext uri="{BB962C8B-B14F-4D97-AF65-F5344CB8AC3E}">
        <p14:creationId xmlns:p14="http://schemas.microsoft.com/office/powerpoint/2010/main" val="28273447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smtClean="0"/>
              <a:t>Haga clic para modificar el estilo de título del patrón</a:t>
            </a:r>
            <a:endParaRPr lang="es-MX"/>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modificar el estilo de subtítulo del patrón</a:t>
            </a:r>
            <a:endParaRPr lang="es-MX"/>
          </a:p>
        </p:txBody>
      </p:sp>
      <p:sp>
        <p:nvSpPr>
          <p:cNvPr id="4" name="Marcador de fecha 3"/>
          <p:cNvSpPr>
            <a:spLocks noGrp="1"/>
          </p:cNvSpPr>
          <p:nvPr>
            <p:ph type="dt" sz="half" idx="10"/>
          </p:nvPr>
        </p:nvSpPr>
        <p:spPr/>
        <p:txBody>
          <a:bodyPr/>
          <a:lstStyle/>
          <a:p>
            <a:fld id="{8406DE98-1CFA-4F5C-A756-E2E0E580D05B}" type="datetimeFigureOut">
              <a:rPr lang="es-MX" smtClean="0"/>
              <a:t>05/09/2014</a:t>
            </a:fld>
            <a:endParaRPr lang="es-MX"/>
          </a:p>
        </p:txBody>
      </p:sp>
      <p:sp>
        <p:nvSpPr>
          <p:cNvPr id="5" name="Marcador de pie de página 4"/>
          <p:cNvSpPr>
            <a:spLocks noGrp="1"/>
          </p:cNvSpPr>
          <p:nvPr>
            <p:ph type="ftr" sz="quarter" idx="11"/>
          </p:nvPr>
        </p:nvSpPr>
        <p:spPr/>
        <p:txBody>
          <a:bodyPr/>
          <a:lstStyle/>
          <a:p>
            <a:endParaRPr lang="es-MX"/>
          </a:p>
        </p:txBody>
      </p:sp>
      <p:sp>
        <p:nvSpPr>
          <p:cNvPr id="6" name="Marcador de número de diapositiva 5"/>
          <p:cNvSpPr>
            <a:spLocks noGrp="1"/>
          </p:cNvSpPr>
          <p:nvPr>
            <p:ph type="sldNum" sz="quarter" idx="12"/>
          </p:nvPr>
        </p:nvSpPr>
        <p:spPr/>
        <p:txBody>
          <a:bodyPr/>
          <a:lstStyle/>
          <a:p>
            <a:fld id="{B2BE19AC-4D34-47FF-A0F6-DEB3FF7A86A3}" type="slidenum">
              <a:rPr lang="es-MX" smtClean="0"/>
              <a:t>‹Nº›</a:t>
            </a:fld>
            <a:endParaRPr lang="es-MX"/>
          </a:p>
        </p:txBody>
      </p:sp>
    </p:spTree>
    <p:extLst>
      <p:ext uri="{BB962C8B-B14F-4D97-AF65-F5344CB8AC3E}">
        <p14:creationId xmlns:p14="http://schemas.microsoft.com/office/powerpoint/2010/main" val="24655230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MX"/>
          </a:p>
        </p:txBody>
      </p:sp>
      <p:sp>
        <p:nvSpPr>
          <p:cNvPr id="3" name="Marcador de texto vertical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fecha 3"/>
          <p:cNvSpPr>
            <a:spLocks noGrp="1"/>
          </p:cNvSpPr>
          <p:nvPr>
            <p:ph type="dt" sz="half" idx="10"/>
          </p:nvPr>
        </p:nvSpPr>
        <p:spPr/>
        <p:txBody>
          <a:bodyPr/>
          <a:lstStyle/>
          <a:p>
            <a:fld id="{8406DE98-1CFA-4F5C-A756-E2E0E580D05B}" type="datetimeFigureOut">
              <a:rPr lang="es-MX" smtClean="0"/>
              <a:t>05/09/2014</a:t>
            </a:fld>
            <a:endParaRPr lang="es-MX"/>
          </a:p>
        </p:txBody>
      </p:sp>
      <p:sp>
        <p:nvSpPr>
          <p:cNvPr id="5" name="Marcador de pie de página 4"/>
          <p:cNvSpPr>
            <a:spLocks noGrp="1"/>
          </p:cNvSpPr>
          <p:nvPr>
            <p:ph type="ftr" sz="quarter" idx="11"/>
          </p:nvPr>
        </p:nvSpPr>
        <p:spPr/>
        <p:txBody>
          <a:bodyPr/>
          <a:lstStyle/>
          <a:p>
            <a:endParaRPr lang="es-MX"/>
          </a:p>
        </p:txBody>
      </p:sp>
      <p:sp>
        <p:nvSpPr>
          <p:cNvPr id="6" name="Marcador de número de diapositiva 5"/>
          <p:cNvSpPr>
            <a:spLocks noGrp="1"/>
          </p:cNvSpPr>
          <p:nvPr>
            <p:ph type="sldNum" sz="quarter" idx="12"/>
          </p:nvPr>
        </p:nvSpPr>
        <p:spPr/>
        <p:txBody>
          <a:bodyPr/>
          <a:lstStyle/>
          <a:p>
            <a:fld id="{B2BE19AC-4D34-47FF-A0F6-DEB3FF7A86A3}" type="slidenum">
              <a:rPr lang="es-MX" smtClean="0"/>
              <a:t>‹Nº›</a:t>
            </a:fld>
            <a:endParaRPr lang="es-MX"/>
          </a:p>
        </p:txBody>
      </p:sp>
    </p:spTree>
    <p:extLst>
      <p:ext uri="{BB962C8B-B14F-4D97-AF65-F5344CB8AC3E}">
        <p14:creationId xmlns:p14="http://schemas.microsoft.com/office/powerpoint/2010/main" val="1514769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smtClean="0"/>
              <a:t>Haga clic para modificar el estilo de título del patrón</a:t>
            </a:r>
            <a:endParaRPr lang="es-MX"/>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fecha 3"/>
          <p:cNvSpPr>
            <a:spLocks noGrp="1"/>
          </p:cNvSpPr>
          <p:nvPr>
            <p:ph type="dt" sz="half" idx="10"/>
          </p:nvPr>
        </p:nvSpPr>
        <p:spPr/>
        <p:txBody>
          <a:bodyPr/>
          <a:lstStyle/>
          <a:p>
            <a:fld id="{8406DE98-1CFA-4F5C-A756-E2E0E580D05B}" type="datetimeFigureOut">
              <a:rPr lang="es-MX" smtClean="0"/>
              <a:t>05/09/2014</a:t>
            </a:fld>
            <a:endParaRPr lang="es-MX"/>
          </a:p>
        </p:txBody>
      </p:sp>
      <p:sp>
        <p:nvSpPr>
          <p:cNvPr id="5" name="Marcador de pie de página 4"/>
          <p:cNvSpPr>
            <a:spLocks noGrp="1"/>
          </p:cNvSpPr>
          <p:nvPr>
            <p:ph type="ftr" sz="quarter" idx="11"/>
          </p:nvPr>
        </p:nvSpPr>
        <p:spPr/>
        <p:txBody>
          <a:bodyPr/>
          <a:lstStyle/>
          <a:p>
            <a:endParaRPr lang="es-MX"/>
          </a:p>
        </p:txBody>
      </p:sp>
      <p:sp>
        <p:nvSpPr>
          <p:cNvPr id="6" name="Marcador de número de diapositiva 5"/>
          <p:cNvSpPr>
            <a:spLocks noGrp="1"/>
          </p:cNvSpPr>
          <p:nvPr>
            <p:ph type="sldNum" sz="quarter" idx="12"/>
          </p:nvPr>
        </p:nvSpPr>
        <p:spPr/>
        <p:txBody>
          <a:bodyPr/>
          <a:lstStyle/>
          <a:p>
            <a:fld id="{B2BE19AC-4D34-47FF-A0F6-DEB3FF7A86A3}" type="slidenum">
              <a:rPr lang="es-MX" smtClean="0"/>
              <a:t>‹Nº›</a:t>
            </a:fld>
            <a:endParaRPr lang="es-MX"/>
          </a:p>
        </p:txBody>
      </p:sp>
    </p:spTree>
    <p:extLst>
      <p:ext uri="{BB962C8B-B14F-4D97-AF65-F5344CB8AC3E}">
        <p14:creationId xmlns:p14="http://schemas.microsoft.com/office/powerpoint/2010/main" val="27131609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MX"/>
          </a:p>
        </p:txBody>
      </p:sp>
      <p:sp>
        <p:nvSpPr>
          <p:cNvPr id="3" name="Marcador de contenido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fecha 3"/>
          <p:cNvSpPr>
            <a:spLocks noGrp="1"/>
          </p:cNvSpPr>
          <p:nvPr>
            <p:ph type="dt" sz="half" idx="10"/>
          </p:nvPr>
        </p:nvSpPr>
        <p:spPr/>
        <p:txBody>
          <a:bodyPr/>
          <a:lstStyle/>
          <a:p>
            <a:fld id="{8406DE98-1CFA-4F5C-A756-E2E0E580D05B}" type="datetimeFigureOut">
              <a:rPr lang="es-MX" smtClean="0"/>
              <a:t>05/09/2014</a:t>
            </a:fld>
            <a:endParaRPr lang="es-MX"/>
          </a:p>
        </p:txBody>
      </p:sp>
      <p:sp>
        <p:nvSpPr>
          <p:cNvPr id="5" name="Marcador de pie de página 4"/>
          <p:cNvSpPr>
            <a:spLocks noGrp="1"/>
          </p:cNvSpPr>
          <p:nvPr>
            <p:ph type="ftr" sz="quarter" idx="11"/>
          </p:nvPr>
        </p:nvSpPr>
        <p:spPr/>
        <p:txBody>
          <a:bodyPr/>
          <a:lstStyle/>
          <a:p>
            <a:endParaRPr lang="es-MX"/>
          </a:p>
        </p:txBody>
      </p:sp>
      <p:sp>
        <p:nvSpPr>
          <p:cNvPr id="6" name="Marcador de número de diapositiva 5"/>
          <p:cNvSpPr>
            <a:spLocks noGrp="1"/>
          </p:cNvSpPr>
          <p:nvPr>
            <p:ph type="sldNum" sz="quarter" idx="12"/>
          </p:nvPr>
        </p:nvSpPr>
        <p:spPr/>
        <p:txBody>
          <a:bodyPr/>
          <a:lstStyle/>
          <a:p>
            <a:fld id="{B2BE19AC-4D34-47FF-A0F6-DEB3FF7A86A3}" type="slidenum">
              <a:rPr lang="es-MX" smtClean="0"/>
              <a:t>‹Nº›</a:t>
            </a:fld>
            <a:endParaRPr lang="es-MX"/>
          </a:p>
        </p:txBody>
      </p:sp>
    </p:spTree>
    <p:extLst>
      <p:ext uri="{BB962C8B-B14F-4D97-AF65-F5344CB8AC3E}">
        <p14:creationId xmlns:p14="http://schemas.microsoft.com/office/powerpoint/2010/main" val="7360882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smtClean="0"/>
              <a:t>Haga clic para modificar el estilo de título del patrón</a:t>
            </a:r>
            <a:endParaRPr lang="es-MX"/>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smtClean="0"/>
              <a:t>Haga clic para modificar el estilo de texto del patrón</a:t>
            </a:r>
          </a:p>
        </p:txBody>
      </p:sp>
      <p:sp>
        <p:nvSpPr>
          <p:cNvPr id="4" name="Marcador de fecha 3"/>
          <p:cNvSpPr>
            <a:spLocks noGrp="1"/>
          </p:cNvSpPr>
          <p:nvPr>
            <p:ph type="dt" sz="half" idx="10"/>
          </p:nvPr>
        </p:nvSpPr>
        <p:spPr/>
        <p:txBody>
          <a:bodyPr/>
          <a:lstStyle/>
          <a:p>
            <a:fld id="{8406DE98-1CFA-4F5C-A756-E2E0E580D05B}" type="datetimeFigureOut">
              <a:rPr lang="es-MX" smtClean="0"/>
              <a:t>05/09/2014</a:t>
            </a:fld>
            <a:endParaRPr lang="es-MX"/>
          </a:p>
        </p:txBody>
      </p:sp>
      <p:sp>
        <p:nvSpPr>
          <p:cNvPr id="5" name="Marcador de pie de página 4"/>
          <p:cNvSpPr>
            <a:spLocks noGrp="1"/>
          </p:cNvSpPr>
          <p:nvPr>
            <p:ph type="ftr" sz="quarter" idx="11"/>
          </p:nvPr>
        </p:nvSpPr>
        <p:spPr/>
        <p:txBody>
          <a:bodyPr/>
          <a:lstStyle/>
          <a:p>
            <a:endParaRPr lang="es-MX"/>
          </a:p>
        </p:txBody>
      </p:sp>
      <p:sp>
        <p:nvSpPr>
          <p:cNvPr id="6" name="Marcador de número de diapositiva 5"/>
          <p:cNvSpPr>
            <a:spLocks noGrp="1"/>
          </p:cNvSpPr>
          <p:nvPr>
            <p:ph type="sldNum" sz="quarter" idx="12"/>
          </p:nvPr>
        </p:nvSpPr>
        <p:spPr/>
        <p:txBody>
          <a:bodyPr/>
          <a:lstStyle/>
          <a:p>
            <a:fld id="{B2BE19AC-4D34-47FF-A0F6-DEB3FF7A86A3}" type="slidenum">
              <a:rPr lang="es-MX" smtClean="0"/>
              <a:t>‹Nº›</a:t>
            </a:fld>
            <a:endParaRPr lang="es-MX"/>
          </a:p>
        </p:txBody>
      </p:sp>
    </p:spTree>
    <p:extLst>
      <p:ext uri="{BB962C8B-B14F-4D97-AF65-F5344CB8AC3E}">
        <p14:creationId xmlns:p14="http://schemas.microsoft.com/office/powerpoint/2010/main" val="14716870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MX"/>
          </a:p>
        </p:txBody>
      </p:sp>
      <p:sp>
        <p:nvSpPr>
          <p:cNvPr id="3" name="Marcador de contenido 2"/>
          <p:cNvSpPr>
            <a:spLocks noGrp="1"/>
          </p:cNvSpPr>
          <p:nvPr>
            <p:ph sz="half" idx="1"/>
          </p:nvPr>
        </p:nvSpPr>
        <p:spPr>
          <a:xfrm>
            <a:off x="838200" y="1825625"/>
            <a:ext cx="51816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contenido 3"/>
          <p:cNvSpPr>
            <a:spLocks noGrp="1"/>
          </p:cNvSpPr>
          <p:nvPr>
            <p:ph sz="half" idx="2"/>
          </p:nvPr>
        </p:nvSpPr>
        <p:spPr>
          <a:xfrm>
            <a:off x="6172200" y="1825625"/>
            <a:ext cx="51816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Marcador de fecha 4"/>
          <p:cNvSpPr>
            <a:spLocks noGrp="1"/>
          </p:cNvSpPr>
          <p:nvPr>
            <p:ph type="dt" sz="half" idx="10"/>
          </p:nvPr>
        </p:nvSpPr>
        <p:spPr/>
        <p:txBody>
          <a:bodyPr/>
          <a:lstStyle/>
          <a:p>
            <a:fld id="{8406DE98-1CFA-4F5C-A756-E2E0E580D05B}" type="datetimeFigureOut">
              <a:rPr lang="es-MX" smtClean="0"/>
              <a:t>05/09/2014</a:t>
            </a:fld>
            <a:endParaRPr lang="es-MX"/>
          </a:p>
        </p:txBody>
      </p:sp>
      <p:sp>
        <p:nvSpPr>
          <p:cNvPr id="6" name="Marcador de pie de página 5"/>
          <p:cNvSpPr>
            <a:spLocks noGrp="1"/>
          </p:cNvSpPr>
          <p:nvPr>
            <p:ph type="ftr" sz="quarter" idx="11"/>
          </p:nvPr>
        </p:nvSpPr>
        <p:spPr/>
        <p:txBody>
          <a:bodyPr/>
          <a:lstStyle/>
          <a:p>
            <a:endParaRPr lang="es-MX"/>
          </a:p>
        </p:txBody>
      </p:sp>
      <p:sp>
        <p:nvSpPr>
          <p:cNvPr id="7" name="Marcador de número de diapositiva 6"/>
          <p:cNvSpPr>
            <a:spLocks noGrp="1"/>
          </p:cNvSpPr>
          <p:nvPr>
            <p:ph type="sldNum" sz="quarter" idx="12"/>
          </p:nvPr>
        </p:nvSpPr>
        <p:spPr/>
        <p:txBody>
          <a:bodyPr/>
          <a:lstStyle/>
          <a:p>
            <a:fld id="{B2BE19AC-4D34-47FF-A0F6-DEB3FF7A86A3}" type="slidenum">
              <a:rPr lang="es-MX" smtClean="0"/>
              <a:t>‹Nº›</a:t>
            </a:fld>
            <a:endParaRPr lang="es-MX"/>
          </a:p>
        </p:txBody>
      </p:sp>
    </p:spTree>
    <p:extLst>
      <p:ext uri="{BB962C8B-B14F-4D97-AF65-F5344CB8AC3E}">
        <p14:creationId xmlns:p14="http://schemas.microsoft.com/office/powerpoint/2010/main" val="2476821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smtClean="0"/>
              <a:t>Haga clic para modificar el estilo de título del patrón</a:t>
            </a:r>
            <a:endParaRPr lang="es-MX"/>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7" name="Marcador de fecha 6"/>
          <p:cNvSpPr>
            <a:spLocks noGrp="1"/>
          </p:cNvSpPr>
          <p:nvPr>
            <p:ph type="dt" sz="half" idx="10"/>
          </p:nvPr>
        </p:nvSpPr>
        <p:spPr/>
        <p:txBody>
          <a:bodyPr/>
          <a:lstStyle/>
          <a:p>
            <a:fld id="{8406DE98-1CFA-4F5C-A756-E2E0E580D05B}" type="datetimeFigureOut">
              <a:rPr lang="es-MX" smtClean="0"/>
              <a:t>05/09/2014</a:t>
            </a:fld>
            <a:endParaRPr lang="es-MX"/>
          </a:p>
        </p:txBody>
      </p:sp>
      <p:sp>
        <p:nvSpPr>
          <p:cNvPr id="8" name="Marcador de pie de página 7"/>
          <p:cNvSpPr>
            <a:spLocks noGrp="1"/>
          </p:cNvSpPr>
          <p:nvPr>
            <p:ph type="ftr" sz="quarter" idx="11"/>
          </p:nvPr>
        </p:nvSpPr>
        <p:spPr/>
        <p:txBody>
          <a:bodyPr/>
          <a:lstStyle/>
          <a:p>
            <a:endParaRPr lang="es-MX"/>
          </a:p>
        </p:txBody>
      </p:sp>
      <p:sp>
        <p:nvSpPr>
          <p:cNvPr id="9" name="Marcador de número de diapositiva 8"/>
          <p:cNvSpPr>
            <a:spLocks noGrp="1"/>
          </p:cNvSpPr>
          <p:nvPr>
            <p:ph type="sldNum" sz="quarter" idx="12"/>
          </p:nvPr>
        </p:nvSpPr>
        <p:spPr/>
        <p:txBody>
          <a:bodyPr/>
          <a:lstStyle/>
          <a:p>
            <a:fld id="{B2BE19AC-4D34-47FF-A0F6-DEB3FF7A86A3}" type="slidenum">
              <a:rPr lang="es-MX" smtClean="0"/>
              <a:t>‹Nº›</a:t>
            </a:fld>
            <a:endParaRPr lang="es-MX"/>
          </a:p>
        </p:txBody>
      </p:sp>
    </p:spTree>
    <p:extLst>
      <p:ext uri="{BB962C8B-B14F-4D97-AF65-F5344CB8AC3E}">
        <p14:creationId xmlns:p14="http://schemas.microsoft.com/office/powerpoint/2010/main" val="8953887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MX"/>
          </a:p>
        </p:txBody>
      </p:sp>
      <p:sp>
        <p:nvSpPr>
          <p:cNvPr id="3" name="Marcador de fecha 2"/>
          <p:cNvSpPr>
            <a:spLocks noGrp="1"/>
          </p:cNvSpPr>
          <p:nvPr>
            <p:ph type="dt" sz="half" idx="10"/>
          </p:nvPr>
        </p:nvSpPr>
        <p:spPr/>
        <p:txBody>
          <a:bodyPr/>
          <a:lstStyle/>
          <a:p>
            <a:fld id="{8406DE98-1CFA-4F5C-A756-E2E0E580D05B}" type="datetimeFigureOut">
              <a:rPr lang="es-MX" smtClean="0"/>
              <a:t>05/09/2014</a:t>
            </a:fld>
            <a:endParaRPr lang="es-MX"/>
          </a:p>
        </p:txBody>
      </p:sp>
      <p:sp>
        <p:nvSpPr>
          <p:cNvPr id="4" name="Marcador de pie de página 3"/>
          <p:cNvSpPr>
            <a:spLocks noGrp="1"/>
          </p:cNvSpPr>
          <p:nvPr>
            <p:ph type="ftr" sz="quarter" idx="11"/>
          </p:nvPr>
        </p:nvSpPr>
        <p:spPr/>
        <p:txBody>
          <a:bodyPr/>
          <a:lstStyle/>
          <a:p>
            <a:endParaRPr lang="es-MX"/>
          </a:p>
        </p:txBody>
      </p:sp>
      <p:sp>
        <p:nvSpPr>
          <p:cNvPr id="5" name="Marcador de número de diapositiva 4"/>
          <p:cNvSpPr>
            <a:spLocks noGrp="1"/>
          </p:cNvSpPr>
          <p:nvPr>
            <p:ph type="sldNum" sz="quarter" idx="12"/>
          </p:nvPr>
        </p:nvSpPr>
        <p:spPr/>
        <p:txBody>
          <a:bodyPr/>
          <a:lstStyle/>
          <a:p>
            <a:fld id="{B2BE19AC-4D34-47FF-A0F6-DEB3FF7A86A3}" type="slidenum">
              <a:rPr lang="es-MX" smtClean="0"/>
              <a:t>‹Nº›</a:t>
            </a:fld>
            <a:endParaRPr lang="es-MX"/>
          </a:p>
        </p:txBody>
      </p:sp>
    </p:spTree>
    <p:extLst>
      <p:ext uri="{BB962C8B-B14F-4D97-AF65-F5344CB8AC3E}">
        <p14:creationId xmlns:p14="http://schemas.microsoft.com/office/powerpoint/2010/main" val="5153376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8406DE98-1CFA-4F5C-A756-E2E0E580D05B}" type="datetimeFigureOut">
              <a:rPr lang="es-MX" smtClean="0"/>
              <a:t>05/09/2014</a:t>
            </a:fld>
            <a:endParaRPr lang="es-MX"/>
          </a:p>
        </p:txBody>
      </p:sp>
      <p:sp>
        <p:nvSpPr>
          <p:cNvPr id="3" name="Marcador de pie de página 2"/>
          <p:cNvSpPr>
            <a:spLocks noGrp="1"/>
          </p:cNvSpPr>
          <p:nvPr>
            <p:ph type="ftr" sz="quarter" idx="11"/>
          </p:nvPr>
        </p:nvSpPr>
        <p:spPr/>
        <p:txBody>
          <a:bodyPr/>
          <a:lstStyle/>
          <a:p>
            <a:endParaRPr lang="es-MX"/>
          </a:p>
        </p:txBody>
      </p:sp>
      <p:sp>
        <p:nvSpPr>
          <p:cNvPr id="4" name="Marcador de número de diapositiva 3"/>
          <p:cNvSpPr>
            <a:spLocks noGrp="1"/>
          </p:cNvSpPr>
          <p:nvPr>
            <p:ph type="sldNum" sz="quarter" idx="12"/>
          </p:nvPr>
        </p:nvSpPr>
        <p:spPr/>
        <p:txBody>
          <a:bodyPr/>
          <a:lstStyle/>
          <a:p>
            <a:fld id="{B2BE19AC-4D34-47FF-A0F6-DEB3FF7A86A3}" type="slidenum">
              <a:rPr lang="es-MX" smtClean="0"/>
              <a:t>‹Nº›</a:t>
            </a:fld>
            <a:endParaRPr lang="es-MX"/>
          </a:p>
        </p:txBody>
      </p:sp>
    </p:spTree>
    <p:extLst>
      <p:ext uri="{BB962C8B-B14F-4D97-AF65-F5344CB8AC3E}">
        <p14:creationId xmlns:p14="http://schemas.microsoft.com/office/powerpoint/2010/main" val="5739664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MX"/>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Marcador de fecha 4"/>
          <p:cNvSpPr>
            <a:spLocks noGrp="1"/>
          </p:cNvSpPr>
          <p:nvPr>
            <p:ph type="dt" sz="half" idx="10"/>
          </p:nvPr>
        </p:nvSpPr>
        <p:spPr/>
        <p:txBody>
          <a:bodyPr/>
          <a:lstStyle/>
          <a:p>
            <a:fld id="{8406DE98-1CFA-4F5C-A756-E2E0E580D05B}" type="datetimeFigureOut">
              <a:rPr lang="es-MX" smtClean="0"/>
              <a:t>05/09/2014</a:t>
            </a:fld>
            <a:endParaRPr lang="es-MX"/>
          </a:p>
        </p:txBody>
      </p:sp>
      <p:sp>
        <p:nvSpPr>
          <p:cNvPr id="6" name="Marcador de pie de página 5"/>
          <p:cNvSpPr>
            <a:spLocks noGrp="1"/>
          </p:cNvSpPr>
          <p:nvPr>
            <p:ph type="ftr" sz="quarter" idx="11"/>
          </p:nvPr>
        </p:nvSpPr>
        <p:spPr/>
        <p:txBody>
          <a:bodyPr/>
          <a:lstStyle/>
          <a:p>
            <a:endParaRPr lang="es-MX"/>
          </a:p>
        </p:txBody>
      </p:sp>
      <p:sp>
        <p:nvSpPr>
          <p:cNvPr id="7" name="Marcador de número de diapositiva 6"/>
          <p:cNvSpPr>
            <a:spLocks noGrp="1"/>
          </p:cNvSpPr>
          <p:nvPr>
            <p:ph type="sldNum" sz="quarter" idx="12"/>
          </p:nvPr>
        </p:nvSpPr>
        <p:spPr/>
        <p:txBody>
          <a:bodyPr/>
          <a:lstStyle/>
          <a:p>
            <a:fld id="{B2BE19AC-4D34-47FF-A0F6-DEB3FF7A86A3}" type="slidenum">
              <a:rPr lang="es-MX" smtClean="0"/>
              <a:t>‹Nº›</a:t>
            </a:fld>
            <a:endParaRPr lang="es-MX"/>
          </a:p>
        </p:txBody>
      </p:sp>
    </p:spTree>
    <p:extLst>
      <p:ext uri="{BB962C8B-B14F-4D97-AF65-F5344CB8AC3E}">
        <p14:creationId xmlns:p14="http://schemas.microsoft.com/office/powerpoint/2010/main" val="21117746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MX"/>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Marcador de fecha 4"/>
          <p:cNvSpPr>
            <a:spLocks noGrp="1"/>
          </p:cNvSpPr>
          <p:nvPr>
            <p:ph type="dt" sz="half" idx="10"/>
          </p:nvPr>
        </p:nvSpPr>
        <p:spPr/>
        <p:txBody>
          <a:bodyPr/>
          <a:lstStyle/>
          <a:p>
            <a:fld id="{8406DE98-1CFA-4F5C-A756-E2E0E580D05B}" type="datetimeFigureOut">
              <a:rPr lang="es-MX" smtClean="0"/>
              <a:t>05/09/2014</a:t>
            </a:fld>
            <a:endParaRPr lang="es-MX"/>
          </a:p>
        </p:txBody>
      </p:sp>
      <p:sp>
        <p:nvSpPr>
          <p:cNvPr id="6" name="Marcador de pie de página 5"/>
          <p:cNvSpPr>
            <a:spLocks noGrp="1"/>
          </p:cNvSpPr>
          <p:nvPr>
            <p:ph type="ftr" sz="quarter" idx="11"/>
          </p:nvPr>
        </p:nvSpPr>
        <p:spPr/>
        <p:txBody>
          <a:bodyPr/>
          <a:lstStyle/>
          <a:p>
            <a:endParaRPr lang="es-MX"/>
          </a:p>
        </p:txBody>
      </p:sp>
      <p:sp>
        <p:nvSpPr>
          <p:cNvPr id="7" name="Marcador de número de diapositiva 6"/>
          <p:cNvSpPr>
            <a:spLocks noGrp="1"/>
          </p:cNvSpPr>
          <p:nvPr>
            <p:ph type="sldNum" sz="quarter" idx="12"/>
          </p:nvPr>
        </p:nvSpPr>
        <p:spPr/>
        <p:txBody>
          <a:bodyPr/>
          <a:lstStyle/>
          <a:p>
            <a:fld id="{B2BE19AC-4D34-47FF-A0F6-DEB3FF7A86A3}" type="slidenum">
              <a:rPr lang="es-MX" smtClean="0"/>
              <a:t>‹Nº›</a:t>
            </a:fld>
            <a:endParaRPr lang="es-MX"/>
          </a:p>
        </p:txBody>
      </p:sp>
    </p:spTree>
    <p:extLst>
      <p:ext uri="{BB962C8B-B14F-4D97-AF65-F5344CB8AC3E}">
        <p14:creationId xmlns:p14="http://schemas.microsoft.com/office/powerpoint/2010/main" val="6362536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smtClean="0"/>
              <a:t>Haga clic para modificar el estilo de título del patrón</a:t>
            </a:r>
            <a:endParaRPr lang="es-MX"/>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06DE98-1CFA-4F5C-A756-E2E0E580D05B}" type="datetimeFigureOut">
              <a:rPr lang="es-MX" smtClean="0"/>
              <a:t>05/09/2014</a:t>
            </a:fld>
            <a:endParaRPr lang="es-MX"/>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BE19AC-4D34-47FF-A0F6-DEB3FF7A86A3}" type="slidenum">
              <a:rPr lang="es-MX" smtClean="0"/>
              <a:t>‹Nº›</a:t>
            </a:fld>
            <a:endParaRPr lang="es-MX"/>
          </a:p>
        </p:txBody>
      </p:sp>
    </p:spTree>
    <p:extLst>
      <p:ext uri="{BB962C8B-B14F-4D97-AF65-F5344CB8AC3E}">
        <p14:creationId xmlns:p14="http://schemas.microsoft.com/office/powerpoint/2010/main" val="36495970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8.png"/></Relationships>
</file>

<file path=ppt/slides/_rels/slide3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p:style>
          <a:lnRef idx="1">
            <a:schemeClr val="accent1"/>
          </a:lnRef>
          <a:fillRef idx="2">
            <a:schemeClr val="accent1"/>
          </a:fillRef>
          <a:effectRef idx="1">
            <a:schemeClr val="accent1"/>
          </a:effectRef>
          <a:fontRef idx="minor">
            <a:schemeClr val="dk1"/>
          </a:fontRef>
        </p:style>
        <p:txBody>
          <a:bodyPr/>
          <a:lstStyle/>
          <a:p>
            <a:r>
              <a:rPr lang="es-CL" dirty="0" smtClean="0">
                <a:solidFill>
                  <a:srgbClr val="FF0000"/>
                </a:solidFill>
                <a:latin typeface="Times New Roman" pitchFamily="18" charset="0"/>
                <a:cs typeface="Times New Roman" pitchFamily="18" charset="0"/>
              </a:rPr>
              <a:t>BASE DE LAS OPERACIONES MINERAS</a:t>
            </a:r>
            <a:endParaRPr lang="es-CL" dirty="0"/>
          </a:p>
        </p:txBody>
      </p:sp>
      <p:sp>
        <p:nvSpPr>
          <p:cNvPr id="3" name="2 Subtítulo"/>
          <p:cNvSpPr>
            <a:spLocks noGrp="1"/>
          </p:cNvSpPr>
          <p:nvPr>
            <p:ph type="subTitle" idx="1"/>
          </p:nvPr>
        </p:nvSpPr>
        <p:spPr/>
        <p:style>
          <a:lnRef idx="1">
            <a:schemeClr val="accent1"/>
          </a:lnRef>
          <a:fillRef idx="2">
            <a:schemeClr val="accent1"/>
          </a:fillRef>
          <a:effectRef idx="1">
            <a:schemeClr val="accent1"/>
          </a:effectRef>
          <a:fontRef idx="minor">
            <a:schemeClr val="dk1"/>
          </a:fontRef>
        </p:style>
        <p:txBody>
          <a:bodyPr/>
          <a:lstStyle/>
          <a:p>
            <a:r>
              <a:rPr lang="es-CL" b="1" dirty="0" smtClean="0">
                <a:solidFill>
                  <a:schemeClr val="tx1"/>
                </a:solidFill>
                <a:latin typeface="Times New Roman" pitchFamily="18" charset="0"/>
                <a:cs typeface="Times New Roman" pitchFamily="18" charset="0"/>
              </a:rPr>
              <a:t>MINERIA RAJO ABIERTO</a:t>
            </a:r>
          </a:p>
          <a:p>
            <a:r>
              <a:rPr lang="es-CL" b="1" dirty="0" smtClean="0">
                <a:solidFill>
                  <a:schemeClr val="tx1"/>
                </a:solidFill>
                <a:latin typeface="Times New Roman" pitchFamily="18" charset="0"/>
                <a:cs typeface="Times New Roman" pitchFamily="18" charset="0"/>
              </a:rPr>
              <a:t>MINERIA SUBTERRANEA</a:t>
            </a:r>
            <a:endParaRPr lang="es-CL" b="1"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214900176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524000" y="0"/>
            <a:ext cx="9144000" cy="692696"/>
          </a:xfrm>
        </p:spPr>
        <p:style>
          <a:lnRef idx="2">
            <a:schemeClr val="accent1">
              <a:shade val="50000"/>
            </a:schemeClr>
          </a:lnRef>
          <a:fillRef idx="1">
            <a:schemeClr val="accent1"/>
          </a:fillRef>
          <a:effectRef idx="0">
            <a:schemeClr val="accent1"/>
          </a:effectRef>
          <a:fontRef idx="minor">
            <a:schemeClr val="lt1"/>
          </a:fontRef>
        </p:style>
        <p:txBody>
          <a:bodyPr>
            <a:normAutofit fontScale="90000"/>
          </a:bodyPr>
          <a:lstStyle/>
          <a:p>
            <a:r>
              <a:rPr lang="es-MX" dirty="0" smtClean="0">
                <a:latin typeface="Times New Roman" panose="02020603050405020304" pitchFamily="18" charset="0"/>
                <a:cs typeface="Times New Roman" panose="02020603050405020304" pitchFamily="18" charset="0"/>
              </a:rPr>
              <a:t>D.S N° 132 SERNAGEOMIN</a:t>
            </a:r>
            <a:endParaRPr lang="es-MX" dirty="0">
              <a:latin typeface="Times New Roman" panose="02020603050405020304" pitchFamily="18" charset="0"/>
              <a:cs typeface="Times New Roman" panose="02020603050405020304" pitchFamily="18" charset="0"/>
            </a:endParaRPr>
          </a:p>
        </p:txBody>
      </p:sp>
      <p:sp>
        <p:nvSpPr>
          <p:cNvPr id="3" name="Marcador de contenido 2"/>
          <p:cNvSpPr>
            <a:spLocks noGrp="1"/>
          </p:cNvSpPr>
          <p:nvPr>
            <p:ph idx="1"/>
          </p:nvPr>
        </p:nvSpPr>
        <p:spPr>
          <a:xfrm>
            <a:off x="1524000" y="692696"/>
            <a:ext cx="9144000" cy="6165304"/>
          </a:xfrm>
        </p:spPr>
        <p:txBody>
          <a:bodyPr>
            <a:normAutofit/>
          </a:bodyPr>
          <a:lstStyle/>
          <a:p>
            <a:r>
              <a:rPr lang="es-MX" sz="2000" dirty="0">
                <a:latin typeface="Times New Roman" panose="02020603050405020304" pitchFamily="18" charset="0"/>
                <a:cs typeface="Times New Roman" panose="02020603050405020304" pitchFamily="18" charset="0"/>
              </a:rPr>
              <a:t>Articulo 4</a:t>
            </a:r>
          </a:p>
          <a:p>
            <a:pPr marL="0" indent="0">
              <a:buNone/>
            </a:pPr>
            <a:r>
              <a:rPr lang="es-MX" sz="2000" dirty="0">
                <a:latin typeface="Times New Roman" panose="02020603050405020304" pitchFamily="18" charset="0"/>
                <a:cs typeface="Times New Roman" panose="02020603050405020304" pitchFamily="18" charset="0"/>
              </a:rPr>
              <a:t>De acuerdo a lo dispuesto en el articulo 2°, Titulo I del Decreto Ley N° 3.525 de 1980, corresponderá  al Servicio Nacional de Geología y Minería, la competencia general y exclusiva en la aplicación y fiscalización del cumplimiento del Reglamento.</a:t>
            </a:r>
          </a:p>
          <a:p>
            <a:pPr marL="0" indent="0">
              <a:buNone/>
            </a:pPr>
            <a:r>
              <a:rPr lang="es-MX" sz="2000" dirty="0">
                <a:latin typeface="Times New Roman" panose="02020603050405020304" pitchFamily="18" charset="0"/>
                <a:cs typeface="Times New Roman" panose="02020603050405020304" pitchFamily="18" charset="0"/>
              </a:rPr>
              <a:t>CAPITULO SEGUNDO</a:t>
            </a:r>
          </a:p>
          <a:p>
            <a:r>
              <a:rPr lang="es-MX" sz="2000" dirty="0">
                <a:latin typeface="Times New Roman" panose="02020603050405020304" pitchFamily="18" charset="0"/>
                <a:cs typeface="Times New Roman" panose="02020603050405020304" pitchFamily="18" charset="0"/>
              </a:rPr>
              <a:t>Articulo 5</a:t>
            </a:r>
          </a:p>
          <a:p>
            <a:pPr marL="0" indent="0">
              <a:buNone/>
            </a:pPr>
            <a:r>
              <a:rPr lang="es-MX" sz="2000" dirty="0">
                <a:latin typeface="Times New Roman" panose="02020603050405020304" pitchFamily="18" charset="0"/>
                <a:cs typeface="Times New Roman" panose="02020603050405020304" pitchFamily="18" charset="0"/>
              </a:rPr>
              <a:t>Para los efectos del presente reglamento el nombre de Industria Extractiva Minera designa a todas las actividades correspondiente a:</a:t>
            </a:r>
          </a:p>
          <a:p>
            <a:pPr marL="0" indent="0">
              <a:buNone/>
            </a:pPr>
            <a:r>
              <a:rPr lang="es-MX" sz="2000" dirty="0">
                <a:latin typeface="Times New Roman" panose="02020603050405020304" pitchFamily="18" charset="0"/>
                <a:cs typeface="Times New Roman" panose="02020603050405020304" pitchFamily="18" charset="0"/>
              </a:rPr>
              <a:t>a.- Exploración y prospección de yacimientos y labores relacionados con el desarrollo de proyectos mineros.</a:t>
            </a:r>
          </a:p>
          <a:p>
            <a:pPr marL="0" indent="0">
              <a:buNone/>
            </a:pPr>
            <a:r>
              <a:rPr lang="es-MX" sz="2000" dirty="0">
                <a:latin typeface="Times New Roman" panose="02020603050405020304" pitchFamily="18" charset="0"/>
                <a:cs typeface="Times New Roman" panose="02020603050405020304" pitchFamily="18" charset="0"/>
              </a:rPr>
              <a:t>b.- Construcción de proyectos mineros.</a:t>
            </a:r>
          </a:p>
          <a:p>
            <a:pPr marL="0" indent="0">
              <a:buNone/>
            </a:pPr>
            <a:r>
              <a:rPr lang="es-MX" sz="2000" dirty="0">
                <a:latin typeface="Times New Roman" panose="02020603050405020304" pitchFamily="18" charset="0"/>
                <a:cs typeface="Times New Roman" panose="02020603050405020304" pitchFamily="18" charset="0"/>
              </a:rPr>
              <a:t>c.- Explotación, extracción y transporte de minerales, estériles, productos y subproductos dentro del área industrial minero.</a:t>
            </a:r>
          </a:p>
          <a:p>
            <a:pPr marL="0" indent="0">
              <a:buNone/>
            </a:pPr>
            <a:r>
              <a:rPr lang="es-MX" sz="2000" dirty="0">
                <a:latin typeface="Times New Roman" panose="02020603050405020304" pitchFamily="18" charset="0"/>
                <a:cs typeface="Times New Roman" panose="02020603050405020304" pitchFamily="18" charset="0"/>
              </a:rPr>
              <a:t>d.- Procesos de transformación pirometalurgicos, hidrometalurgicos y refinación de sustancias minerales y de sus productos.</a:t>
            </a:r>
          </a:p>
          <a:p>
            <a:pPr marL="0" indent="0">
              <a:buNone/>
            </a:pPr>
            <a:r>
              <a:rPr lang="es-MX" sz="2000" dirty="0">
                <a:latin typeface="Times New Roman" panose="02020603050405020304" pitchFamily="18" charset="0"/>
                <a:cs typeface="Times New Roman" panose="02020603050405020304" pitchFamily="18" charset="0"/>
              </a:rPr>
              <a:t>e.-Disposición de estériles, desechos y residuos. Construcción y operación de obras civiles destinadas a estos fines.</a:t>
            </a:r>
          </a:p>
        </p:txBody>
      </p:sp>
    </p:spTree>
    <p:extLst>
      <p:ext uri="{BB962C8B-B14F-4D97-AF65-F5344CB8AC3E}">
        <p14:creationId xmlns:p14="http://schemas.microsoft.com/office/powerpoint/2010/main" val="68991896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524000" y="0"/>
            <a:ext cx="9144000" cy="1052736"/>
          </a:xfrm>
        </p:spPr>
        <p:style>
          <a:lnRef idx="3">
            <a:schemeClr val="lt1"/>
          </a:lnRef>
          <a:fillRef idx="1">
            <a:schemeClr val="accent5"/>
          </a:fillRef>
          <a:effectRef idx="1">
            <a:schemeClr val="accent5"/>
          </a:effectRef>
          <a:fontRef idx="minor">
            <a:schemeClr val="lt1"/>
          </a:fontRef>
        </p:style>
        <p:txBody>
          <a:bodyPr/>
          <a:lstStyle/>
          <a:p>
            <a:r>
              <a:rPr lang="es-MX" dirty="0" smtClean="0">
                <a:latin typeface="Times New Roman" panose="02020603050405020304" pitchFamily="18" charset="0"/>
                <a:cs typeface="Times New Roman" panose="02020603050405020304" pitchFamily="18" charset="0"/>
              </a:rPr>
              <a:t>D.S N° 132 SERNAGEOMIN</a:t>
            </a:r>
            <a:endParaRPr lang="es-MX" dirty="0">
              <a:latin typeface="Times New Roman" panose="02020603050405020304" pitchFamily="18" charset="0"/>
              <a:cs typeface="Times New Roman" panose="02020603050405020304" pitchFamily="18" charset="0"/>
            </a:endParaRPr>
          </a:p>
        </p:txBody>
      </p:sp>
      <p:sp>
        <p:nvSpPr>
          <p:cNvPr id="3" name="Marcador de contenido 2"/>
          <p:cNvSpPr>
            <a:spLocks noGrp="1"/>
          </p:cNvSpPr>
          <p:nvPr>
            <p:ph idx="1"/>
          </p:nvPr>
        </p:nvSpPr>
        <p:spPr>
          <a:xfrm>
            <a:off x="1524000" y="1052736"/>
            <a:ext cx="9144000" cy="5805264"/>
          </a:xfrm>
        </p:spPr>
        <p:style>
          <a:lnRef idx="2">
            <a:schemeClr val="accent2"/>
          </a:lnRef>
          <a:fillRef idx="1">
            <a:schemeClr val="lt1"/>
          </a:fillRef>
          <a:effectRef idx="0">
            <a:schemeClr val="accent2"/>
          </a:effectRef>
          <a:fontRef idx="minor">
            <a:schemeClr val="dk1"/>
          </a:fontRef>
        </p:style>
        <p:txBody>
          <a:bodyPr>
            <a:normAutofit/>
          </a:bodyPr>
          <a:lstStyle/>
          <a:p>
            <a:pPr marL="0" indent="0">
              <a:buNone/>
            </a:pPr>
            <a:endParaRPr lang="es-MX" sz="2700" dirty="0">
              <a:latin typeface="Times New Roman" panose="02020603050405020304" pitchFamily="18" charset="0"/>
              <a:cs typeface="Times New Roman" panose="02020603050405020304" pitchFamily="18" charset="0"/>
            </a:endParaRPr>
          </a:p>
          <a:p>
            <a:pPr marL="0" indent="0">
              <a:buNone/>
            </a:pPr>
            <a:r>
              <a:rPr lang="es-MX" sz="2700" dirty="0">
                <a:latin typeface="Times New Roman" panose="02020603050405020304" pitchFamily="18" charset="0"/>
                <a:cs typeface="Times New Roman" panose="02020603050405020304" pitchFamily="18" charset="0"/>
              </a:rPr>
              <a:t>e.-</a:t>
            </a:r>
            <a:r>
              <a:rPr lang="es-MX" dirty="0">
                <a:latin typeface="Times New Roman" panose="02020603050405020304" pitchFamily="18" charset="0"/>
                <a:cs typeface="Times New Roman" panose="02020603050405020304" pitchFamily="18" charset="0"/>
              </a:rPr>
              <a:t>Disposición de estériles, desechos y residuos. Construcción y operación de obras civiles destinadas a estos fines.</a:t>
            </a:r>
          </a:p>
          <a:p>
            <a:pPr marL="0" indent="0">
              <a:buNone/>
            </a:pPr>
            <a:r>
              <a:rPr lang="es-MX" dirty="0">
                <a:latin typeface="Times New Roman" panose="02020603050405020304" pitchFamily="18" charset="0"/>
                <a:cs typeface="Times New Roman" panose="02020603050405020304" pitchFamily="18" charset="0"/>
              </a:rPr>
              <a:t>f.- Actividades de embarque en tierra de sustancias minerales y/o sus productos.</a:t>
            </a:r>
          </a:p>
          <a:p>
            <a:pPr marL="0" indent="0">
              <a:buNone/>
            </a:pPr>
            <a:r>
              <a:rPr lang="es-MX" dirty="0">
                <a:latin typeface="Times New Roman" panose="02020603050405020304" pitchFamily="18" charset="0"/>
                <a:cs typeface="Times New Roman" panose="02020603050405020304" pitchFamily="18" charset="0"/>
              </a:rPr>
              <a:t>g.- Exploración, prospección y explotación de depósitos naturales de sustancias fósiles e hidrocarburos líquidos o gaseosos y fertilizantes,</a:t>
            </a:r>
          </a:p>
          <a:p>
            <a:pPr marL="0" indent="0">
              <a:buNone/>
            </a:pPr>
            <a:r>
              <a:rPr lang="es-MX" dirty="0">
                <a:latin typeface="Times New Roman" panose="02020603050405020304" pitchFamily="18" charset="0"/>
                <a:cs typeface="Times New Roman" panose="02020603050405020304" pitchFamily="18" charset="0"/>
              </a:rPr>
              <a:t>La Industria Extractiva Minera incluye, además, la apertura y desarrollo de túneles, excavaciones, construcciones, y obras civiles que se realizan  por y para industria y que tengan estrecha relación con las actividades descritas en el inciso anterior.  </a:t>
            </a:r>
          </a:p>
          <a:p>
            <a:pPr marL="0" indent="0">
              <a:buNone/>
            </a:pPr>
            <a:endParaRPr lang="es-MX" dirty="0"/>
          </a:p>
        </p:txBody>
      </p:sp>
    </p:spTree>
    <p:extLst>
      <p:ext uri="{BB962C8B-B14F-4D97-AF65-F5344CB8AC3E}">
        <p14:creationId xmlns:p14="http://schemas.microsoft.com/office/powerpoint/2010/main" val="195601153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981200" y="274639"/>
            <a:ext cx="8229600" cy="1416049"/>
          </a:xfrm>
        </p:spPr>
        <p:style>
          <a:lnRef idx="2">
            <a:schemeClr val="accent1">
              <a:shade val="50000"/>
            </a:schemeClr>
          </a:lnRef>
          <a:fillRef idx="1">
            <a:schemeClr val="accent1"/>
          </a:fillRef>
          <a:effectRef idx="0">
            <a:schemeClr val="accent1"/>
          </a:effectRef>
          <a:fontRef idx="minor">
            <a:schemeClr val="lt1"/>
          </a:fontRef>
        </p:style>
        <p:txBody>
          <a:bodyPr/>
          <a:lstStyle/>
          <a:p>
            <a:r>
              <a:rPr lang="es-MX" dirty="0" smtClean="0">
                <a:solidFill>
                  <a:srgbClr val="FF0000"/>
                </a:solidFill>
                <a:latin typeface="Times New Roman" panose="02020603050405020304" pitchFamily="18" charset="0"/>
                <a:cs typeface="Times New Roman" panose="02020603050405020304" pitchFamily="18" charset="0"/>
              </a:rPr>
              <a:t>UNIDAD I</a:t>
            </a:r>
            <a:endParaRPr lang="es-MX" dirty="0">
              <a:solidFill>
                <a:srgbClr val="FF0000"/>
              </a:solidFill>
              <a:latin typeface="Times New Roman" panose="02020603050405020304" pitchFamily="18" charset="0"/>
              <a:cs typeface="Times New Roman" panose="02020603050405020304" pitchFamily="18" charset="0"/>
            </a:endParaRPr>
          </a:p>
        </p:txBody>
      </p:sp>
      <p:sp>
        <p:nvSpPr>
          <p:cNvPr id="3" name="Marcador de contenido 2"/>
          <p:cNvSpPr>
            <a:spLocks noGrp="1"/>
          </p:cNvSpPr>
          <p:nvPr>
            <p:ph idx="1"/>
          </p:nvPr>
        </p:nvSpPr>
        <p:spPr>
          <a:xfrm>
            <a:off x="1981200" y="274639"/>
            <a:ext cx="8229600" cy="5851525"/>
          </a:xfrm>
        </p:spPr>
        <p:style>
          <a:lnRef idx="3">
            <a:schemeClr val="lt1"/>
          </a:lnRef>
          <a:fillRef idx="1">
            <a:schemeClr val="accent1"/>
          </a:fillRef>
          <a:effectRef idx="1">
            <a:schemeClr val="accent1"/>
          </a:effectRef>
          <a:fontRef idx="minor">
            <a:schemeClr val="lt1"/>
          </a:fontRef>
        </p:style>
        <p:txBody>
          <a:bodyPr/>
          <a:lstStyle/>
          <a:p>
            <a:pPr marL="0" indent="0">
              <a:buNone/>
            </a:pPr>
            <a:endParaRPr lang="es-MX" dirty="0" smtClean="0">
              <a:latin typeface="Times New Roman" panose="02020603050405020304" pitchFamily="18" charset="0"/>
              <a:cs typeface="Times New Roman" panose="02020603050405020304" pitchFamily="18" charset="0"/>
            </a:endParaRPr>
          </a:p>
          <a:p>
            <a:endParaRPr lang="es-MX" dirty="0" smtClean="0">
              <a:solidFill>
                <a:schemeClr val="bg1"/>
              </a:solidFill>
              <a:latin typeface="Times New Roman" panose="02020603050405020304" pitchFamily="18" charset="0"/>
              <a:cs typeface="Times New Roman" panose="02020603050405020304" pitchFamily="18" charset="0"/>
            </a:endParaRPr>
          </a:p>
          <a:p>
            <a:endParaRPr lang="es-MX" dirty="0">
              <a:solidFill>
                <a:schemeClr val="bg1"/>
              </a:solidFill>
              <a:latin typeface="Times New Roman" panose="02020603050405020304" pitchFamily="18" charset="0"/>
              <a:cs typeface="Times New Roman" panose="02020603050405020304" pitchFamily="18" charset="0"/>
            </a:endParaRPr>
          </a:p>
          <a:p>
            <a:r>
              <a:rPr lang="es-MX" dirty="0" smtClean="0">
                <a:solidFill>
                  <a:schemeClr val="bg1"/>
                </a:solidFill>
                <a:latin typeface="Times New Roman" panose="02020603050405020304" pitchFamily="18" charset="0"/>
                <a:cs typeface="Times New Roman" panose="02020603050405020304" pitchFamily="18" charset="0"/>
              </a:rPr>
              <a:t>INTRODUCCION</a:t>
            </a:r>
          </a:p>
          <a:p>
            <a:r>
              <a:rPr lang="es-MX" dirty="0" smtClean="0">
                <a:solidFill>
                  <a:schemeClr val="bg1"/>
                </a:solidFill>
                <a:latin typeface="Times New Roman" panose="02020603050405020304" pitchFamily="18" charset="0"/>
                <a:cs typeface="Times New Roman" panose="02020603050405020304" pitchFamily="18" charset="0"/>
              </a:rPr>
              <a:t>TERMINOS MINEROS USADOS EN MINERIA  SUBTERRANEA Y RAJO ABIERTO</a:t>
            </a:r>
            <a:endParaRPr lang="es-MX"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973613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524000" y="0"/>
            <a:ext cx="9144000" cy="1340768"/>
          </a:xfrm>
        </p:spPr>
        <p:style>
          <a:lnRef idx="1">
            <a:schemeClr val="accent5"/>
          </a:lnRef>
          <a:fillRef idx="2">
            <a:schemeClr val="accent5"/>
          </a:fillRef>
          <a:effectRef idx="1">
            <a:schemeClr val="accent5"/>
          </a:effectRef>
          <a:fontRef idx="minor">
            <a:schemeClr val="dk1"/>
          </a:fontRef>
        </p:style>
        <p:txBody>
          <a:bodyPr/>
          <a:lstStyle/>
          <a:p>
            <a:r>
              <a:rPr lang="es-CL" dirty="0" smtClean="0">
                <a:solidFill>
                  <a:srgbClr val="FF0000"/>
                </a:solidFill>
                <a:latin typeface="Times New Roman" pitchFamily="18" charset="0"/>
                <a:cs typeface="Times New Roman" pitchFamily="18" charset="0"/>
              </a:rPr>
              <a:t> </a:t>
            </a:r>
            <a:r>
              <a:rPr lang="es-CL" sz="3200" b="1" dirty="0">
                <a:solidFill>
                  <a:srgbClr val="FF0000"/>
                </a:solidFill>
                <a:latin typeface="Times New Roman" pitchFamily="18" charset="0"/>
                <a:cs typeface="Times New Roman" pitchFamily="18" charset="0"/>
              </a:rPr>
              <a:t>INTRODUCCION</a:t>
            </a:r>
            <a:endParaRPr lang="es-CL" sz="3200" dirty="0"/>
          </a:p>
        </p:txBody>
      </p:sp>
      <p:sp>
        <p:nvSpPr>
          <p:cNvPr id="3" name="2 Marcador de contenido"/>
          <p:cNvSpPr>
            <a:spLocks noGrp="1"/>
          </p:cNvSpPr>
          <p:nvPr>
            <p:ph idx="1"/>
          </p:nvPr>
        </p:nvSpPr>
        <p:spPr>
          <a:xfrm>
            <a:off x="1524000" y="1340768"/>
            <a:ext cx="9144000" cy="5517232"/>
          </a:xfrm>
        </p:spPr>
        <p:style>
          <a:lnRef idx="2">
            <a:schemeClr val="accent5"/>
          </a:lnRef>
          <a:fillRef idx="1">
            <a:schemeClr val="lt1"/>
          </a:fillRef>
          <a:effectRef idx="0">
            <a:schemeClr val="accent5"/>
          </a:effectRef>
          <a:fontRef idx="minor">
            <a:schemeClr val="dk1"/>
          </a:fontRef>
        </p:style>
        <p:txBody>
          <a:bodyPr>
            <a:normAutofit/>
          </a:bodyPr>
          <a:lstStyle/>
          <a:p>
            <a:pPr algn="just"/>
            <a:r>
              <a:rPr lang="es-CL" dirty="0" smtClean="0">
                <a:latin typeface="Times New Roman" pitchFamily="18" charset="0"/>
                <a:cs typeface="Times New Roman" pitchFamily="18" charset="0"/>
              </a:rPr>
              <a:t>La minería es la actividad económica mediante la cual se extrae selectivamente de la corteza terrestre diferentes tipos de minerales que son básicos para la producción de los materiales empleados por la sociedad moderna.</a:t>
            </a:r>
          </a:p>
          <a:p>
            <a:pPr algn="just"/>
            <a:r>
              <a:rPr lang="es-CL" dirty="0" smtClean="0">
                <a:latin typeface="Times New Roman" pitchFamily="18" charset="0"/>
                <a:cs typeface="Times New Roman" pitchFamily="18" charset="0"/>
              </a:rPr>
              <a:t>Los minerales, son compuestos naturales inorgánicos formados como resultado de procesos geológicos que normalmente forman parte de las rocas, constituyendo el 98 % del peso total de la corteza terrestre. Se conocen más de 7000 tipos de minerales que se clasifican en tres grupos.</a:t>
            </a:r>
          </a:p>
          <a:p>
            <a:endParaRPr lang="es-CL" dirty="0"/>
          </a:p>
        </p:txBody>
      </p:sp>
    </p:spTree>
    <p:extLst>
      <p:ext uri="{BB962C8B-B14F-4D97-AF65-F5344CB8AC3E}">
        <p14:creationId xmlns:p14="http://schemas.microsoft.com/office/powerpoint/2010/main" val="214526905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524000" y="0"/>
            <a:ext cx="9144000" cy="1417638"/>
          </a:xfrm>
        </p:spPr>
        <p:style>
          <a:lnRef idx="2">
            <a:schemeClr val="accent2">
              <a:shade val="50000"/>
            </a:schemeClr>
          </a:lnRef>
          <a:fillRef idx="1">
            <a:schemeClr val="accent2"/>
          </a:fillRef>
          <a:effectRef idx="0">
            <a:schemeClr val="accent2"/>
          </a:effectRef>
          <a:fontRef idx="minor">
            <a:schemeClr val="lt1"/>
          </a:fontRef>
        </p:style>
        <p:txBody>
          <a:bodyPr>
            <a:normAutofit/>
          </a:bodyPr>
          <a:lstStyle/>
          <a:p>
            <a:r>
              <a:rPr lang="es-CL" sz="6000" dirty="0">
                <a:solidFill>
                  <a:schemeClr val="bg1"/>
                </a:solidFill>
                <a:latin typeface="Times New Roman" pitchFamily="18" charset="0"/>
                <a:cs typeface="Times New Roman" pitchFamily="18" charset="0"/>
              </a:rPr>
              <a:t>INTRODUCCION</a:t>
            </a:r>
          </a:p>
        </p:txBody>
      </p:sp>
      <p:sp>
        <p:nvSpPr>
          <p:cNvPr id="3" name="2 Marcador de contenido"/>
          <p:cNvSpPr>
            <a:spLocks noGrp="1"/>
          </p:cNvSpPr>
          <p:nvPr>
            <p:ph idx="1"/>
          </p:nvPr>
        </p:nvSpPr>
        <p:spPr>
          <a:xfrm>
            <a:off x="1524000" y="1417638"/>
            <a:ext cx="9144000" cy="5440362"/>
          </a:xfrm>
        </p:spPr>
        <p:style>
          <a:lnRef idx="2">
            <a:schemeClr val="accent2"/>
          </a:lnRef>
          <a:fillRef idx="1">
            <a:schemeClr val="lt1"/>
          </a:fillRef>
          <a:effectRef idx="0">
            <a:schemeClr val="accent2"/>
          </a:effectRef>
          <a:fontRef idx="minor">
            <a:schemeClr val="dk1"/>
          </a:fontRef>
        </p:style>
        <p:txBody>
          <a:bodyPr/>
          <a:lstStyle/>
          <a:p>
            <a:pPr>
              <a:buFont typeface="Wingdings" pitchFamily="2" charset="2"/>
              <a:buChar char="Ø"/>
            </a:pPr>
            <a:endParaRPr lang="es-CL" dirty="0">
              <a:solidFill>
                <a:srgbClr val="FF0000"/>
              </a:solidFill>
              <a:latin typeface="Times New Roman" pitchFamily="18" charset="0"/>
              <a:cs typeface="Times New Roman" pitchFamily="18" charset="0"/>
            </a:endParaRPr>
          </a:p>
          <a:p>
            <a:pPr marL="0" indent="0">
              <a:buNone/>
            </a:pPr>
            <a:endParaRPr lang="es-CL" dirty="0">
              <a:solidFill>
                <a:srgbClr val="FF0000"/>
              </a:solidFill>
              <a:latin typeface="Times New Roman" pitchFamily="18" charset="0"/>
              <a:cs typeface="Times New Roman" pitchFamily="18" charset="0"/>
            </a:endParaRPr>
          </a:p>
          <a:p>
            <a:pPr>
              <a:buFont typeface="Wingdings" pitchFamily="2" charset="2"/>
              <a:buChar char="Ø"/>
            </a:pPr>
            <a:r>
              <a:rPr lang="es-CL" dirty="0">
                <a:solidFill>
                  <a:srgbClr val="FF0000"/>
                </a:solidFill>
                <a:latin typeface="Times New Roman" pitchFamily="18" charset="0"/>
                <a:cs typeface="Times New Roman" pitchFamily="18" charset="0"/>
              </a:rPr>
              <a:t>METALICOS</a:t>
            </a:r>
            <a:r>
              <a:rPr lang="es-CL" dirty="0" smtClean="0">
                <a:latin typeface="Times New Roman" pitchFamily="18" charset="0"/>
                <a:cs typeface="Times New Roman" pitchFamily="18" charset="0"/>
              </a:rPr>
              <a:t>       </a:t>
            </a:r>
            <a:r>
              <a:rPr lang="es-CL" dirty="0" smtClean="0">
                <a:solidFill>
                  <a:srgbClr val="FF0000"/>
                </a:solidFill>
                <a:latin typeface="Times New Roman" pitchFamily="18" charset="0"/>
                <a:cs typeface="Times New Roman" pitchFamily="18" charset="0"/>
              </a:rPr>
              <a:t>:</a:t>
            </a:r>
            <a:r>
              <a:rPr lang="es-CL" dirty="0" smtClean="0">
                <a:latin typeface="Times New Roman" pitchFamily="18" charset="0"/>
                <a:cs typeface="Times New Roman" pitchFamily="18" charset="0"/>
              </a:rPr>
              <a:t> Oro, Plata, Cobre, Hierro, etc.</a:t>
            </a:r>
          </a:p>
          <a:p>
            <a:pPr>
              <a:buFont typeface="Wingdings" pitchFamily="2" charset="2"/>
              <a:buChar char="Ø"/>
            </a:pPr>
            <a:endParaRPr lang="es-CL" dirty="0" smtClean="0">
              <a:latin typeface="Times New Roman" pitchFamily="18" charset="0"/>
              <a:cs typeface="Times New Roman" pitchFamily="18" charset="0"/>
            </a:endParaRPr>
          </a:p>
          <a:p>
            <a:pPr>
              <a:buFont typeface="Wingdings" pitchFamily="2" charset="2"/>
              <a:buChar char="Ø"/>
            </a:pPr>
            <a:r>
              <a:rPr lang="es-CL" dirty="0" smtClean="0">
                <a:solidFill>
                  <a:srgbClr val="FF0000"/>
                </a:solidFill>
                <a:latin typeface="Times New Roman" pitchFamily="18" charset="0"/>
                <a:cs typeface="Times New Roman" pitchFamily="18" charset="0"/>
              </a:rPr>
              <a:t> </a:t>
            </a:r>
            <a:r>
              <a:rPr lang="es-CL" dirty="0">
                <a:solidFill>
                  <a:srgbClr val="FF0000"/>
                </a:solidFill>
                <a:latin typeface="Times New Roman" pitchFamily="18" charset="0"/>
                <a:cs typeface="Times New Roman" pitchFamily="18" charset="0"/>
              </a:rPr>
              <a:t>NO METALICOS: </a:t>
            </a:r>
            <a:r>
              <a:rPr lang="es-CL" dirty="0" smtClean="0">
                <a:latin typeface="Times New Roman" pitchFamily="18" charset="0"/>
                <a:cs typeface="Times New Roman" pitchFamily="18" charset="0"/>
              </a:rPr>
              <a:t>Azufre, Potasio, Sal, Arena, etc.</a:t>
            </a:r>
          </a:p>
          <a:p>
            <a:pPr marL="0" indent="0">
              <a:buNone/>
            </a:pPr>
            <a:r>
              <a:rPr lang="es-CL" dirty="0" smtClean="0">
                <a:latin typeface="Times New Roman" pitchFamily="18" charset="0"/>
                <a:cs typeface="Times New Roman" pitchFamily="18" charset="0"/>
              </a:rPr>
              <a:t> </a:t>
            </a:r>
          </a:p>
          <a:p>
            <a:pPr>
              <a:buFont typeface="Wingdings" pitchFamily="2" charset="2"/>
              <a:buChar char="Ø"/>
            </a:pPr>
            <a:r>
              <a:rPr lang="es-CL" dirty="0">
                <a:solidFill>
                  <a:srgbClr val="FF0000"/>
                </a:solidFill>
                <a:latin typeface="Times New Roman" pitchFamily="18" charset="0"/>
                <a:cs typeface="Times New Roman" pitchFamily="18" charset="0"/>
              </a:rPr>
              <a:t>COMBUSTIBLES:</a:t>
            </a:r>
            <a:r>
              <a:rPr lang="es-CL" dirty="0" smtClean="0">
                <a:latin typeface="Times New Roman" pitchFamily="18" charset="0"/>
                <a:cs typeface="Times New Roman" pitchFamily="18" charset="0"/>
              </a:rPr>
              <a:t> Carbón, Petróleo, Gas Natural.</a:t>
            </a:r>
          </a:p>
          <a:p>
            <a:endParaRPr lang="es-CL" dirty="0"/>
          </a:p>
        </p:txBody>
      </p:sp>
    </p:spTree>
    <p:extLst>
      <p:ext uri="{BB962C8B-B14F-4D97-AF65-F5344CB8AC3E}">
        <p14:creationId xmlns:p14="http://schemas.microsoft.com/office/powerpoint/2010/main" val="85104325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524000" y="0"/>
            <a:ext cx="9144000" cy="1052736"/>
          </a:xfrm>
        </p:spPr>
        <p:style>
          <a:lnRef idx="2">
            <a:schemeClr val="accent1">
              <a:shade val="50000"/>
            </a:schemeClr>
          </a:lnRef>
          <a:fillRef idx="1">
            <a:schemeClr val="accent1"/>
          </a:fillRef>
          <a:effectRef idx="0">
            <a:schemeClr val="accent1"/>
          </a:effectRef>
          <a:fontRef idx="minor">
            <a:schemeClr val="lt1"/>
          </a:fontRef>
        </p:style>
        <p:txBody>
          <a:bodyPr>
            <a:normAutofit fontScale="90000"/>
          </a:bodyPr>
          <a:lstStyle/>
          <a:p>
            <a:r>
              <a:rPr lang="es-CL" dirty="0" smtClean="0">
                <a:latin typeface="Times New Roman" pitchFamily="18" charset="0"/>
                <a:cs typeface="Times New Roman" pitchFamily="18" charset="0"/>
              </a:rPr>
              <a:t>Ejemplo minerales que contienen Cobre</a:t>
            </a:r>
            <a:endParaRPr lang="es-CL" dirty="0">
              <a:latin typeface="Times New Roman" pitchFamily="18" charset="0"/>
              <a:cs typeface="Times New Roman" pitchFamily="18" charset="0"/>
            </a:endParaRPr>
          </a:p>
        </p:txBody>
      </p:sp>
      <p:sp>
        <p:nvSpPr>
          <p:cNvPr id="3" name="2 Marcador de contenido"/>
          <p:cNvSpPr>
            <a:spLocks noGrp="1"/>
          </p:cNvSpPr>
          <p:nvPr>
            <p:ph idx="1"/>
          </p:nvPr>
        </p:nvSpPr>
        <p:spPr>
          <a:xfrm>
            <a:off x="1524000" y="1052736"/>
            <a:ext cx="9144000" cy="5805264"/>
          </a:xfrm>
        </p:spPr>
        <p:style>
          <a:lnRef idx="2">
            <a:schemeClr val="accent1"/>
          </a:lnRef>
          <a:fillRef idx="1">
            <a:schemeClr val="lt1"/>
          </a:fillRef>
          <a:effectRef idx="0">
            <a:schemeClr val="accent1"/>
          </a:effectRef>
          <a:fontRef idx="minor">
            <a:schemeClr val="dk1"/>
          </a:fontRef>
        </p:style>
        <p:txBody>
          <a:bodyPr>
            <a:normAutofit/>
          </a:bodyPr>
          <a:lstStyle/>
          <a:p>
            <a:r>
              <a:rPr lang="es-CL" dirty="0">
                <a:latin typeface="Times New Roman" pitchFamily="18" charset="0"/>
                <a:cs typeface="Times New Roman" pitchFamily="18" charset="0"/>
              </a:rPr>
              <a:t>Nombre                      Formula                        % de Cu (puro).</a:t>
            </a:r>
          </a:p>
          <a:p>
            <a:r>
              <a:rPr lang="es-CL" dirty="0">
                <a:latin typeface="Times New Roman" pitchFamily="18" charset="0"/>
                <a:cs typeface="Times New Roman" pitchFamily="18" charset="0"/>
              </a:rPr>
              <a:t>Calcopirita                   CuFeS2                               34.5</a:t>
            </a:r>
          </a:p>
          <a:p>
            <a:r>
              <a:rPr lang="es-CL" dirty="0">
                <a:latin typeface="Times New Roman" pitchFamily="18" charset="0"/>
                <a:cs typeface="Times New Roman" pitchFamily="18" charset="0"/>
              </a:rPr>
              <a:t>Calcosina                     Cu2S                                   79.8</a:t>
            </a:r>
          </a:p>
          <a:p>
            <a:r>
              <a:rPr lang="es-CL" dirty="0">
                <a:latin typeface="Times New Roman" pitchFamily="18" charset="0"/>
                <a:cs typeface="Times New Roman" pitchFamily="18" charset="0"/>
              </a:rPr>
              <a:t>Covelina                       CuS                                     66.5</a:t>
            </a:r>
          </a:p>
          <a:p>
            <a:r>
              <a:rPr lang="es-CL" dirty="0">
                <a:latin typeface="Times New Roman" pitchFamily="18" charset="0"/>
                <a:cs typeface="Times New Roman" pitchFamily="18" charset="0"/>
              </a:rPr>
              <a:t>Bornita                         Cu5FeS4                             63.3</a:t>
            </a:r>
          </a:p>
          <a:p>
            <a:r>
              <a:rPr lang="es-CL" dirty="0">
                <a:latin typeface="Times New Roman" pitchFamily="18" charset="0"/>
                <a:cs typeface="Times New Roman" pitchFamily="18" charset="0"/>
              </a:rPr>
              <a:t>Tetraedrita                   (CuFe)12Sb4S13                 32 – 45</a:t>
            </a:r>
          </a:p>
          <a:p>
            <a:r>
              <a:rPr lang="es-CL" dirty="0">
                <a:latin typeface="Times New Roman" pitchFamily="18" charset="0"/>
                <a:cs typeface="Times New Roman" pitchFamily="18" charset="0"/>
              </a:rPr>
              <a:t>Malaquita                    CuCO3Cu(OH)2                  57.3</a:t>
            </a:r>
          </a:p>
          <a:p>
            <a:r>
              <a:rPr lang="es-CL" dirty="0">
                <a:latin typeface="Times New Roman" pitchFamily="18" charset="0"/>
                <a:cs typeface="Times New Roman" pitchFamily="18" charset="0"/>
              </a:rPr>
              <a:t>Azurita                        2CuCO3Cu(OH)2                55.1</a:t>
            </a:r>
          </a:p>
          <a:p>
            <a:r>
              <a:rPr lang="es-CL" dirty="0">
                <a:latin typeface="Times New Roman" pitchFamily="18" charset="0"/>
                <a:cs typeface="Times New Roman" pitchFamily="18" charset="0"/>
              </a:rPr>
              <a:t>Cuprita                         Cu2O                                   88.8</a:t>
            </a:r>
          </a:p>
          <a:p>
            <a:r>
              <a:rPr lang="es-CL" dirty="0">
                <a:latin typeface="Times New Roman" pitchFamily="18" charset="0"/>
                <a:cs typeface="Times New Roman" pitchFamily="18" charset="0"/>
              </a:rPr>
              <a:t>Crisocola                      CuOSiO2 2H2O                  39.7</a:t>
            </a:r>
          </a:p>
        </p:txBody>
      </p:sp>
    </p:spTree>
    <p:extLst>
      <p:ext uri="{BB962C8B-B14F-4D97-AF65-F5344CB8AC3E}">
        <p14:creationId xmlns:p14="http://schemas.microsoft.com/office/powerpoint/2010/main" val="306908412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524000" y="0"/>
            <a:ext cx="9144000" cy="1196752"/>
          </a:xfrm>
        </p:spPr>
        <p:style>
          <a:lnRef idx="3">
            <a:schemeClr val="lt1"/>
          </a:lnRef>
          <a:fillRef idx="1">
            <a:schemeClr val="accent2"/>
          </a:fillRef>
          <a:effectRef idx="1">
            <a:schemeClr val="accent2"/>
          </a:effectRef>
          <a:fontRef idx="minor">
            <a:schemeClr val="lt1"/>
          </a:fontRef>
        </p:style>
        <p:txBody>
          <a:bodyPr>
            <a:normAutofit fontScale="90000"/>
          </a:bodyPr>
          <a:lstStyle/>
          <a:p>
            <a:r>
              <a:rPr lang="es-CL" dirty="0" smtClean="0">
                <a:latin typeface="Times New Roman" pitchFamily="18" charset="0"/>
                <a:cs typeface="Times New Roman" pitchFamily="18" charset="0"/>
              </a:rPr>
              <a:t>Ejemplo de minerales que contienen Hierro</a:t>
            </a:r>
            <a:endParaRPr lang="es-CL" dirty="0">
              <a:latin typeface="Times New Roman" pitchFamily="18" charset="0"/>
              <a:cs typeface="Times New Roman" pitchFamily="18" charset="0"/>
            </a:endParaRPr>
          </a:p>
        </p:txBody>
      </p:sp>
      <p:sp>
        <p:nvSpPr>
          <p:cNvPr id="3" name="2 Marcador de contenido"/>
          <p:cNvSpPr>
            <a:spLocks noGrp="1"/>
          </p:cNvSpPr>
          <p:nvPr>
            <p:ph idx="1"/>
          </p:nvPr>
        </p:nvSpPr>
        <p:spPr>
          <a:xfrm>
            <a:off x="1524000" y="1196752"/>
            <a:ext cx="9144000" cy="5661248"/>
          </a:xfrm>
        </p:spPr>
        <p:style>
          <a:lnRef idx="2">
            <a:schemeClr val="accent2"/>
          </a:lnRef>
          <a:fillRef idx="1">
            <a:schemeClr val="lt1"/>
          </a:fillRef>
          <a:effectRef idx="0">
            <a:schemeClr val="accent2"/>
          </a:effectRef>
          <a:fontRef idx="minor">
            <a:schemeClr val="dk1"/>
          </a:fontRef>
        </p:style>
        <p:txBody>
          <a:bodyPr>
            <a:normAutofit lnSpcReduction="10000"/>
          </a:bodyPr>
          <a:lstStyle/>
          <a:p>
            <a:pPr lvl="2"/>
            <a:endParaRPr lang="es-ES" dirty="0">
              <a:latin typeface="Times New Roman" pitchFamily="18" charset="0"/>
              <a:cs typeface="Times New Roman" pitchFamily="18" charset="0"/>
            </a:endParaRPr>
          </a:p>
          <a:p>
            <a:endParaRPr lang="es-ES" sz="3500" dirty="0">
              <a:latin typeface="Times New Roman" pitchFamily="18" charset="0"/>
              <a:cs typeface="Times New Roman" pitchFamily="18" charset="0"/>
            </a:endParaRPr>
          </a:p>
          <a:p>
            <a:r>
              <a:rPr lang="es-ES" sz="3500" dirty="0">
                <a:latin typeface="Times New Roman" pitchFamily="18" charset="0"/>
                <a:cs typeface="Times New Roman" pitchFamily="18" charset="0"/>
              </a:rPr>
              <a:t>Hematita    =      Fe2O3                 70.0 %  de Hierro</a:t>
            </a:r>
          </a:p>
          <a:p>
            <a:r>
              <a:rPr lang="es-ES" sz="3500" dirty="0">
                <a:latin typeface="Times New Roman" pitchFamily="18" charset="0"/>
                <a:cs typeface="Times New Roman" pitchFamily="18" charset="0"/>
              </a:rPr>
              <a:t>Magnetita   =     Fe3O4                 72.4 %           “</a:t>
            </a:r>
          </a:p>
          <a:p>
            <a:r>
              <a:rPr lang="es-ES" sz="3500" dirty="0">
                <a:latin typeface="Times New Roman" pitchFamily="18" charset="0"/>
                <a:cs typeface="Times New Roman" pitchFamily="18" charset="0"/>
              </a:rPr>
              <a:t>Limonita    =      FeO                    62.9 %            “</a:t>
            </a:r>
          </a:p>
          <a:p>
            <a:r>
              <a:rPr lang="es-ES" sz="3500" dirty="0">
                <a:latin typeface="Times New Roman" pitchFamily="18" charset="0"/>
                <a:cs typeface="Times New Roman" pitchFamily="18" charset="0"/>
              </a:rPr>
              <a:t>Siderita      =      FeCO3.               48.2</a:t>
            </a:r>
            <a:r>
              <a:rPr lang="es-ES" sz="3500" dirty="0"/>
              <a:t> %             “</a:t>
            </a:r>
            <a:endParaRPr lang="es-ES" sz="3500" dirty="0">
              <a:latin typeface="Times New Roman" pitchFamily="18" charset="0"/>
              <a:cs typeface="Times New Roman" pitchFamily="18" charset="0"/>
            </a:endParaRPr>
          </a:p>
          <a:p>
            <a:r>
              <a:rPr lang="es-ES" sz="3500" dirty="0">
                <a:latin typeface="Times New Roman" pitchFamily="18" charset="0"/>
                <a:cs typeface="Times New Roman" pitchFamily="18" charset="0"/>
              </a:rPr>
              <a:t>Pirita          =      FeS2                   48.5 %           “</a:t>
            </a:r>
          </a:p>
          <a:p>
            <a:r>
              <a:rPr lang="es-ES" sz="3500" dirty="0">
                <a:latin typeface="Times New Roman" pitchFamily="18" charset="0"/>
                <a:cs typeface="Times New Roman" pitchFamily="18" charset="0"/>
              </a:rPr>
              <a:t>Ilmenita     =      FeTiO3                47.4 %           “</a:t>
            </a:r>
            <a:endParaRPr lang="es-CL" sz="3500" dirty="0">
              <a:latin typeface="Times New Roman" pitchFamily="18" charset="0"/>
              <a:cs typeface="Times New Roman" pitchFamily="18" charset="0"/>
            </a:endParaRPr>
          </a:p>
        </p:txBody>
      </p:sp>
    </p:spTree>
    <p:extLst>
      <p:ext uri="{BB962C8B-B14F-4D97-AF65-F5344CB8AC3E}">
        <p14:creationId xmlns:p14="http://schemas.microsoft.com/office/powerpoint/2010/main" val="240833011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524000" y="0"/>
            <a:ext cx="9144000" cy="692696"/>
          </a:xfrm>
        </p:spPr>
        <p:style>
          <a:lnRef idx="2">
            <a:schemeClr val="accent1">
              <a:shade val="50000"/>
            </a:schemeClr>
          </a:lnRef>
          <a:fillRef idx="1">
            <a:schemeClr val="accent1"/>
          </a:fillRef>
          <a:effectRef idx="0">
            <a:schemeClr val="accent1"/>
          </a:effectRef>
          <a:fontRef idx="minor">
            <a:schemeClr val="lt1"/>
          </a:fontRef>
        </p:style>
        <p:txBody>
          <a:bodyPr>
            <a:normAutofit fontScale="90000"/>
          </a:bodyPr>
          <a:lstStyle/>
          <a:p>
            <a:r>
              <a:rPr lang="es-MX" dirty="0" smtClean="0">
                <a:latin typeface="Times New Roman" panose="02020603050405020304" pitchFamily="18" charset="0"/>
                <a:cs typeface="Times New Roman" panose="02020603050405020304" pitchFamily="18" charset="0"/>
              </a:rPr>
              <a:t>MINERIA. </a:t>
            </a:r>
            <a:r>
              <a:rPr lang="es-MX" sz="1800" dirty="0">
                <a:latin typeface="Times New Roman" panose="02020603050405020304" pitchFamily="18" charset="0"/>
                <a:cs typeface="Times New Roman" panose="02020603050405020304" pitchFamily="18" charset="0"/>
              </a:rPr>
              <a:t>20/08/2014. II “A y B” Vespertino </a:t>
            </a:r>
            <a:r>
              <a:rPr lang="es-MX" sz="1800">
                <a:latin typeface="Times New Roman" panose="02020603050405020304" pitchFamily="18" charset="0"/>
                <a:cs typeface="Times New Roman" panose="02020603050405020304" pitchFamily="18" charset="0"/>
              </a:rPr>
              <a:t>; Diurno.</a:t>
            </a:r>
            <a:endParaRPr lang="es-MX" sz="1800" dirty="0">
              <a:latin typeface="Times New Roman" panose="02020603050405020304" pitchFamily="18" charset="0"/>
              <a:cs typeface="Times New Roman" panose="02020603050405020304" pitchFamily="18" charset="0"/>
            </a:endParaRPr>
          </a:p>
        </p:txBody>
      </p:sp>
      <p:sp>
        <p:nvSpPr>
          <p:cNvPr id="3" name="Marcador de contenido 2"/>
          <p:cNvSpPr>
            <a:spLocks noGrp="1"/>
          </p:cNvSpPr>
          <p:nvPr>
            <p:ph idx="1"/>
          </p:nvPr>
        </p:nvSpPr>
        <p:spPr>
          <a:xfrm>
            <a:off x="1524000" y="692696"/>
            <a:ext cx="9144000" cy="6480720"/>
          </a:xfrm>
        </p:spPr>
        <p:style>
          <a:lnRef idx="2">
            <a:schemeClr val="accent1"/>
          </a:lnRef>
          <a:fillRef idx="1">
            <a:schemeClr val="lt1"/>
          </a:fillRef>
          <a:effectRef idx="0">
            <a:schemeClr val="accent1"/>
          </a:effectRef>
          <a:fontRef idx="minor">
            <a:schemeClr val="dk1"/>
          </a:fontRef>
        </p:style>
        <p:txBody>
          <a:bodyPr>
            <a:normAutofit fontScale="25000" lnSpcReduction="20000"/>
          </a:bodyPr>
          <a:lstStyle/>
          <a:p>
            <a:endParaRPr lang="es-CL" sz="4200" dirty="0">
              <a:solidFill>
                <a:srgbClr val="FF0000"/>
              </a:solidFill>
              <a:latin typeface="Times New Roman" panose="02020603050405020304" pitchFamily="18" charset="0"/>
              <a:cs typeface="Times New Roman" pitchFamily="18" charset="0"/>
            </a:endParaRPr>
          </a:p>
          <a:p>
            <a:pPr algn="just"/>
            <a:r>
              <a:rPr lang="es-CL" sz="8800" dirty="0">
                <a:solidFill>
                  <a:srgbClr val="FF0000"/>
                </a:solidFill>
                <a:latin typeface="Times New Roman" panose="02020603050405020304" pitchFamily="18" charset="0"/>
                <a:cs typeface="Times New Roman" pitchFamily="18" charset="0"/>
              </a:rPr>
              <a:t>AFLORAMIENTO: </a:t>
            </a:r>
            <a:r>
              <a:rPr lang="es-CL" sz="8800" dirty="0">
                <a:latin typeface="Times New Roman" pitchFamily="18" charset="0"/>
                <a:cs typeface="Times New Roman" pitchFamily="18" charset="0"/>
              </a:rPr>
              <a:t>1. Lugar donde asoma a la superficie del terreno un mineral o una masa rocosa que se encuentra en el subsuelo. 2. Parte del estrato de roca, veta filón o capa que sobresale del terreno o se encuentra recubierta de depósitos superficiales. 3. Parte de una formación o una estructura geológica que se presenta en la superficie de la Tierra; también, el sustrato rocoso que está cubierto solamente por depósitos superficiales, tales como un aluvión.</a:t>
            </a:r>
          </a:p>
          <a:p>
            <a:pPr algn="just"/>
            <a:r>
              <a:rPr lang="es-CL" sz="8800" dirty="0">
                <a:solidFill>
                  <a:srgbClr val="FF0000"/>
                </a:solidFill>
                <a:latin typeface="Times New Roman" pitchFamily="18" charset="0"/>
                <a:cs typeface="Times New Roman" pitchFamily="18" charset="0"/>
              </a:rPr>
              <a:t>YACIMIENTO: </a:t>
            </a:r>
            <a:r>
              <a:rPr lang="es-CL" sz="8800" dirty="0">
                <a:latin typeface="Times New Roman" pitchFamily="18" charset="0"/>
                <a:cs typeface="Times New Roman" pitchFamily="18" charset="0"/>
              </a:rPr>
              <a:t>Masa de roca localizada en la corteza terrestre que contiene uno a varios minerales en cantidad suficiente como para ser extraídos con beneficios económicos.</a:t>
            </a:r>
            <a:r>
              <a:rPr lang="es-CL" sz="8800" b="1" dirty="0">
                <a:latin typeface="Times New Roman" pitchFamily="18" charset="0"/>
                <a:cs typeface="Times New Roman" pitchFamily="18" charset="0"/>
              </a:rPr>
              <a:t> </a:t>
            </a:r>
          </a:p>
          <a:p>
            <a:pPr algn="just"/>
            <a:r>
              <a:rPr lang="es-CL" sz="8800" dirty="0">
                <a:solidFill>
                  <a:srgbClr val="FF0000"/>
                </a:solidFill>
                <a:latin typeface="Times New Roman" pitchFamily="18" charset="0"/>
                <a:cs typeface="Times New Roman" pitchFamily="18" charset="0"/>
              </a:rPr>
              <a:t>EXCAVACION: </a:t>
            </a:r>
            <a:r>
              <a:rPr lang="es-CL" sz="8800" dirty="0">
                <a:latin typeface="Times New Roman" pitchFamily="18" charset="0"/>
                <a:cs typeface="Times New Roman" pitchFamily="18" charset="0"/>
              </a:rPr>
              <a:t>Es el proceso en el cual, se hace huecos en un terreno de forma horizontal o vertical, a mano o con máquinas, requiere de técnicas, productos, equipos especiales y de análisis geológicos, geotécnicos e hidráulicos.</a:t>
            </a:r>
          </a:p>
          <a:p>
            <a:pPr algn="just"/>
            <a:r>
              <a:rPr lang="es-CL" sz="8800" dirty="0">
                <a:solidFill>
                  <a:srgbClr val="FF0000"/>
                </a:solidFill>
                <a:latin typeface="Times New Roman" pitchFamily="18" charset="0"/>
                <a:cs typeface="Times New Roman" pitchFamily="18" charset="0"/>
              </a:rPr>
              <a:t> VOLADURAS –TRONADURAS – DISPAROS: </a:t>
            </a:r>
            <a:r>
              <a:rPr lang="es-CL" sz="8800" dirty="0">
                <a:latin typeface="Times New Roman" pitchFamily="18" charset="0"/>
                <a:cs typeface="Times New Roman" pitchFamily="18" charset="0"/>
              </a:rPr>
              <a:t>Procesos de fragmentación y desplazamiento de la roca con el uso de explosivos.</a:t>
            </a:r>
            <a:r>
              <a:rPr lang="es-CL" sz="8800" b="1" dirty="0">
                <a:latin typeface="Times New Roman" pitchFamily="18" charset="0"/>
                <a:cs typeface="Times New Roman" pitchFamily="18" charset="0"/>
              </a:rPr>
              <a:t> </a:t>
            </a:r>
          </a:p>
          <a:p>
            <a:pPr algn="just"/>
            <a:r>
              <a:rPr lang="es-CL" sz="8800" dirty="0">
                <a:solidFill>
                  <a:srgbClr val="FF0000"/>
                </a:solidFill>
                <a:latin typeface="Times New Roman" pitchFamily="18" charset="0"/>
                <a:cs typeface="Times New Roman" pitchFamily="18" charset="0"/>
              </a:rPr>
              <a:t>LEY DE COBRE: </a:t>
            </a:r>
            <a:r>
              <a:rPr lang="es-CL" sz="8800" dirty="0">
                <a:latin typeface="Times New Roman" pitchFamily="18" charset="0"/>
                <a:cs typeface="Times New Roman" pitchFamily="18" charset="0"/>
              </a:rPr>
              <a:t>Es el porcentaje de cobre que encierra una determinada muestra. Cuando se habla de una ley del 1% significa que en cada 100 Kg. de roca mineralizada hay 1 Kg. de cobre puro.</a:t>
            </a:r>
            <a:r>
              <a:rPr lang="es-CL" sz="8800" b="1" dirty="0">
                <a:latin typeface="Times New Roman" pitchFamily="18" charset="0"/>
                <a:cs typeface="Times New Roman" pitchFamily="18" charset="0"/>
              </a:rPr>
              <a:t> </a:t>
            </a:r>
          </a:p>
          <a:p>
            <a:pPr algn="just"/>
            <a:r>
              <a:rPr lang="es-CL" sz="8800" dirty="0">
                <a:solidFill>
                  <a:srgbClr val="FF0000"/>
                </a:solidFill>
                <a:latin typeface="Times New Roman" pitchFamily="18" charset="0"/>
                <a:cs typeface="Times New Roman" pitchFamily="18" charset="0"/>
              </a:rPr>
              <a:t>LEY DE MINERAL: </a:t>
            </a:r>
            <a:r>
              <a:rPr lang="es-CL" sz="8800" dirty="0">
                <a:latin typeface="Times New Roman" pitchFamily="18" charset="0"/>
                <a:cs typeface="Times New Roman" pitchFamily="18" charset="0"/>
              </a:rPr>
              <a:t>Se refiere a la concentración de oro, plata, cobre, estaño, etc. Presente en las rocas y en el material mineralizado de un yacimiento.</a:t>
            </a:r>
          </a:p>
          <a:p>
            <a:endParaRPr lang="es-CL" sz="8800" dirty="0">
              <a:latin typeface="Times New Roman" pitchFamily="18" charset="0"/>
              <a:cs typeface="Times New Roman" pitchFamily="18" charset="0"/>
            </a:endParaRPr>
          </a:p>
          <a:p>
            <a:endParaRPr lang="es-CL" sz="8800" dirty="0">
              <a:latin typeface="Times New Roman" pitchFamily="18" charset="0"/>
              <a:cs typeface="Times New Roman" pitchFamily="18" charset="0"/>
            </a:endParaRPr>
          </a:p>
          <a:p>
            <a:endParaRPr lang="es-CL" sz="4200" dirty="0">
              <a:latin typeface="Times New Roman" pitchFamily="18" charset="0"/>
              <a:cs typeface="Times New Roman" pitchFamily="18" charset="0"/>
            </a:endParaRPr>
          </a:p>
          <a:p>
            <a:pPr marL="0" indent="0">
              <a:buNone/>
            </a:pPr>
            <a:r>
              <a:rPr lang="es-CL" sz="2400" dirty="0">
                <a:latin typeface="Times New Roman" pitchFamily="18" charset="0"/>
                <a:cs typeface="Times New Roman" pitchFamily="18" charset="0"/>
              </a:rPr>
              <a:t> </a:t>
            </a:r>
          </a:p>
          <a:p>
            <a:endParaRPr lang="es-CL" sz="2400" dirty="0">
              <a:latin typeface="Times New Roman" pitchFamily="18" charset="0"/>
              <a:cs typeface="Times New Roman" pitchFamily="18" charset="0"/>
            </a:endParaRPr>
          </a:p>
          <a:p>
            <a:endParaRPr lang="es-CL" sz="2400" dirty="0">
              <a:latin typeface="Times New Roman" pitchFamily="18" charset="0"/>
              <a:cs typeface="Times New Roman" pitchFamily="18" charset="0"/>
            </a:endParaRPr>
          </a:p>
          <a:p>
            <a:pPr>
              <a:buNone/>
            </a:pPr>
            <a:endParaRPr lang="es-CL" sz="2400" dirty="0">
              <a:latin typeface="Times New Roman" pitchFamily="18" charset="0"/>
              <a:cs typeface="Times New Roman" pitchFamily="18" charset="0"/>
            </a:endParaRPr>
          </a:p>
          <a:p>
            <a:pPr>
              <a:buNone/>
            </a:pPr>
            <a:endParaRPr lang="es-CL" sz="2400" dirty="0">
              <a:latin typeface="Times New Roman" pitchFamily="18" charset="0"/>
              <a:cs typeface="Times New Roman" pitchFamily="18" charset="0"/>
            </a:endParaRPr>
          </a:p>
          <a:p>
            <a:endParaRPr lang="es-MX" dirty="0"/>
          </a:p>
        </p:txBody>
      </p:sp>
    </p:spTree>
    <p:extLst>
      <p:ext uri="{BB962C8B-B14F-4D97-AF65-F5344CB8AC3E}">
        <p14:creationId xmlns:p14="http://schemas.microsoft.com/office/powerpoint/2010/main" val="164182784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524000" y="0"/>
            <a:ext cx="9144000" cy="476672"/>
          </a:xfrm>
        </p:spPr>
        <p:style>
          <a:lnRef idx="2">
            <a:schemeClr val="accent1">
              <a:shade val="50000"/>
            </a:schemeClr>
          </a:lnRef>
          <a:fillRef idx="1">
            <a:schemeClr val="accent1"/>
          </a:fillRef>
          <a:effectRef idx="0">
            <a:schemeClr val="accent1"/>
          </a:effectRef>
          <a:fontRef idx="minor">
            <a:schemeClr val="lt1"/>
          </a:fontRef>
        </p:style>
        <p:txBody>
          <a:bodyPr>
            <a:normAutofit fontScale="90000"/>
          </a:bodyPr>
          <a:lstStyle/>
          <a:p>
            <a:r>
              <a:rPr lang="es-CL" dirty="0" smtClean="0">
                <a:latin typeface="Times New Roman" pitchFamily="18" charset="0"/>
                <a:cs typeface="Times New Roman" pitchFamily="18" charset="0"/>
              </a:rPr>
              <a:t>MINERIA</a:t>
            </a:r>
            <a:endParaRPr lang="es-CL" dirty="0">
              <a:latin typeface="Times New Roman" pitchFamily="18" charset="0"/>
              <a:cs typeface="Times New Roman" pitchFamily="18" charset="0"/>
            </a:endParaRPr>
          </a:p>
        </p:txBody>
      </p:sp>
      <p:sp>
        <p:nvSpPr>
          <p:cNvPr id="3" name="2 Marcador de contenido"/>
          <p:cNvSpPr>
            <a:spLocks noGrp="1"/>
          </p:cNvSpPr>
          <p:nvPr>
            <p:ph idx="1"/>
          </p:nvPr>
        </p:nvSpPr>
        <p:spPr>
          <a:xfrm>
            <a:off x="1524000" y="476672"/>
            <a:ext cx="9144000" cy="6381328"/>
          </a:xfrm>
        </p:spPr>
        <p:style>
          <a:lnRef idx="2">
            <a:schemeClr val="accent1"/>
          </a:lnRef>
          <a:fillRef idx="1">
            <a:schemeClr val="lt1"/>
          </a:fillRef>
          <a:effectRef idx="0">
            <a:schemeClr val="accent1"/>
          </a:effectRef>
          <a:fontRef idx="minor">
            <a:schemeClr val="dk1"/>
          </a:fontRef>
        </p:style>
        <p:txBody>
          <a:bodyPr>
            <a:noAutofit/>
          </a:bodyPr>
          <a:lstStyle/>
          <a:p>
            <a:pPr algn="just"/>
            <a:r>
              <a:rPr lang="es-CL" sz="2200" dirty="0">
                <a:solidFill>
                  <a:srgbClr val="FF0000"/>
                </a:solidFill>
                <a:latin typeface="Times New Roman" pitchFamily="18" charset="0"/>
                <a:cs typeface="Times New Roman" pitchFamily="18" charset="0"/>
              </a:rPr>
              <a:t>LEY DE CORTE: </a:t>
            </a:r>
            <a:r>
              <a:rPr lang="es-CL" sz="2200" dirty="0">
                <a:latin typeface="Times New Roman" pitchFamily="18" charset="0"/>
                <a:cs typeface="Times New Roman" pitchFamily="18" charset="0"/>
              </a:rPr>
              <a:t>Corresponde a la ley mas baja que puede tener un cuerpo para ser extraído con beneficio económico.</a:t>
            </a:r>
          </a:p>
          <a:p>
            <a:pPr algn="just"/>
            <a:r>
              <a:rPr lang="es-CL" sz="2200" dirty="0">
                <a:solidFill>
                  <a:srgbClr val="FF0000"/>
                </a:solidFill>
                <a:latin typeface="Times New Roman" pitchFamily="18" charset="0"/>
                <a:cs typeface="Times New Roman" pitchFamily="18" charset="0"/>
              </a:rPr>
              <a:t>MENA: </a:t>
            </a:r>
            <a:r>
              <a:rPr lang="es-CL" sz="2200" dirty="0">
                <a:latin typeface="Times New Roman" pitchFamily="18" charset="0"/>
                <a:cs typeface="Times New Roman" pitchFamily="18" charset="0"/>
              </a:rPr>
              <a:t>Minerales de valor económico, los cuales constituyen entre un 5 y 10 % del volumen total de roca.</a:t>
            </a:r>
          </a:p>
          <a:p>
            <a:pPr algn="just"/>
            <a:r>
              <a:rPr lang="es-CL" sz="2200" dirty="0">
                <a:solidFill>
                  <a:srgbClr val="FF0000"/>
                </a:solidFill>
                <a:latin typeface="Times New Roman" pitchFamily="18" charset="0"/>
                <a:cs typeface="Times New Roman" pitchFamily="18" charset="0"/>
              </a:rPr>
              <a:t>METAL: </a:t>
            </a:r>
            <a:r>
              <a:rPr lang="es-CL" sz="2200" dirty="0">
                <a:latin typeface="Times New Roman" pitchFamily="18" charset="0"/>
                <a:cs typeface="Times New Roman" pitchFamily="18" charset="0"/>
              </a:rPr>
              <a:t>Sustancia que tiene un lustre específico y que es buen conductor del calor y de la electricidad y que se puede golpear y moldear en varias formas.</a:t>
            </a:r>
            <a:r>
              <a:rPr lang="es-CL" sz="2400" b="1" dirty="0">
                <a:latin typeface="Times New Roman" pitchFamily="18" charset="0"/>
                <a:cs typeface="Times New Roman" pitchFamily="18" charset="0"/>
              </a:rPr>
              <a:t> </a:t>
            </a:r>
          </a:p>
          <a:p>
            <a:pPr algn="just"/>
            <a:r>
              <a:rPr lang="es-CL" sz="2400" dirty="0">
                <a:solidFill>
                  <a:srgbClr val="FF0000"/>
                </a:solidFill>
                <a:latin typeface="Times New Roman" pitchFamily="18" charset="0"/>
                <a:cs typeface="Times New Roman" pitchFamily="18" charset="0"/>
              </a:rPr>
              <a:t>GANGA: </a:t>
            </a:r>
            <a:r>
              <a:rPr lang="es-CL" sz="2400" dirty="0">
                <a:latin typeface="Times New Roman" pitchFamily="18" charset="0"/>
                <a:cs typeface="Times New Roman" pitchFamily="18" charset="0"/>
              </a:rPr>
              <a:t>Minerales sin valor económico y que acompañan a los que contienen los elementos metálicos que se recuperan en el proceso industrial. Ocupan entre el </a:t>
            </a:r>
            <a:r>
              <a:rPr lang="es-CL" sz="2400" b="1" dirty="0">
                <a:latin typeface="Times New Roman" pitchFamily="18" charset="0"/>
                <a:cs typeface="Times New Roman" pitchFamily="18" charset="0"/>
              </a:rPr>
              <a:t>90 y 95 % </a:t>
            </a:r>
            <a:r>
              <a:rPr lang="es-CL" sz="2400" dirty="0">
                <a:latin typeface="Times New Roman" pitchFamily="18" charset="0"/>
                <a:cs typeface="Times New Roman" pitchFamily="18" charset="0"/>
              </a:rPr>
              <a:t>del volumen total de la roca.</a:t>
            </a:r>
          </a:p>
          <a:p>
            <a:pPr algn="just"/>
            <a:r>
              <a:rPr lang="es-CL" sz="2400" dirty="0">
                <a:solidFill>
                  <a:srgbClr val="FF0000"/>
                </a:solidFill>
                <a:latin typeface="Times New Roman" pitchFamily="18" charset="0"/>
                <a:cs typeface="Times New Roman" pitchFamily="18" charset="0"/>
              </a:rPr>
              <a:t>RELAVE: </a:t>
            </a:r>
            <a:r>
              <a:rPr lang="es-CL" sz="2400" dirty="0">
                <a:latin typeface="Times New Roman" pitchFamily="18" charset="0"/>
                <a:cs typeface="Times New Roman" pitchFamily="18" charset="0"/>
              </a:rPr>
              <a:t>Corresponde al residuo, mezcla de mineral molido con agua y otros compuestos, que queda como resultado de haber extraído los minerales en el proceso de flotación. Este residuo, también conocido como cola, es transportado mediante canaletas o cañerías hasta lugares especialmente habilitados o tranques, donde el agua es recuperada o evaporada para quedar dispuesto finalmente como un depósito estratificado de materiales finos (Arenas y limos).</a:t>
            </a:r>
            <a:r>
              <a:rPr lang="es-CL" sz="2400" b="1" dirty="0">
                <a:latin typeface="Times New Roman" pitchFamily="18" charset="0"/>
                <a:cs typeface="Times New Roman" pitchFamily="18" charset="0"/>
              </a:rPr>
              <a:t> </a:t>
            </a:r>
          </a:p>
          <a:p>
            <a:pPr marL="0" indent="0" algn="just">
              <a:buNone/>
            </a:pPr>
            <a:endParaRPr lang="es-CL" sz="2200" dirty="0">
              <a:latin typeface="Times New Roman" pitchFamily="18" charset="0"/>
              <a:cs typeface="Times New Roman" pitchFamily="18" charset="0"/>
            </a:endParaRPr>
          </a:p>
          <a:p>
            <a:pPr algn="just"/>
            <a:endParaRPr lang="es-CL" sz="2200" dirty="0">
              <a:latin typeface="Times New Roman" pitchFamily="18" charset="0"/>
              <a:cs typeface="Times New Roman" pitchFamily="18" charset="0"/>
            </a:endParaRPr>
          </a:p>
          <a:p>
            <a:endParaRPr lang="es-CL" sz="2400" dirty="0">
              <a:latin typeface="Times New Roman" pitchFamily="18" charset="0"/>
              <a:cs typeface="Times New Roman" pitchFamily="18" charset="0"/>
            </a:endParaRPr>
          </a:p>
        </p:txBody>
      </p:sp>
    </p:spTree>
    <p:extLst>
      <p:ext uri="{BB962C8B-B14F-4D97-AF65-F5344CB8AC3E}">
        <p14:creationId xmlns:p14="http://schemas.microsoft.com/office/powerpoint/2010/main" val="152346645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524000" y="0"/>
            <a:ext cx="9144000" cy="836712"/>
          </a:xfrm>
        </p:spPr>
        <p:style>
          <a:lnRef idx="2">
            <a:schemeClr val="accent2">
              <a:shade val="50000"/>
            </a:schemeClr>
          </a:lnRef>
          <a:fillRef idx="1">
            <a:schemeClr val="accent2"/>
          </a:fillRef>
          <a:effectRef idx="0">
            <a:schemeClr val="accent2"/>
          </a:effectRef>
          <a:fontRef idx="minor">
            <a:schemeClr val="lt1"/>
          </a:fontRef>
        </p:style>
        <p:txBody>
          <a:bodyPr/>
          <a:lstStyle/>
          <a:p>
            <a:r>
              <a:rPr lang="es-CL" dirty="0" smtClean="0">
                <a:latin typeface="Times New Roman" pitchFamily="18" charset="0"/>
                <a:cs typeface="Times New Roman" pitchFamily="18" charset="0"/>
              </a:rPr>
              <a:t>MINERIA</a:t>
            </a:r>
            <a:endParaRPr lang="es-CL" dirty="0">
              <a:latin typeface="Times New Roman" pitchFamily="18" charset="0"/>
              <a:cs typeface="Times New Roman" pitchFamily="18" charset="0"/>
            </a:endParaRPr>
          </a:p>
        </p:txBody>
      </p:sp>
      <p:sp>
        <p:nvSpPr>
          <p:cNvPr id="3" name="2 Marcador de contenido"/>
          <p:cNvSpPr>
            <a:spLocks noGrp="1"/>
          </p:cNvSpPr>
          <p:nvPr>
            <p:ph idx="1"/>
          </p:nvPr>
        </p:nvSpPr>
        <p:spPr>
          <a:xfrm>
            <a:off x="1524000" y="836712"/>
            <a:ext cx="9144000" cy="6021288"/>
          </a:xfrm>
        </p:spPr>
        <p:style>
          <a:lnRef idx="2">
            <a:schemeClr val="accent2"/>
          </a:lnRef>
          <a:fillRef idx="1">
            <a:schemeClr val="lt1"/>
          </a:fillRef>
          <a:effectRef idx="0">
            <a:schemeClr val="accent2"/>
          </a:effectRef>
          <a:fontRef idx="minor">
            <a:schemeClr val="dk1"/>
          </a:fontRef>
        </p:style>
        <p:txBody>
          <a:bodyPr>
            <a:normAutofit lnSpcReduction="10000"/>
          </a:bodyPr>
          <a:lstStyle/>
          <a:p>
            <a:r>
              <a:rPr lang="es-CL" sz="2200" dirty="0">
                <a:solidFill>
                  <a:srgbClr val="FF0000"/>
                </a:solidFill>
                <a:latin typeface="Times New Roman" pitchFamily="18" charset="0"/>
                <a:cs typeface="Times New Roman" pitchFamily="18" charset="0"/>
              </a:rPr>
              <a:t>SONDAJES: </a:t>
            </a:r>
            <a:r>
              <a:rPr lang="es-CL" sz="2200" dirty="0">
                <a:latin typeface="Times New Roman" pitchFamily="18" charset="0"/>
                <a:cs typeface="Times New Roman" pitchFamily="18" charset="0"/>
              </a:rPr>
              <a:t>Perforaciones de pequeño diámetro y gran longitud  que se efectúan para alcanzar zonas inaccesibles desde la superficie o laboreos mineros para obtener muestras de dichas zonas para ser estudiadas y analizadas</a:t>
            </a:r>
            <a:r>
              <a:rPr lang="es-CL" sz="2600" dirty="0">
                <a:latin typeface="Times New Roman" pitchFamily="18" charset="0"/>
                <a:cs typeface="Times New Roman" pitchFamily="18" charset="0"/>
              </a:rPr>
              <a:t>.</a:t>
            </a:r>
            <a:r>
              <a:rPr lang="es-MX" b="1" dirty="0">
                <a:latin typeface="Times New Roman" panose="02020603050405020304" pitchFamily="18" charset="0"/>
                <a:cs typeface="Times New Roman" panose="02020603050405020304" pitchFamily="18" charset="0"/>
              </a:rPr>
              <a:t> </a:t>
            </a:r>
          </a:p>
          <a:p>
            <a:r>
              <a:rPr lang="es-MX" sz="2200" dirty="0">
                <a:solidFill>
                  <a:srgbClr val="FF0000"/>
                </a:solidFill>
                <a:latin typeface="Times New Roman" panose="02020603050405020304" pitchFamily="18" charset="0"/>
                <a:cs typeface="Times New Roman" panose="02020603050405020304" pitchFamily="18" charset="0"/>
              </a:rPr>
              <a:t>PESO ESPECIFICO: </a:t>
            </a:r>
            <a:r>
              <a:rPr lang="es-MX" sz="2200" dirty="0">
                <a:latin typeface="Times New Roman" panose="02020603050405020304" pitchFamily="18" charset="0"/>
                <a:cs typeface="Times New Roman" panose="02020603050405020304" pitchFamily="18" charset="0"/>
              </a:rPr>
              <a:t>Cada mineral tiene un peso definido por centímetro cubico, este peso especifico característico se describe generalmente comparándolo con el peso de un volumen igual de agua, el numero de masa resultante es lo que se llama peso especifico o densidad del mineral.</a:t>
            </a:r>
          </a:p>
          <a:p>
            <a:r>
              <a:rPr lang="es-MX" sz="2200" dirty="0">
                <a:solidFill>
                  <a:srgbClr val="FF0000"/>
                </a:solidFill>
                <a:latin typeface="Times New Roman" panose="02020603050405020304" pitchFamily="18" charset="0"/>
                <a:cs typeface="Times New Roman" panose="02020603050405020304" pitchFamily="18" charset="0"/>
              </a:rPr>
              <a:t>PLAN MINERO: </a:t>
            </a:r>
            <a:r>
              <a:rPr lang="es-MX" sz="2200" dirty="0">
                <a:latin typeface="Times New Roman" panose="02020603050405020304" pitchFamily="18" charset="0"/>
                <a:cs typeface="Times New Roman" panose="02020603050405020304" pitchFamily="18" charset="0"/>
              </a:rPr>
              <a:t>Programa de producción de corto, mediano y largo plazo de una faena minera que contempla a lo menos el ritmo de producción (toneladas de mineral y estéril) sectores por explotar leyes y destino de los diferentes materiales que se extraen.</a:t>
            </a:r>
            <a:r>
              <a:rPr lang="es-MX" sz="2200" b="1" dirty="0">
                <a:latin typeface="Times New Roman" panose="02020603050405020304" pitchFamily="18" charset="0"/>
                <a:cs typeface="Times New Roman" panose="02020603050405020304" pitchFamily="18" charset="0"/>
              </a:rPr>
              <a:t> </a:t>
            </a:r>
          </a:p>
          <a:p>
            <a:r>
              <a:rPr lang="es-MX" sz="2200" dirty="0">
                <a:solidFill>
                  <a:srgbClr val="FF0000"/>
                </a:solidFill>
                <a:latin typeface="Times New Roman" panose="02020603050405020304" pitchFamily="18" charset="0"/>
                <a:cs typeface="Times New Roman" panose="02020603050405020304" pitchFamily="18" charset="0"/>
              </a:rPr>
              <a:t>PLANOS TOPOGRAFICOS: </a:t>
            </a:r>
            <a:r>
              <a:rPr lang="es-MX" sz="2200" dirty="0">
                <a:latin typeface="Times New Roman" panose="02020603050405020304" pitchFamily="18" charset="0"/>
                <a:cs typeface="Times New Roman" panose="02020603050405020304" pitchFamily="18" charset="0"/>
              </a:rPr>
              <a:t>Representación grafica de una superficie, identificando aspectos esenciales para la planificación de una obra como son , coordenadas, alturas, pendientes.</a:t>
            </a:r>
          </a:p>
          <a:p>
            <a:r>
              <a:rPr lang="es-MX" sz="2200" dirty="0">
                <a:solidFill>
                  <a:srgbClr val="FF0000"/>
                </a:solidFill>
                <a:latin typeface="Times New Roman" panose="02020603050405020304" pitchFamily="18" charset="0"/>
                <a:cs typeface="Times New Roman" panose="02020603050405020304" pitchFamily="18" charset="0"/>
              </a:rPr>
              <a:t>PLANO DE AMARRE: </a:t>
            </a:r>
            <a:r>
              <a:rPr lang="es-MX" sz="2200" dirty="0">
                <a:latin typeface="Times New Roman" panose="02020603050405020304" pitchFamily="18" charset="0"/>
                <a:cs typeface="Times New Roman" panose="02020603050405020304" pitchFamily="18" charset="0"/>
              </a:rPr>
              <a:t>Mapa que identifica todas las perforaciones tiempo de retardo de cada pozo o perforación y la secuencia de salida, también son llamados diagramas de disparo o encendido</a:t>
            </a:r>
          </a:p>
          <a:p>
            <a:endParaRPr lang="es-MX" sz="2200" dirty="0">
              <a:latin typeface="Times New Roman" panose="02020603050405020304" pitchFamily="18" charset="0"/>
              <a:cs typeface="Times New Roman" panose="02020603050405020304" pitchFamily="18" charset="0"/>
            </a:endParaRPr>
          </a:p>
          <a:p>
            <a:pPr algn="just"/>
            <a:endParaRPr lang="es-CL" sz="2200" dirty="0">
              <a:latin typeface="Times New Roman" pitchFamily="18" charset="0"/>
              <a:cs typeface="Times New Roman" pitchFamily="18" charset="0"/>
            </a:endParaRPr>
          </a:p>
          <a:p>
            <a:endParaRPr lang="es-CL" sz="2200" dirty="0">
              <a:latin typeface="Times New Roman" pitchFamily="18" charset="0"/>
              <a:cs typeface="Times New Roman" pitchFamily="18" charset="0"/>
            </a:endParaRPr>
          </a:p>
          <a:p>
            <a:endParaRPr lang="es-CL" sz="2200" dirty="0">
              <a:latin typeface="Times New Roman" pitchFamily="18" charset="0"/>
              <a:cs typeface="Times New Roman" pitchFamily="18" charset="0"/>
            </a:endParaRPr>
          </a:p>
          <a:p>
            <a:endParaRPr lang="es-CL" sz="2200" dirty="0"/>
          </a:p>
        </p:txBody>
      </p:sp>
    </p:spTree>
    <p:extLst>
      <p:ext uri="{BB962C8B-B14F-4D97-AF65-F5344CB8AC3E}">
        <p14:creationId xmlns:p14="http://schemas.microsoft.com/office/powerpoint/2010/main" val="125996203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524000" y="0"/>
            <a:ext cx="9144000" cy="2132856"/>
          </a:xfrm>
        </p:spPr>
        <p:style>
          <a:lnRef idx="2">
            <a:schemeClr val="accent1">
              <a:shade val="50000"/>
            </a:schemeClr>
          </a:lnRef>
          <a:fillRef idx="1">
            <a:schemeClr val="accent1"/>
          </a:fillRef>
          <a:effectRef idx="0">
            <a:schemeClr val="accent1"/>
          </a:effectRef>
          <a:fontRef idx="minor">
            <a:schemeClr val="lt1"/>
          </a:fontRef>
        </p:style>
        <p:txBody>
          <a:bodyPr>
            <a:normAutofit/>
          </a:bodyPr>
          <a:lstStyle/>
          <a:p>
            <a:r>
              <a:rPr lang="es-MX" sz="6600" dirty="0">
                <a:latin typeface="Times New Roman" panose="02020603050405020304" pitchFamily="18" charset="0"/>
                <a:cs typeface="Times New Roman" panose="02020603050405020304" pitchFamily="18" charset="0"/>
              </a:rPr>
              <a:t>UNIDAD I</a:t>
            </a:r>
          </a:p>
        </p:txBody>
      </p:sp>
      <p:sp>
        <p:nvSpPr>
          <p:cNvPr id="3" name="Marcador de contenido 2"/>
          <p:cNvSpPr>
            <a:spLocks noGrp="1"/>
          </p:cNvSpPr>
          <p:nvPr>
            <p:ph idx="1"/>
          </p:nvPr>
        </p:nvSpPr>
        <p:spPr>
          <a:xfrm>
            <a:off x="1524000" y="2132856"/>
            <a:ext cx="9144000" cy="4725144"/>
          </a:xfrm>
        </p:spPr>
        <p:style>
          <a:lnRef idx="1">
            <a:schemeClr val="accent1"/>
          </a:lnRef>
          <a:fillRef idx="2">
            <a:schemeClr val="accent1"/>
          </a:fillRef>
          <a:effectRef idx="1">
            <a:schemeClr val="accent1"/>
          </a:effectRef>
          <a:fontRef idx="minor">
            <a:schemeClr val="dk1"/>
          </a:fontRef>
        </p:style>
        <p:txBody>
          <a:bodyPr/>
          <a:lstStyle/>
          <a:p>
            <a:endParaRPr lang="es-MX" dirty="0" smtClean="0"/>
          </a:p>
          <a:p>
            <a:endParaRPr lang="es-MX" dirty="0"/>
          </a:p>
          <a:p>
            <a:pPr marL="0" indent="0">
              <a:buNone/>
            </a:pPr>
            <a:r>
              <a:rPr lang="es-MX" sz="4800" dirty="0">
                <a:latin typeface="Times New Roman" panose="02020603050405020304" pitchFamily="18" charset="0"/>
                <a:cs typeface="Times New Roman" panose="02020603050405020304" pitchFamily="18" charset="0"/>
              </a:rPr>
              <a:t>      </a:t>
            </a:r>
            <a:r>
              <a:rPr lang="es-MX" sz="4800" dirty="0">
                <a:solidFill>
                  <a:srgbClr val="FF0000"/>
                </a:solidFill>
                <a:latin typeface="Times New Roman" panose="02020603050405020304" pitchFamily="18" charset="0"/>
                <a:cs typeface="Times New Roman" panose="02020603050405020304" pitchFamily="18" charset="0"/>
              </a:rPr>
              <a:t>PREVENCION</a:t>
            </a:r>
          </a:p>
          <a:p>
            <a:pPr marL="0" indent="0">
              <a:buNone/>
            </a:pPr>
            <a:r>
              <a:rPr lang="es-MX" sz="4800" dirty="0">
                <a:solidFill>
                  <a:srgbClr val="FF0000"/>
                </a:solidFill>
                <a:latin typeface="Times New Roman" panose="02020603050405020304" pitchFamily="18" charset="0"/>
                <a:cs typeface="Times New Roman" panose="02020603050405020304" pitchFamily="18" charset="0"/>
              </a:rPr>
              <a:t>                             DE       </a:t>
            </a:r>
          </a:p>
          <a:p>
            <a:pPr marL="0" indent="0">
              <a:buNone/>
            </a:pPr>
            <a:r>
              <a:rPr lang="es-MX" sz="4800" dirty="0">
                <a:solidFill>
                  <a:srgbClr val="FF0000"/>
                </a:solidFill>
                <a:latin typeface="Times New Roman" panose="02020603050405020304" pitchFamily="18" charset="0"/>
                <a:cs typeface="Times New Roman" panose="02020603050405020304" pitchFamily="18" charset="0"/>
              </a:rPr>
              <a:t>                                 RIESGOS   </a:t>
            </a:r>
          </a:p>
        </p:txBody>
      </p:sp>
    </p:spTree>
    <p:extLst>
      <p:ext uri="{BB962C8B-B14F-4D97-AF65-F5344CB8AC3E}">
        <p14:creationId xmlns:p14="http://schemas.microsoft.com/office/powerpoint/2010/main" val="310231675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524000" y="0"/>
            <a:ext cx="9144000" cy="1196752"/>
          </a:xfrm>
          <a:ln>
            <a:solidFill>
              <a:srgbClr val="FFC000"/>
            </a:solidFill>
          </a:ln>
        </p:spPr>
        <p:style>
          <a:lnRef idx="2">
            <a:schemeClr val="dk1"/>
          </a:lnRef>
          <a:fillRef idx="1">
            <a:schemeClr val="lt1"/>
          </a:fillRef>
          <a:effectRef idx="0">
            <a:schemeClr val="dk1"/>
          </a:effectRef>
          <a:fontRef idx="minor">
            <a:schemeClr val="dk1"/>
          </a:fontRef>
        </p:style>
        <p:txBody>
          <a:bodyPr/>
          <a:lstStyle/>
          <a:p>
            <a:r>
              <a:rPr lang="es-CL" dirty="0" smtClean="0">
                <a:solidFill>
                  <a:srgbClr val="FF0000"/>
                </a:solidFill>
                <a:latin typeface="Times New Roman" pitchFamily="18" charset="0"/>
                <a:cs typeface="Times New Roman" pitchFamily="18" charset="0"/>
              </a:rPr>
              <a:t>MINERIA</a:t>
            </a:r>
            <a:endParaRPr lang="es-CL" dirty="0">
              <a:solidFill>
                <a:srgbClr val="FF0000"/>
              </a:solidFill>
              <a:latin typeface="Times New Roman" pitchFamily="18" charset="0"/>
              <a:cs typeface="Times New Roman" pitchFamily="18" charset="0"/>
            </a:endParaRPr>
          </a:p>
        </p:txBody>
      </p:sp>
      <p:sp>
        <p:nvSpPr>
          <p:cNvPr id="3" name="2 Marcador de contenido"/>
          <p:cNvSpPr>
            <a:spLocks noGrp="1"/>
          </p:cNvSpPr>
          <p:nvPr>
            <p:ph idx="1"/>
          </p:nvPr>
        </p:nvSpPr>
        <p:spPr>
          <a:xfrm>
            <a:off x="1524000" y="48126"/>
            <a:ext cx="9144000" cy="6737866"/>
          </a:xfrm>
        </p:spPr>
        <p:style>
          <a:lnRef idx="1">
            <a:schemeClr val="accent1"/>
          </a:lnRef>
          <a:fillRef idx="2">
            <a:schemeClr val="accent1"/>
          </a:fillRef>
          <a:effectRef idx="1">
            <a:schemeClr val="accent1"/>
          </a:effectRef>
          <a:fontRef idx="minor">
            <a:schemeClr val="dk1"/>
          </a:fontRef>
        </p:style>
        <p:txBody>
          <a:bodyPr/>
          <a:lstStyle/>
          <a:p>
            <a:endParaRPr lang="es-CL" dirty="0" smtClean="0"/>
          </a:p>
          <a:p>
            <a:pPr marL="0" indent="0" algn="ctr">
              <a:buNone/>
            </a:pPr>
            <a:r>
              <a:rPr lang="es-CL" dirty="0"/>
              <a:t> </a:t>
            </a:r>
            <a:r>
              <a:rPr lang="es-CL" dirty="0" smtClean="0"/>
              <a:t>  </a:t>
            </a:r>
          </a:p>
          <a:p>
            <a:pPr marL="0" indent="0" algn="ctr">
              <a:buNone/>
            </a:pPr>
            <a:endParaRPr lang="es-CL" dirty="0"/>
          </a:p>
          <a:p>
            <a:pPr marL="0" indent="0" algn="ctr">
              <a:buNone/>
            </a:pPr>
            <a:r>
              <a:rPr lang="es-CL" sz="5400" dirty="0">
                <a:latin typeface="Times New Roman" panose="02020603050405020304" pitchFamily="18" charset="0"/>
                <a:cs typeface="Times New Roman" panose="02020603050405020304" pitchFamily="18" charset="0"/>
              </a:rPr>
              <a:t>UNIDAD II</a:t>
            </a:r>
            <a:endParaRPr lang="es-CL" sz="5400" dirty="0">
              <a:solidFill>
                <a:srgbClr val="FF0000"/>
              </a:solidFill>
              <a:latin typeface="Times New Roman" pitchFamily="18" charset="0"/>
              <a:cs typeface="Times New Roman" pitchFamily="18" charset="0"/>
            </a:endParaRPr>
          </a:p>
          <a:p>
            <a:pPr algn="ctr">
              <a:buNone/>
            </a:pPr>
            <a:r>
              <a:rPr lang="es-CL" sz="4800" dirty="0">
                <a:solidFill>
                  <a:srgbClr val="FF0000"/>
                </a:solidFill>
                <a:latin typeface="Times New Roman" pitchFamily="18" charset="0"/>
                <a:cs typeface="Times New Roman" pitchFamily="18" charset="0"/>
              </a:rPr>
              <a:t>MINERIA </a:t>
            </a:r>
          </a:p>
          <a:p>
            <a:pPr algn="ctr">
              <a:buNone/>
            </a:pPr>
            <a:r>
              <a:rPr lang="es-CL" sz="4800" dirty="0">
                <a:solidFill>
                  <a:srgbClr val="FF0000"/>
                </a:solidFill>
                <a:latin typeface="Times New Roman" pitchFamily="18" charset="0"/>
                <a:cs typeface="Times New Roman" pitchFamily="18" charset="0"/>
              </a:rPr>
              <a:t>  RAJO ABIERTO</a:t>
            </a:r>
          </a:p>
        </p:txBody>
      </p:sp>
    </p:spTree>
    <p:extLst>
      <p:ext uri="{BB962C8B-B14F-4D97-AF65-F5344CB8AC3E}">
        <p14:creationId xmlns:p14="http://schemas.microsoft.com/office/powerpoint/2010/main" val="196607309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524000" y="0"/>
            <a:ext cx="9144000" cy="908720"/>
          </a:xfrm>
        </p:spPr>
        <p:style>
          <a:lnRef idx="2">
            <a:schemeClr val="accent1">
              <a:shade val="50000"/>
            </a:schemeClr>
          </a:lnRef>
          <a:fillRef idx="1">
            <a:schemeClr val="accent1"/>
          </a:fillRef>
          <a:effectRef idx="0">
            <a:schemeClr val="accent1"/>
          </a:effectRef>
          <a:fontRef idx="minor">
            <a:schemeClr val="lt1"/>
          </a:fontRef>
        </p:style>
        <p:txBody>
          <a:bodyPr>
            <a:normAutofit/>
          </a:bodyPr>
          <a:lstStyle/>
          <a:p>
            <a:r>
              <a:rPr lang="es-MX" sz="3200" dirty="0">
                <a:latin typeface="Times New Roman" panose="02020603050405020304" pitchFamily="18" charset="0"/>
                <a:cs typeface="Times New Roman" panose="02020603050405020304" pitchFamily="18" charset="0"/>
              </a:rPr>
              <a:t>EXTRACCION DE MINERAL EN RAJO ABIERTO</a:t>
            </a:r>
          </a:p>
        </p:txBody>
      </p:sp>
      <p:sp>
        <p:nvSpPr>
          <p:cNvPr id="3" name="Marcador de contenido 2"/>
          <p:cNvSpPr>
            <a:spLocks noGrp="1"/>
          </p:cNvSpPr>
          <p:nvPr>
            <p:ph idx="1"/>
          </p:nvPr>
        </p:nvSpPr>
        <p:spPr>
          <a:xfrm>
            <a:off x="1524000" y="908720"/>
            <a:ext cx="9144000" cy="5949280"/>
          </a:xfrm>
        </p:spPr>
        <p:style>
          <a:lnRef idx="2">
            <a:schemeClr val="accent1"/>
          </a:lnRef>
          <a:fillRef idx="1">
            <a:schemeClr val="lt1"/>
          </a:fillRef>
          <a:effectRef idx="0">
            <a:schemeClr val="accent1"/>
          </a:effectRef>
          <a:fontRef idx="minor">
            <a:schemeClr val="dk1"/>
          </a:fontRef>
        </p:style>
        <p:txBody>
          <a:bodyPr>
            <a:normAutofit/>
          </a:bodyPr>
          <a:lstStyle/>
          <a:p>
            <a:pPr marL="0" indent="0">
              <a:buNone/>
            </a:pPr>
            <a:r>
              <a:rPr lang="es-MX" dirty="0">
                <a:solidFill>
                  <a:srgbClr val="FF0000"/>
                </a:solidFill>
                <a:latin typeface="Times New Roman" panose="02020603050405020304" pitchFamily="18" charset="0"/>
                <a:cs typeface="Times New Roman" panose="02020603050405020304" pitchFamily="18" charset="0"/>
              </a:rPr>
              <a:t>¿Cuál ES EL OBJETIVO?</a:t>
            </a:r>
          </a:p>
          <a:p>
            <a:pPr marL="0" indent="0">
              <a:buNone/>
            </a:pPr>
            <a:r>
              <a:rPr lang="es-MX" dirty="0">
                <a:latin typeface="Times New Roman" panose="02020603050405020304" pitchFamily="18" charset="0"/>
                <a:cs typeface="Times New Roman" panose="02020603050405020304" pitchFamily="18" charset="0"/>
              </a:rPr>
              <a:t>Un rajo se construye con un determinado ángulo de talud, bancos y bermas en las que se realiza el transporte y el carguío de los camiones. Este tipo de extracción se realiza cuando el yacimiento presentan una forma regular y están ubicados en la superficie o cerca de esta de manera que el material estéril que lo cubre pueda ser retirado a un costo tal que pueda ser absorbido por la explotación de la porción mineralizada, este sistema de extracción permite utilizar equipos de grandes dimensiones ya que el espacio no esta restringido como en el caso de las minas subterráneas, aunque su operación puede estar limitado por el clima, como es el caso de las minas ubicadas en la alta cordillera o la zona central del país. </a:t>
            </a:r>
          </a:p>
          <a:p>
            <a:pPr marL="0" indent="0" algn="just">
              <a:buNone/>
            </a:pPr>
            <a:endParaRPr lang="es-MX" sz="2400" dirty="0">
              <a:latin typeface="Times New Roman" panose="02020603050405020304" pitchFamily="18" charset="0"/>
              <a:cs typeface="Times New Roman" panose="02020603050405020304" pitchFamily="18" charset="0"/>
            </a:endParaRPr>
          </a:p>
          <a:p>
            <a:pPr marL="0" indent="0" algn="just">
              <a:buNone/>
            </a:pPr>
            <a:endParaRPr lang="es-MX" sz="2400" dirty="0">
              <a:latin typeface="Times New Roman" panose="02020603050405020304" pitchFamily="18" charset="0"/>
              <a:cs typeface="Times New Roman" panose="02020603050405020304" pitchFamily="18" charset="0"/>
            </a:endParaRPr>
          </a:p>
          <a:p>
            <a:pPr marL="0" indent="0">
              <a:buNone/>
            </a:pPr>
            <a:endParaRPr lang="es-MX"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7141751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524000" y="0"/>
            <a:ext cx="9144000" cy="1417638"/>
          </a:xfrm>
        </p:spPr>
        <p:style>
          <a:lnRef idx="2">
            <a:schemeClr val="accent2">
              <a:shade val="50000"/>
            </a:schemeClr>
          </a:lnRef>
          <a:fillRef idx="1">
            <a:schemeClr val="accent2"/>
          </a:fillRef>
          <a:effectRef idx="0">
            <a:schemeClr val="accent2"/>
          </a:effectRef>
          <a:fontRef idx="minor">
            <a:schemeClr val="lt1"/>
          </a:fontRef>
        </p:style>
        <p:txBody>
          <a:bodyPr/>
          <a:lstStyle/>
          <a:p>
            <a:r>
              <a:rPr lang="es-MX" dirty="0" smtClean="0">
                <a:latin typeface="Times New Roman" panose="02020603050405020304" pitchFamily="18" charset="0"/>
                <a:cs typeface="Times New Roman" panose="02020603050405020304" pitchFamily="18" charset="0"/>
              </a:rPr>
              <a:t>MINERIA RAJO ABIERTO</a:t>
            </a:r>
            <a:endParaRPr lang="es-MX" dirty="0">
              <a:latin typeface="Times New Roman" panose="02020603050405020304" pitchFamily="18" charset="0"/>
              <a:cs typeface="Times New Roman" panose="02020603050405020304" pitchFamily="18" charset="0"/>
            </a:endParaRPr>
          </a:p>
        </p:txBody>
      </p:sp>
      <p:sp>
        <p:nvSpPr>
          <p:cNvPr id="3" name="Marcador de contenido 2"/>
          <p:cNvSpPr>
            <a:spLocks noGrp="1"/>
          </p:cNvSpPr>
          <p:nvPr>
            <p:ph idx="1"/>
          </p:nvPr>
        </p:nvSpPr>
        <p:spPr>
          <a:xfrm>
            <a:off x="1524000" y="1417638"/>
            <a:ext cx="9144000" cy="5440362"/>
          </a:xfrm>
        </p:spPr>
        <p:txBody>
          <a:bodyPr>
            <a:normAutofit/>
          </a:bodyPr>
          <a:lstStyle/>
          <a:p>
            <a:pPr marL="0" indent="0" algn="just">
              <a:buNone/>
            </a:pPr>
            <a:r>
              <a:rPr lang="es-MX" dirty="0">
                <a:latin typeface="Times New Roman" panose="02020603050405020304" pitchFamily="18" charset="0"/>
                <a:cs typeface="Times New Roman" panose="02020603050405020304" pitchFamily="18" charset="0"/>
              </a:rPr>
              <a:t>El rajo se va construyendo en avances sucesivos, lateralmente y en profundidad, a medida que se va profundizando en la mina, se requiere ir ensanchándola para mantener la estabilidad de sus paredes. De este modo, se genera una especie de anfiteatro escalonados con caminos inclinados especialmente diseñado para el transito de los equipos, cuya forma es dinámica ya que va cambiando a medida que progresa la explotación. La estabilidad de los taludes de una mina es particularmente critica, ya que de eso depende la seguridad de la operación siendo además parte importante de la rentabilidad del negocio.</a:t>
            </a:r>
          </a:p>
          <a:p>
            <a:pPr marL="0" indent="0" algn="just">
              <a:buNone/>
            </a:pPr>
            <a:endParaRPr lang="es-MX" dirty="0">
              <a:latin typeface="Times New Roman" panose="02020603050405020304" pitchFamily="18" charset="0"/>
              <a:cs typeface="Times New Roman" panose="02020603050405020304" pitchFamily="18" charset="0"/>
            </a:endParaRPr>
          </a:p>
          <a:p>
            <a:endParaRPr lang="es-MX" dirty="0"/>
          </a:p>
        </p:txBody>
      </p:sp>
    </p:spTree>
    <p:extLst>
      <p:ext uri="{BB962C8B-B14F-4D97-AF65-F5344CB8AC3E}">
        <p14:creationId xmlns:p14="http://schemas.microsoft.com/office/powerpoint/2010/main" val="346330935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524000" y="0"/>
            <a:ext cx="9144000" cy="1196752"/>
          </a:xfrm>
        </p:spPr>
        <p:style>
          <a:lnRef idx="2">
            <a:schemeClr val="accent2">
              <a:shade val="50000"/>
            </a:schemeClr>
          </a:lnRef>
          <a:fillRef idx="1">
            <a:schemeClr val="accent2"/>
          </a:fillRef>
          <a:effectRef idx="0">
            <a:schemeClr val="accent2"/>
          </a:effectRef>
          <a:fontRef idx="minor">
            <a:schemeClr val="lt1"/>
          </a:fontRef>
        </p:style>
        <p:txBody>
          <a:bodyPr>
            <a:noAutofit/>
          </a:bodyPr>
          <a:lstStyle/>
          <a:p>
            <a:r>
              <a:rPr lang="es-CL" sz="8000" dirty="0">
                <a:latin typeface="Angsana New" pitchFamily="18" charset="-34"/>
                <a:cs typeface="Angsana New" pitchFamily="18" charset="-34"/>
              </a:rPr>
              <a:t>MINERIA RAJO ABIERTO</a:t>
            </a:r>
          </a:p>
        </p:txBody>
      </p:sp>
      <p:pic>
        <p:nvPicPr>
          <p:cNvPr id="258050" name="Picture 2" descr="C:\Users\Victor\Pictures\images.jpg"/>
          <p:cNvPicPr>
            <a:picLocks noGrp="1" noChangeAspect="1" noChangeArrowheads="1"/>
          </p:cNvPicPr>
          <p:nvPr>
            <p:ph idx="1"/>
          </p:nvPr>
        </p:nvPicPr>
        <p:blipFill>
          <a:blip r:embed="rId2" cstate="print"/>
          <a:srcRect/>
          <a:stretch>
            <a:fillRect/>
          </a:stretch>
        </p:blipFill>
        <p:spPr bwMode="auto">
          <a:xfrm>
            <a:off x="1524000" y="1196753"/>
            <a:ext cx="9144000" cy="5534969"/>
          </a:xfrm>
          <a:prstGeom prst="rect">
            <a:avLst/>
          </a:prstGeom>
          <a:noFill/>
        </p:spPr>
      </p:pic>
    </p:spTree>
    <p:extLst>
      <p:ext uri="{BB962C8B-B14F-4D97-AF65-F5344CB8AC3E}">
        <p14:creationId xmlns:p14="http://schemas.microsoft.com/office/powerpoint/2010/main" val="300916285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524000" y="0"/>
            <a:ext cx="9144000" cy="1272632"/>
          </a:xfrm>
        </p:spPr>
        <p:style>
          <a:lnRef idx="2">
            <a:schemeClr val="accent1">
              <a:shade val="50000"/>
            </a:schemeClr>
          </a:lnRef>
          <a:fillRef idx="1">
            <a:schemeClr val="accent1"/>
          </a:fillRef>
          <a:effectRef idx="0">
            <a:schemeClr val="accent1"/>
          </a:effectRef>
          <a:fontRef idx="minor">
            <a:schemeClr val="lt1"/>
          </a:fontRef>
        </p:style>
        <p:txBody>
          <a:bodyPr>
            <a:normAutofit/>
          </a:bodyPr>
          <a:lstStyle/>
          <a:p>
            <a:r>
              <a:rPr lang="es-CL" sz="6000" dirty="0">
                <a:solidFill>
                  <a:srgbClr val="FF0000"/>
                </a:solidFill>
                <a:latin typeface="Times New Roman" pitchFamily="18" charset="0"/>
                <a:cs typeface="Times New Roman" pitchFamily="18" charset="0"/>
              </a:rPr>
              <a:t>CHUQUICAMATA</a:t>
            </a:r>
          </a:p>
        </p:txBody>
      </p:sp>
      <p:pic>
        <p:nvPicPr>
          <p:cNvPr id="4" name="Picture 3" descr="Exc9"/>
          <p:cNvPicPr>
            <a:picLocks noGrp="1" noChangeAspect="1" noChangeArrowheads="1"/>
          </p:cNvPicPr>
          <p:nvPr>
            <p:ph idx="1"/>
          </p:nvPr>
        </p:nvPicPr>
        <p:blipFill>
          <a:blip r:embed="rId2" cstate="print">
            <a:lum bright="18000" contrast="12000"/>
          </a:blip>
          <a:srcRect/>
          <a:stretch>
            <a:fillRect/>
          </a:stretch>
        </p:blipFill>
        <p:spPr bwMode="auto">
          <a:xfrm>
            <a:off x="1524000" y="1272632"/>
            <a:ext cx="9144000" cy="5585368"/>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316853874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524000" y="0"/>
            <a:ext cx="9144000" cy="1124744"/>
          </a:xfrm>
        </p:spPr>
        <p:style>
          <a:lnRef idx="2">
            <a:schemeClr val="accent1">
              <a:shade val="50000"/>
            </a:schemeClr>
          </a:lnRef>
          <a:fillRef idx="1">
            <a:schemeClr val="accent1"/>
          </a:fillRef>
          <a:effectRef idx="0">
            <a:schemeClr val="accent1"/>
          </a:effectRef>
          <a:fontRef idx="minor">
            <a:schemeClr val="lt1"/>
          </a:fontRef>
        </p:style>
        <p:txBody>
          <a:bodyPr>
            <a:normAutofit/>
          </a:bodyPr>
          <a:lstStyle/>
          <a:p>
            <a:r>
              <a:rPr lang="en-US" sz="4800" dirty="0">
                <a:solidFill>
                  <a:srgbClr val="FF0000"/>
                </a:solidFill>
                <a:latin typeface="Times New Roman" pitchFamily="18" charset="0"/>
                <a:cs typeface="Times New Roman" pitchFamily="18" charset="0"/>
              </a:rPr>
              <a:t>BINGHAM CANYON. UTAH</a:t>
            </a:r>
            <a:endParaRPr lang="es-CL" sz="4800" dirty="0">
              <a:solidFill>
                <a:srgbClr val="FF0000"/>
              </a:solidFill>
              <a:latin typeface="Times New Roman" pitchFamily="18" charset="0"/>
              <a:cs typeface="Times New Roman" pitchFamily="18" charset="0"/>
            </a:endParaRPr>
          </a:p>
        </p:txBody>
      </p:sp>
      <p:pic>
        <p:nvPicPr>
          <p:cNvPr id="4" name="Picture 3" descr="Bingham Canyon copper mine is two-and-a-half miles wide and half a mile deep. It is one of the most efficient copper producing mines in the world."/>
          <p:cNvPicPr>
            <a:picLocks noGrp="1" noChangeAspect="1" noChangeArrowheads="1"/>
          </p:cNvPicPr>
          <p:nvPr>
            <p:ph idx="1"/>
          </p:nvPr>
        </p:nvPicPr>
        <p:blipFill>
          <a:blip r:embed="rId2" cstate="print"/>
          <a:srcRect/>
          <a:stretch>
            <a:fillRect/>
          </a:stretch>
        </p:blipFill>
        <p:spPr>
          <a:xfrm>
            <a:off x="1524000" y="1124744"/>
            <a:ext cx="9144000" cy="5741828"/>
          </a:xfrm>
          <a:ln/>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2998993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499"/>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2" descr="VPIT"/>
          <p:cNvPicPr>
            <a:picLocks noChangeAspect="1" noChangeArrowheads="1"/>
          </p:cNvPicPr>
          <p:nvPr/>
        </p:nvPicPr>
        <p:blipFill>
          <a:blip r:embed="rId3" cstate="print">
            <a:lum bright="18000" contrast="12000"/>
          </a:blip>
          <a:srcRect l="10555"/>
          <a:stretch>
            <a:fillRect/>
          </a:stretch>
        </p:blipFill>
        <p:spPr bwMode="auto">
          <a:xfrm>
            <a:off x="1524000" y="1476376"/>
            <a:ext cx="9144000" cy="5314195"/>
          </a:xfrm>
          <a:prstGeom prst="rect">
            <a:avLst/>
          </a:prstGeom>
        </p:spPr>
        <p:style>
          <a:lnRef idx="2">
            <a:schemeClr val="dk1"/>
          </a:lnRef>
          <a:fillRef idx="1">
            <a:schemeClr val="lt1"/>
          </a:fillRef>
          <a:effectRef idx="0">
            <a:schemeClr val="dk1"/>
          </a:effectRef>
          <a:fontRef idx="minor">
            <a:schemeClr val="dk1"/>
          </a:fontRef>
        </p:style>
      </p:pic>
      <p:sp>
        <p:nvSpPr>
          <p:cNvPr id="82947" name="Rectangle 3"/>
          <p:cNvSpPr>
            <a:spLocks noChangeArrowheads="1"/>
          </p:cNvSpPr>
          <p:nvPr/>
        </p:nvSpPr>
        <p:spPr bwMode="auto">
          <a:xfrm>
            <a:off x="1524000" y="1"/>
            <a:ext cx="9144000" cy="1476375"/>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anchor="ctr"/>
          <a:lstStyle/>
          <a:p>
            <a:pPr algn="ctr"/>
            <a:r>
              <a:rPr lang="en-US" sz="3200" dirty="0">
                <a:solidFill>
                  <a:srgbClr val="FF0000"/>
                </a:solidFill>
                <a:latin typeface="Times New Roman" pitchFamily="18" charset="0"/>
              </a:rPr>
              <a:t>HIGHLAND VALLEY C0PPER, BC CANADA</a:t>
            </a:r>
          </a:p>
        </p:txBody>
      </p:sp>
    </p:spTree>
    <p:extLst>
      <p:ext uri="{BB962C8B-B14F-4D97-AF65-F5344CB8AC3E}">
        <p14:creationId xmlns:p14="http://schemas.microsoft.com/office/powerpoint/2010/main" val="394672829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524000" y="0"/>
            <a:ext cx="9144000" cy="548680"/>
          </a:xfrm>
        </p:spPr>
        <p:style>
          <a:lnRef idx="2">
            <a:schemeClr val="accent5">
              <a:shade val="50000"/>
            </a:schemeClr>
          </a:lnRef>
          <a:fillRef idx="1">
            <a:schemeClr val="accent5"/>
          </a:fillRef>
          <a:effectRef idx="0">
            <a:schemeClr val="accent5"/>
          </a:effectRef>
          <a:fontRef idx="minor">
            <a:schemeClr val="lt1"/>
          </a:fontRef>
        </p:style>
        <p:txBody>
          <a:bodyPr>
            <a:normAutofit fontScale="90000"/>
          </a:bodyPr>
          <a:lstStyle/>
          <a:p>
            <a:r>
              <a:rPr lang="es-MX" dirty="0" smtClean="0">
                <a:latin typeface="Times New Roman" panose="02020603050405020304" pitchFamily="18" charset="0"/>
                <a:cs typeface="Times New Roman" panose="02020603050405020304" pitchFamily="18" charset="0"/>
              </a:rPr>
              <a:t>MINERIA RAJO ABIERTO</a:t>
            </a:r>
            <a:endParaRPr lang="es-MX" dirty="0">
              <a:latin typeface="Times New Roman" panose="02020603050405020304" pitchFamily="18" charset="0"/>
              <a:cs typeface="Times New Roman" panose="02020603050405020304" pitchFamily="18" charset="0"/>
            </a:endParaRPr>
          </a:p>
        </p:txBody>
      </p:sp>
      <p:sp>
        <p:nvSpPr>
          <p:cNvPr id="3" name="Marcador de contenido 2"/>
          <p:cNvSpPr>
            <a:spLocks noGrp="1"/>
          </p:cNvSpPr>
          <p:nvPr>
            <p:ph idx="1"/>
          </p:nvPr>
        </p:nvSpPr>
        <p:spPr>
          <a:xfrm>
            <a:off x="1524000" y="548680"/>
            <a:ext cx="9144000" cy="6309320"/>
          </a:xfrm>
        </p:spPr>
        <p:style>
          <a:lnRef idx="2">
            <a:schemeClr val="accent1"/>
          </a:lnRef>
          <a:fillRef idx="1">
            <a:schemeClr val="lt1"/>
          </a:fillRef>
          <a:effectRef idx="0">
            <a:schemeClr val="accent1"/>
          </a:effectRef>
          <a:fontRef idx="minor">
            <a:schemeClr val="dk1"/>
          </a:fontRef>
        </p:style>
        <p:txBody>
          <a:bodyPr>
            <a:noAutofit/>
          </a:bodyPr>
          <a:lstStyle/>
          <a:p>
            <a:pPr marL="0" indent="0" algn="just">
              <a:buNone/>
            </a:pPr>
            <a:r>
              <a:rPr lang="es-MX" sz="2300" dirty="0">
                <a:latin typeface="Times New Roman" panose="02020603050405020304" pitchFamily="18" charset="0"/>
                <a:cs typeface="Times New Roman" panose="02020603050405020304" pitchFamily="18" charset="0"/>
              </a:rPr>
              <a:t>Se llaman Minas a cielo abierto  a tajo abierto o simplemente Rajos a las     explotaciones mineras que se desarrollan en la superficie del terreno.</a:t>
            </a:r>
          </a:p>
          <a:p>
            <a:pPr marL="0" indent="0" algn="just">
              <a:buNone/>
            </a:pPr>
            <a:r>
              <a:rPr lang="es-MX" sz="2300" dirty="0">
                <a:latin typeface="Times New Roman" panose="02020603050405020304" pitchFamily="18" charset="0"/>
                <a:cs typeface="Times New Roman" panose="02020603050405020304" pitchFamily="18" charset="0"/>
              </a:rPr>
              <a:t>Para la explotación de una mina a cielo abierto, a veces, es necesario excavar con medios mecánicos o con explosivos los terrenos que recubren o rodean la formación geológica que forma el yacimiento, estos materiales se denominan genéricamente estéril, mientras que a la formación a explotar se le llama mineral.</a:t>
            </a:r>
          </a:p>
          <a:p>
            <a:pPr marL="0" indent="0" algn="just">
              <a:buNone/>
            </a:pPr>
            <a:r>
              <a:rPr lang="es-ES" sz="2300" dirty="0">
                <a:latin typeface="Times New Roman" pitchFamily="18" charset="0"/>
                <a:cs typeface="Times New Roman" pitchFamily="18" charset="0"/>
              </a:rPr>
              <a:t>El estéril excavado es necesario apilarlo en los botaderos fuera del área final que ocupará la explotación, con vistas a su utilización en la restauración de la mina una vez terminada su explotación.</a:t>
            </a:r>
          </a:p>
          <a:p>
            <a:pPr marL="0" indent="0" algn="just">
              <a:buNone/>
            </a:pPr>
            <a:r>
              <a:rPr lang="es-ES" sz="2300" dirty="0">
                <a:latin typeface="Times New Roman" pitchFamily="18" charset="0"/>
                <a:cs typeface="Times New Roman" pitchFamily="18" charset="0"/>
              </a:rPr>
              <a:t> Las minas a cielo abierto son económicamente rentables cuando los yacimientos afloran en superficie, se encuentran cerca de la superficie, con un recubrimiento pequeño o la competencia del terreno no es estructuralmente adecuada para trabajos subterráneos. </a:t>
            </a:r>
          </a:p>
          <a:p>
            <a:pPr marL="0" indent="0" algn="just">
              <a:buNone/>
            </a:pPr>
            <a:r>
              <a:rPr lang="es-ES" sz="2300" dirty="0">
                <a:latin typeface="Times New Roman" pitchFamily="18" charset="0"/>
                <a:cs typeface="Times New Roman" pitchFamily="18" charset="0"/>
              </a:rPr>
              <a:t>Cuando la profundidad del yacimiento aumenta, la ventaja económica del cielo abierto disminuye en favor de la explotación mediante minería subterránea.</a:t>
            </a:r>
          </a:p>
          <a:p>
            <a:pPr marL="0" indent="0" algn="just">
              <a:buNone/>
            </a:pPr>
            <a:endParaRPr lang="es-ES" sz="2300" dirty="0">
              <a:latin typeface="Times New Roman" pitchFamily="18" charset="0"/>
              <a:cs typeface="Times New Roman" pitchFamily="18" charset="0"/>
            </a:endParaRPr>
          </a:p>
          <a:p>
            <a:pPr marL="0" indent="0" algn="just">
              <a:buNone/>
            </a:pPr>
            <a:r>
              <a:rPr lang="es-MX" sz="23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40556459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524000" y="0"/>
            <a:ext cx="9144000" cy="980728"/>
          </a:xfrm>
        </p:spPr>
        <p:style>
          <a:lnRef idx="2">
            <a:schemeClr val="accent1"/>
          </a:lnRef>
          <a:fillRef idx="1">
            <a:schemeClr val="lt1"/>
          </a:fillRef>
          <a:effectRef idx="0">
            <a:schemeClr val="accent1"/>
          </a:effectRef>
          <a:fontRef idx="minor">
            <a:schemeClr val="dk1"/>
          </a:fontRef>
        </p:style>
        <p:txBody>
          <a:bodyPr>
            <a:normAutofit/>
          </a:bodyPr>
          <a:lstStyle/>
          <a:p>
            <a:r>
              <a:rPr lang="es-CL" sz="4000" dirty="0">
                <a:solidFill>
                  <a:srgbClr val="FF0000"/>
                </a:solidFill>
                <a:latin typeface="Times New Roman" pitchFamily="18" charset="0"/>
                <a:cs typeface="Times New Roman" pitchFamily="18" charset="0"/>
              </a:rPr>
              <a:t>Minería Rajo Abierto Banco. </a:t>
            </a:r>
            <a:r>
              <a:rPr lang="es-CL" sz="1600" dirty="0">
                <a:solidFill>
                  <a:srgbClr val="FF0000"/>
                </a:solidFill>
                <a:latin typeface="Times New Roman" pitchFamily="18" charset="0"/>
                <a:cs typeface="Times New Roman" pitchFamily="18" charset="0"/>
              </a:rPr>
              <a:t>27.08.14.II DIURNO , II “B</a:t>
            </a:r>
            <a:r>
              <a:rPr lang="es-CL" sz="1600">
                <a:solidFill>
                  <a:srgbClr val="FF0000"/>
                </a:solidFill>
                <a:latin typeface="Times New Roman" pitchFamily="18" charset="0"/>
                <a:cs typeface="Times New Roman" pitchFamily="18" charset="0"/>
              </a:rPr>
              <a:t>” VESPERTINO.</a:t>
            </a:r>
            <a:endParaRPr lang="es-CL" sz="1600" dirty="0">
              <a:solidFill>
                <a:srgbClr val="FF0000"/>
              </a:solidFill>
              <a:latin typeface="Times New Roman" pitchFamily="18" charset="0"/>
              <a:cs typeface="Times New Roman" pitchFamily="18" charset="0"/>
            </a:endParaRPr>
          </a:p>
        </p:txBody>
      </p:sp>
      <p:pic>
        <p:nvPicPr>
          <p:cNvPr id="4" name="Picture 4"/>
          <p:cNvPicPr>
            <a:picLocks noGrp="1" noChangeAspect="1" noChangeArrowheads="1"/>
          </p:cNvPicPr>
          <p:nvPr>
            <p:ph idx="1"/>
          </p:nvPr>
        </p:nvPicPr>
        <p:blipFill>
          <a:blip r:embed="rId2" cstate="print"/>
          <a:srcRect/>
          <a:stretch>
            <a:fillRect/>
          </a:stretch>
        </p:blipFill>
        <p:spPr bwMode="auto">
          <a:xfrm>
            <a:off x="1524000" y="980728"/>
            <a:ext cx="9144000" cy="5877272"/>
          </a:xfrm>
          <a:prstGeom prst="rect">
            <a:avLst/>
          </a:prstGeom>
          <a:ln>
            <a:headEnd type="none" w="sm" len="sm"/>
            <a:tailEnd type="none" w="sm" len="sm"/>
          </a:ln>
        </p:spPr>
        <p:style>
          <a:lnRef idx="2">
            <a:schemeClr val="accent1"/>
          </a:lnRef>
          <a:fillRef idx="1">
            <a:schemeClr val="lt1"/>
          </a:fillRef>
          <a:effectRef idx="0">
            <a:schemeClr val="accent1"/>
          </a:effectRef>
          <a:fontRef idx="minor">
            <a:schemeClr val="dk1"/>
          </a:fontRef>
        </p:style>
      </p:pic>
    </p:spTree>
    <p:extLst>
      <p:ext uri="{BB962C8B-B14F-4D97-AF65-F5344CB8AC3E}">
        <p14:creationId xmlns:p14="http://schemas.microsoft.com/office/powerpoint/2010/main" val="197812472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524000" y="0"/>
            <a:ext cx="9144000" cy="476672"/>
          </a:xfrm>
          <a:solidFill>
            <a:srgbClr val="00B0F0"/>
          </a:solidFill>
        </p:spPr>
        <p:txBody>
          <a:bodyPr>
            <a:normAutofit fontScale="90000"/>
          </a:bodyPr>
          <a:lstStyle/>
          <a:p>
            <a:r>
              <a:rPr lang="es-MX" dirty="0" smtClean="0">
                <a:solidFill>
                  <a:srgbClr val="FF0000"/>
                </a:solidFill>
                <a:latin typeface="Times New Roman" panose="02020603050405020304" pitchFamily="18" charset="0"/>
                <a:cs typeface="Times New Roman" panose="02020603050405020304" pitchFamily="18" charset="0"/>
              </a:rPr>
              <a:t>MINERIA RAJO ABIERTO</a:t>
            </a:r>
            <a:endParaRPr lang="es-MX" dirty="0">
              <a:solidFill>
                <a:srgbClr val="FF0000"/>
              </a:solidFill>
              <a:latin typeface="Times New Roman" panose="02020603050405020304" pitchFamily="18" charset="0"/>
              <a:cs typeface="Times New Roman" panose="02020603050405020304" pitchFamily="18" charset="0"/>
            </a:endParaRPr>
          </a:p>
        </p:txBody>
      </p:sp>
      <p:sp>
        <p:nvSpPr>
          <p:cNvPr id="3" name="Marcador de contenido 2"/>
          <p:cNvSpPr>
            <a:spLocks noGrp="1"/>
          </p:cNvSpPr>
          <p:nvPr>
            <p:ph idx="1"/>
          </p:nvPr>
        </p:nvSpPr>
        <p:spPr>
          <a:xfrm>
            <a:off x="1524000" y="476672"/>
            <a:ext cx="9144000" cy="6381328"/>
          </a:xfrm>
        </p:spPr>
        <p:style>
          <a:lnRef idx="2">
            <a:schemeClr val="accent1"/>
          </a:lnRef>
          <a:fillRef idx="1">
            <a:schemeClr val="lt1"/>
          </a:fillRef>
          <a:effectRef idx="0">
            <a:schemeClr val="accent1"/>
          </a:effectRef>
          <a:fontRef idx="minor">
            <a:schemeClr val="dk1"/>
          </a:fontRef>
        </p:style>
        <p:txBody>
          <a:bodyPr>
            <a:normAutofit lnSpcReduction="10000"/>
          </a:bodyPr>
          <a:lstStyle/>
          <a:p>
            <a:pPr algn="just"/>
            <a:r>
              <a:rPr lang="es-CL" sz="2500" dirty="0">
                <a:solidFill>
                  <a:srgbClr val="FF0000"/>
                </a:solidFill>
                <a:latin typeface="Times New Roman" pitchFamily="18" charset="0"/>
                <a:cs typeface="Times New Roman" pitchFamily="18" charset="0"/>
              </a:rPr>
              <a:t>BANCO:</a:t>
            </a:r>
            <a:r>
              <a:rPr lang="es-CL" sz="2500" b="1" dirty="0">
                <a:solidFill>
                  <a:srgbClr val="FF0000"/>
                </a:solidFill>
                <a:latin typeface="Times New Roman" pitchFamily="18" charset="0"/>
                <a:cs typeface="Times New Roman" pitchFamily="18" charset="0"/>
              </a:rPr>
              <a:t> </a:t>
            </a:r>
            <a:r>
              <a:rPr lang="es-CL" sz="2500" dirty="0">
                <a:latin typeface="Times New Roman" pitchFamily="18" charset="0"/>
                <a:cs typeface="Times New Roman" pitchFamily="18" charset="0"/>
              </a:rPr>
              <a:t>Cortes escalonados en el yacimiento. En los cortes se ven dos caras descubiertas: una cara superior horizontal y una vertical lateral.</a:t>
            </a:r>
            <a:r>
              <a:rPr lang="es-CL" sz="2500" dirty="0">
                <a:solidFill>
                  <a:srgbClr val="FF0000"/>
                </a:solidFill>
                <a:latin typeface="Times New Roman" pitchFamily="18" charset="0"/>
                <a:cs typeface="Times New Roman" pitchFamily="18" charset="0"/>
              </a:rPr>
              <a:t> </a:t>
            </a:r>
          </a:p>
          <a:p>
            <a:pPr algn="just"/>
            <a:r>
              <a:rPr lang="es-CL" sz="2500" dirty="0">
                <a:solidFill>
                  <a:srgbClr val="FF0000"/>
                </a:solidFill>
                <a:latin typeface="Times New Roman" pitchFamily="18" charset="0"/>
                <a:cs typeface="Times New Roman" pitchFamily="18" charset="0"/>
              </a:rPr>
              <a:t>BURDEN:</a:t>
            </a:r>
            <a:r>
              <a:rPr lang="es-CL" sz="2500" b="1" dirty="0">
                <a:solidFill>
                  <a:srgbClr val="FF0000"/>
                </a:solidFill>
                <a:latin typeface="Times New Roman" pitchFamily="18" charset="0"/>
                <a:cs typeface="Times New Roman" pitchFamily="18" charset="0"/>
              </a:rPr>
              <a:t> </a:t>
            </a:r>
            <a:r>
              <a:rPr lang="es-CL" sz="2500" dirty="0">
                <a:latin typeface="Times New Roman" pitchFamily="18" charset="0"/>
                <a:cs typeface="Times New Roman" pitchFamily="18" charset="0"/>
              </a:rPr>
              <a:t>Distancia más próxima desde la perforación hacia la cara libre o banco de explotación. </a:t>
            </a:r>
          </a:p>
          <a:p>
            <a:pPr algn="just"/>
            <a:r>
              <a:rPr lang="es-CL" sz="2500" dirty="0">
                <a:solidFill>
                  <a:srgbClr val="FF0000"/>
                </a:solidFill>
                <a:latin typeface="Times New Roman" pitchFamily="18" charset="0"/>
                <a:cs typeface="Times New Roman" pitchFamily="18" charset="0"/>
              </a:rPr>
              <a:t>CARA LIBRE: </a:t>
            </a:r>
            <a:r>
              <a:rPr lang="es-CL" sz="2500" dirty="0">
                <a:latin typeface="Times New Roman" pitchFamily="18" charset="0"/>
                <a:cs typeface="Times New Roman" pitchFamily="18" charset="0"/>
              </a:rPr>
              <a:t>Por lo general se relaciona con el frente de un banco, que sirve como primera fila que se detona en la secuencia de explotación.</a:t>
            </a:r>
            <a:r>
              <a:rPr lang="es-CL" sz="2500" b="1" dirty="0">
                <a:latin typeface="Times New Roman" pitchFamily="18" charset="0"/>
                <a:cs typeface="Times New Roman" pitchFamily="18" charset="0"/>
              </a:rPr>
              <a:t> </a:t>
            </a:r>
          </a:p>
          <a:p>
            <a:pPr algn="just"/>
            <a:r>
              <a:rPr lang="es-CL" sz="2500" dirty="0">
                <a:solidFill>
                  <a:srgbClr val="FF0000"/>
                </a:solidFill>
                <a:latin typeface="Times New Roman" pitchFamily="18" charset="0"/>
                <a:cs typeface="Times New Roman" pitchFamily="18" charset="0"/>
              </a:rPr>
              <a:t>ALTURA DE BANCO: </a:t>
            </a:r>
            <a:r>
              <a:rPr lang="es-CL" sz="2500" dirty="0">
                <a:latin typeface="Times New Roman" pitchFamily="18" charset="0"/>
                <a:cs typeface="Times New Roman" pitchFamily="18" charset="0"/>
              </a:rPr>
              <a:t>Es la distancia vertical comprendida entre la plataforma superior e inferior.</a:t>
            </a:r>
          </a:p>
          <a:p>
            <a:pPr algn="just"/>
            <a:r>
              <a:rPr lang="es-CL" sz="2500" dirty="0">
                <a:solidFill>
                  <a:srgbClr val="FF0000"/>
                </a:solidFill>
                <a:latin typeface="Times New Roman" pitchFamily="18" charset="0"/>
                <a:cs typeface="Times New Roman" pitchFamily="18" charset="0"/>
              </a:rPr>
              <a:t>BERMA: </a:t>
            </a:r>
            <a:r>
              <a:rPr lang="es-CL" sz="2500" dirty="0">
                <a:latin typeface="Times New Roman" pitchFamily="18" charset="0"/>
                <a:cs typeface="Times New Roman" pitchFamily="18" charset="0"/>
              </a:rPr>
              <a:t>Es</a:t>
            </a:r>
            <a:r>
              <a:rPr lang="es-CL" sz="2500" b="1" dirty="0">
                <a:latin typeface="Times New Roman" pitchFamily="18" charset="0"/>
                <a:cs typeface="Times New Roman" pitchFamily="18" charset="0"/>
              </a:rPr>
              <a:t> </a:t>
            </a:r>
            <a:r>
              <a:rPr lang="es-CL" sz="2500" dirty="0">
                <a:latin typeface="Times New Roman" pitchFamily="18" charset="0"/>
                <a:cs typeface="Times New Roman" pitchFamily="18" charset="0"/>
              </a:rPr>
              <a:t>la cara superior del banco. Se utiliza para el carguío y para la circulación de los camiones.</a:t>
            </a:r>
            <a:r>
              <a:rPr lang="es-CL" sz="2500" b="1" dirty="0">
                <a:latin typeface="Times New Roman" pitchFamily="18" charset="0"/>
                <a:cs typeface="Times New Roman" pitchFamily="18" charset="0"/>
              </a:rPr>
              <a:t> </a:t>
            </a:r>
            <a:r>
              <a:rPr lang="es-CL" sz="2500" dirty="0">
                <a:latin typeface="Times New Roman" pitchFamily="18" charset="0"/>
                <a:cs typeface="Times New Roman" pitchFamily="18" charset="0"/>
              </a:rPr>
              <a:t>Es la franja de la cara horizontal de un banco, con un borde, que se deja especialmente para detener los derrames de material que se puedan producir al interior del rajo. Las bermas deben tener un ancho tal que permita que se crucen dos camiones y el movimiento de las máquinas de carguío.</a:t>
            </a:r>
            <a:endParaRPr lang="es-MX" sz="2500" dirty="0"/>
          </a:p>
          <a:p>
            <a:pPr marL="0" indent="0" algn="just">
              <a:buNone/>
            </a:pPr>
            <a:endParaRPr lang="es-CL" sz="2500" dirty="0">
              <a:latin typeface="Times New Roman" pitchFamily="18" charset="0"/>
              <a:cs typeface="Times New Roman" pitchFamily="18" charset="0"/>
            </a:endParaRPr>
          </a:p>
          <a:p>
            <a:pPr algn="just"/>
            <a:endParaRPr lang="es-CL" sz="2400" dirty="0">
              <a:latin typeface="Times New Roman" pitchFamily="18" charset="0"/>
              <a:cs typeface="Times New Roman" pitchFamily="18" charset="0"/>
            </a:endParaRPr>
          </a:p>
          <a:p>
            <a:endParaRPr lang="es-CL" sz="3500" dirty="0">
              <a:latin typeface="Times New Roman" pitchFamily="18" charset="0"/>
              <a:cs typeface="Times New Roman" pitchFamily="18" charset="0"/>
            </a:endParaRPr>
          </a:p>
          <a:p>
            <a:endParaRPr lang="es-MX" sz="3400" dirty="0"/>
          </a:p>
        </p:txBody>
      </p:sp>
    </p:spTree>
    <p:extLst>
      <p:ext uri="{BB962C8B-B14F-4D97-AF65-F5344CB8AC3E}">
        <p14:creationId xmlns:p14="http://schemas.microsoft.com/office/powerpoint/2010/main" val="340066568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524000" y="0"/>
            <a:ext cx="9144000" cy="1494446"/>
          </a:xfrm>
        </p:spPr>
        <p:style>
          <a:lnRef idx="2">
            <a:schemeClr val="accent1">
              <a:shade val="50000"/>
            </a:schemeClr>
          </a:lnRef>
          <a:fillRef idx="1">
            <a:schemeClr val="accent1"/>
          </a:fillRef>
          <a:effectRef idx="0">
            <a:schemeClr val="accent1"/>
          </a:effectRef>
          <a:fontRef idx="minor">
            <a:schemeClr val="lt1"/>
          </a:fontRef>
        </p:style>
        <p:txBody>
          <a:bodyPr>
            <a:normAutofit fontScale="90000"/>
          </a:bodyPr>
          <a:lstStyle/>
          <a:p>
            <a:r>
              <a:rPr lang="es-CL" sz="3200" dirty="0">
                <a:solidFill>
                  <a:srgbClr val="FF0000"/>
                </a:solidFill>
                <a:latin typeface="Times New Roman" pitchFamily="18" charset="0"/>
                <a:cs typeface="Times New Roman" pitchFamily="18" charset="0"/>
              </a:rPr>
              <a:t/>
            </a:r>
            <a:br>
              <a:rPr lang="es-CL" sz="3200" dirty="0">
                <a:solidFill>
                  <a:srgbClr val="FF0000"/>
                </a:solidFill>
                <a:latin typeface="Times New Roman" pitchFamily="18" charset="0"/>
                <a:cs typeface="Times New Roman" pitchFamily="18" charset="0"/>
              </a:rPr>
            </a:br>
            <a:r>
              <a:rPr lang="es-CL" sz="3200" dirty="0">
                <a:solidFill>
                  <a:srgbClr val="FF0000"/>
                </a:solidFill>
                <a:latin typeface="Times New Roman" pitchFamily="18" charset="0"/>
                <a:cs typeface="Times New Roman" pitchFamily="18" charset="0"/>
              </a:rPr>
              <a:t> </a:t>
            </a:r>
            <a:r>
              <a:rPr lang="es-CL" sz="5300" dirty="0">
                <a:solidFill>
                  <a:schemeClr val="bg1"/>
                </a:solidFill>
                <a:latin typeface="Times New Roman" pitchFamily="18" charset="0"/>
                <a:cs typeface="Times New Roman" pitchFamily="18" charset="0"/>
              </a:rPr>
              <a:t>SEGURIDAD INDUSTRIAL</a:t>
            </a:r>
            <a:r>
              <a:rPr lang="es-CL" sz="3200" dirty="0">
                <a:solidFill>
                  <a:schemeClr val="bg1"/>
                </a:solidFill>
                <a:latin typeface="Times New Roman" pitchFamily="18" charset="0"/>
                <a:cs typeface="Times New Roman" pitchFamily="18" charset="0"/>
              </a:rPr>
              <a:t/>
            </a:r>
            <a:br>
              <a:rPr lang="es-CL" sz="3200" dirty="0">
                <a:solidFill>
                  <a:schemeClr val="bg1"/>
                </a:solidFill>
                <a:latin typeface="Times New Roman" pitchFamily="18" charset="0"/>
                <a:cs typeface="Times New Roman" pitchFamily="18" charset="0"/>
              </a:rPr>
            </a:br>
            <a:endParaRPr lang="es-CL" sz="3200" dirty="0">
              <a:solidFill>
                <a:schemeClr val="bg1"/>
              </a:solidFill>
            </a:endParaRPr>
          </a:p>
        </p:txBody>
      </p:sp>
      <p:sp>
        <p:nvSpPr>
          <p:cNvPr id="3" name="2 Marcador de contenido"/>
          <p:cNvSpPr>
            <a:spLocks noGrp="1"/>
          </p:cNvSpPr>
          <p:nvPr>
            <p:ph idx="1"/>
          </p:nvPr>
        </p:nvSpPr>
        <p:spPr>
          <a:xfrm>
            <a:off x="1524000" y="1494446"/>
            <a:ext cx="9144000" cy="5363554"/>
          </a:xfrm>
        </p:spPr>
        <p:style>
          <a:lnRef idx="2">
            <a:schemeClr val="accent1"/>
          </a:lnRef>
          <a:fillRef idx="1">
            <a:schemeClr val="lt1"/>
          </a:fillRef>
          <a:effectRef idx="0">
            <a:schemeClr val="accent1"/>
          </a:effectRef>
          <a:fontRef idx="minor">
            <a:schemeClr val="dk1"/>
          </a:fontRef>
        </p:style>
        <p:txBody>
          <a:bodyPr>
            <a:normAutofit/>
          </a:bodyPr>
          <a:lstStyle/>
          <a:p>
            <a:pPr algn="just"/>
            <a:r>
              <a:rPr lang="es-CL" sz="3600" dirty="0">
                <a:latin typeface="Times New Roman" pitchFamily="18" charset="0"/>
                <a:cs typeface="Times New Roman" pitchFamily="18" charset="0"/>
              </a:rPr>
              <a:t>La Seguridad Industrial es una disciplina que se ocupa de la gestión o manejo de los riesgos inherentes a las operaciones y procedimientos en la industria, se conoce como la encargada de estudiar las normas y métodos que tienden a garantizar una producción la cual contemple el mínimo de riesgos tanto del factor humano como en el uso de los elementos o herramientas.</a:t>
            </a:r>
          </a:p>
          <a:p>
            <a:endParaRPr lang="es-CL" sz="3600" dirty="0"/>
          </a:p>
        </p:txBody>
      </p:sp>
    </p:spTree>
    <p:extLst>
      <p:ext uri="{BB962C8B-B14F-4D97-AF65-F5344CB8AC3E}">
        <p14:creationId xmlns:p14="http://schemas.microsoft.com/office/powerpoint/2010/main" val="366961546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524000" y="0"/>
            <a:ext cx="9144000" cy="1417638"/>
          </a:xfrm>
          <a:solidFill>
            <a:srgbClr val="FF0000"/>
          </a:solidFill>
          <a:ln>
            <a:solidFill>
              <a:srgbClr val="00B050"/>
            </a:solidFill>
          </a:ln>
        </p:spPr>
        <p:txBody>
          <a:bodyPr/>
          <a:lstStyle/>
          <a:p>
            <a:r>
              <a:rPr lang="es-MX" dirty="0" smtClean="0">
                <a:latin typeface="Times New Roman" panose="02020603050405020304" pitchFamily="18" charset="0"/>
                <a:cs typeface="Times New Roman" panose="02020603050405020304" pitchFamily="18" charset="0"/>
              </a:rPr>
              <a:t>MINERIA RAJO ABIERTO</a:t>
            </a:r>
            <a:endParaRPr lang="es-MX" dirty="0">
              <a:latin typeface="Times New Roman" panose="02020603050405020304" pitchFamily="18" charset="0"/>
              <a:cs typeface="Times New Roman" panose="02020603050405020304" pitchFamily="18" charset="0"/>
            </a:endParaRPr>
          </a:p>
        </p:txBody>
      </p:sp>
      <p:pic>
        <p:nvPicPr>
          <p:cNvPr id="4" name="Marcador de conteni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24001" y="1417638"/>
            <a:ext cx="9144000" cy="5440362"/>
          </a:xfrm>
          <a:solidFill>
            <a:srgbClr val="00B0F0"/>
          </a:solidFill>
        </p:spPr>
      </p:pic>
    </p:spTree>
    <p:extLst>
      <p:ext uri="{BB962C8B-B14F-4D97-AF65-F5344CB8AC3E}">
        <p14:creationId xmlns:p14="http://schemas.microsoft.com/office/powerpoint/2010/main" val="210039113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524000" y="0"/>
            <a:ext cx="9144000" cy="1124972"/>
          </a:xfrm>
        </p:spPr>
        <p:style>
          <a:lnRef idx="1">
            <a:schemeClr val="accent5"/>
          </a:lnRef>
          <a:fillRef idx="2">
            <a:schemeClr val="accent5"/>
          </a:fillRef>
          <a:effectRef idx="1">
            <a:schemeClr val="accent5"/>
          </a:effectRef>
          <a:fontRef idx="minor">
            <a:schemeClr val="dk1"/>
          </a:fontRef>
        </p:style>
        <p:txBody>
          <a:bodyPr>
            <a:normAutofit/>
          </a:bodyPr>
          <a:lstStyle/>
          <a:p>
            <a:r>
              <a:rPr lang="es-CL" sz="3200" dirty="0">
                <a:solidFill>
                  <a:srgbClr val="FF0000"/>
                </a:solidFill>
                <a:latin typeface="Times New Roman" pitchFamily="18" charset="0"/>
                <a:cs typeface="Times New Roman" pitchFamily="18" charset="0"/>
              </a:rPr>
              <a:t>BERMA DE SEGURIDAD. BERMA DE TRANSPORTE</a:t>
            </a:r>
          </a:p>
        </p:txBody>
      </p:sp>
      <p:pic>
        <p:nvPicPr>
          <p:cNvPr id="4" name="Picture 4" descr="http://www.codelco.cl/educa/images/divisiones/norte/info/f_procesos/berma_transporte.gif"/>
          <p:cNvPicPr>
            <a:picLocks noGrp="1" noChangeAspect="1" noChangeArrowheads="1"/>
          </p:cNvPicPr>
          <p:nvPr>
            <p:ph idx="1"/>
          </p:nvPr>
        </p:nvPicPr>
        <p:blipFill>
          <a:blip r:embed="rId2" cstate="print"/>
          <a:srcRect/>
          <a:stretch>
            <a:fillRect/>
          </a:stretch>
        </p:blipFill>
        <p:spPr bwMode="auto">
          <a:xfrm>
            <a:off x="1524000" y="1124972"/>
            <a:ext cx="9144000" cy="5733028"/>
          </a:xfrm>
          <a:prstGeom prst="rect">
            <a:avLst/>
          </a:prstGeom>
          <a:ln>
            <a:headEnd/>
            <a:tailEnd/>
          </a:ln>
        </p:spPr>
        <p:style>
          <a:lnRef idx="2">
            <a:schemeClr val="accent5"/>
          </a:lnRef>
          <a:fillRef idx="1">
            <a:schemeClr val="lt1"/>
          </a:fillRef>
          <a:effectRef idx="0">
            <a:schemeClr val="accent5"/>
          </a:effectRef>
          <a:fontRef idx="minor">
            <a:schemeClr val="dk1"/>
          </a:fontRef>
        </p:style>
      </p:pic>
    </p:spTree>
    <p:extLst>
      <p:ext uri="{BB962C8B-B14F-4D97-AF65-F5344CB8AC3E}">
        <p14:creationId xmlns:p14="http://schemas.microsoft.com/office/powerpoint/2010/main" val="58388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524000" y="0"/>
            <a:ext cx="9144000" cy="836712"/>
          </a:xfrm>
        </p:spPr>
        <p:style>
          <a:lnRef idx="1">
            <a:schemeClr val="accent4"/>
          </a:lnRef>
          <a:fillRef idx="2">
            <a:schemeClr val="accent4"/>
          </a:fillRef>
          <a:effectRef idx="1">
            <a:schemeClr val="accent4"/>
          </a:effectRef>
          <a:fontRef idx="minor">
            <a:schemeClr val="dk1"/>
          </a:fontRef>
        </p:style>
        <p:txBody>
          <a:bodyPr/>
          <a:lstStyle/>
          <a:p>
            <a:r>
              <a:rPr lang="es-MX" dirty="0" smtClean="0">
                <a:solidFill>
                  <a:schemeClr val="accent1"/>
                </a:solidFill>
                <a:latin typeface="Times New Roman" panose="02020603050405020304" pitchFamily="18" charset="0"/>
                <a:cs typeface="Times New Roman" panose="02020603050405020304" pitchFamily="18" charset="0"/>
              </a:rPr>
              <a:t>MINERIA RAJO ABIERTO</a:t>
            </a:r>
            <a:endParaRPr lang="es-MX" dirty="0">
              <a:solidFill>
                <a:schemeClr val="accent1"/>
              </a:solidFill>
              <a:latin typeface="Times New Roman" panose="02020603050405020304" pitchFamily="18" charset="0"/>
              <a:cs typeface="Times New Roman" panose="02020603050405020304" pitchFamily="18" charset="0"/>
            </a:endParaRPr>
          </a:p>
        </p:txBody>
      </p:sp>
      <p:sp>
        <p:nvSpPr>
          <p:cNvPr id="3" name="Marcador de contenido 2"/>
          <p:cNvSpPr>
            <a:spLocks noGrp="1"/>
          </p:cNvSpPr>
          <p:nvPr>
            <p:ph idx="1"/>
          </p:nvPr>
        </p:nvSpPr>
        <p:spPr>
          <a:xfrm>
            <a:off x="1524000" y="836712"/>
            <a:ext cx="9144000" cy="6021288"/>
          </a:xfrm>
        </p:spPr>
        <p:style>
          <a:lnRef idx="2">
            <a:schemeClr val="accent1"/>
          </a:lnRef>
          <a:fillRef idx="1">
            <a:schemeClr val="lt1"/>
          </a:fillRef>
          <a:effectRef idx="0">
            <a:schemeClr val="accent1"/>
          </a:effectRef>
          <a:fontRef idx="minor">
            <a:schemeClr val="dk1"/>
          </a:fontRef>
        </p:style>
        <p:txBody>
          <a:bodyPr>
            <a:noAutofit/>
          </a:bodyPr>
          <a:lstStyle/>
          <a:p>
            <a:r>
              <a:rPr lang="es-MX" sz="2400" dirty="0">
                <a:solidFill>
                  <a:srgbClr val="FF0000"/>
                </a:solidFill>
                <a:latin typeface="Times New Roman" panose="02020603050405020304" pitchFamily="18" charset="0"/>
                <a:cs typeface="Times New Roman" panose="02020603050405020304" pitchFamily="18" charset="0"/>
              </a:rPr>
              <a:t>TALUD: </a:t>
            </a:r>
            <a:r>
              <a:rPr lang="es-MX" sz="2400" dirty="0">
                <a:latin typeface="Times New Roman" panose="02020603050405020304" pitchFamily="18" charset="0"/>
                <a:cs typeface="Times New Roman" panose="02020603050405020304" pitchFamily="18" charset="0"/>
              </a:rPr>
              <a:t>En la mina rajo abierto los bancos se van sucediendo unos  a otros en un plano inclinado que es el talud.</a:t>
            </a:r>
          </a:p>
          <a:p>
            <a:pPr algn="just"/>
            <a:r>
              <a:rPr lang="es-MX" sz="2400" dirty="0">
                <a:solidFill>
                  <a:srgbClr val="FF0000"/>
                </a:solidFill>
                <a:latin typeface="Times New Roman" panose="02020603050405020304" pitchFamily="18" charset="0"/>
                <a:cs typeface="Times New Roman" panose="02020603050405020304" pitchFamily="18" charset="0"/>
              </a:rPr>
              <a:t>ANGULO DE TALUD: </a:t>
            </a:r>
            <a:r>
              <a:rPr lang="es-MX" sz="2400" dirty="0">
                <a:solidFill>
                  <a:schemeClr val="tx1"/>
                </a:solidFill>
                <a:latin typeface="Times New Roman" panose="02020603050405020304" pitchFamily="18" charset="0"/>
                <a:cs typeface="Times New Roman" panose="02020603050405020304" pitchFamily="18" charset="0"/>
              </a:rPr>
              <a:t>Angulo</a:t>
            </a:r>
            <a:r>
              <a:rPr lang="es-MX" sz="2400" dirty="0">
                <a:solidFill>
                  <a:srgbClr val="FF0000"/>
                </a:solidFill>
                <a:latin typeface="Times New Roman" panose="02020603050405020304" pitchFamily="18" charset="0"/>
                <a:cs typeface="Times New Roman" panose="02020603050405020304" pitchFamily="18" charset="0"/>
              </a:rPr>
              <a:t> </a:t>
            </a:r>
            <a:r>
              <a:rPr lang="es-MX" sz="2400" dirty="0">
                <a:latin typeface="Times New Roman" panose="02020603050405020304" pitchFamily="18" charset="0"/>
                <a:cs typeface="Times New Roman" panose="02020603050405020304" pitchFamily="18" charset="0"/>
              </a:rPr>
              <a:t>que se les da a la mina se determina según las características de la roca (estructura y resistencia) estudios sísmicos y considerando las condiciones hidrológicas del lugar (lluvias, presencia de ríos y lagunas).</a:t>
            </a:r>
            <a:r>
              <a:rPr lang="es-CL" sz="2400" dirty="0">
                <a:solidFill>
                  <a:srgbClr val="FF0000"/>
                </a:solidFill>
                <a:latin typeface="Times New Roman" pitchFamily="18" charset="0"/>
                <a:cs typeface="Times New Roman" pitchFamily="18" charset="0"/>
              </a:rPr>
              <a:t> </a:t>
            </a:r>
            <a:r>
              <a:rPr lang="es-CL" sz="2400" dirty="0">
                <a:latin typeface="Times New Roman" pitchFamily="18" charset="0"/>
                <a:cs typeface="Times New Roman" pitchFamily="18" charset="0"/>
              </a:rPr>
              <a:t>Es el ángulo que forma el talud del banco con el plano horizontal.</a:t>
            </a:r>
            <a:r>
              <a:rPr lang="es-MX" sz="2400" dirty="0">
                <a:solidFill>
                  <a:srgbClr val="FF0000"/>
                </a:solidFill>
                <a:latin typeface="Times New Roman" panose="02020603050405020304" pitchFamily="18" charset="0"/>
                <a:cs typeface="Times New Roman" panose="02020603050405020304" pitchFamily="18" charset="0"/>
              </a:rPr>
              <a:t> </a:t>
            </a:r>
          </a:p>
          <a:p>
            <a:pPr algn="just"/>
            <a:r>
              <a:rPr lang="es-MX" sz="2400" dirty="0">
                <a:solidFill>
                  <a:srgbClr val="FF0000"/>
                </a:solidFill>
                <a:latin typeface="Times New Roman" panose="02020603050405020304" pitchFamily="18" charset="0"/>
                <a:cs typeface="Times New Roman" panose="02020603050405020304" pitchFamily="18" charset="0"/>
              </a:rPr>
              <a:t>PASADURA: </a:t>
            </a:r>
            <a:r>
              <a:rPr lang="es-MX" sz="2400" dirty="0">
                <a:solidFill>
                  <a:schemeClr val="tx1"/>
                </a:solidFill>
                <a:latin typeface="Times New Roman" panose="02020603050405020304" pitchFamily="18" charset="0"/>
                <a:cs typeface="Times New Roman" panose="02020603050405020304" pitchFamily="18" charset="0"/>
              </a:rPr>
              <a:t>Perforación que se realiza para </a:t>
            </a:r>
            <a:r>
              <a:rPr lang="es-MX" sz="2400" dirty="0">
                <a:latin typeface="Times New Roman" panose="02020603050405020304" pitchFamily="18" charset="0"/>
                <a:cs typeface="Times New Roman" panose="02020603050405020304" pitchFamily="18" charset="0"/>
              </a:rPr>
              <a:t>evitar problemas de patas y eliminar promontorios en el piso. Cualquier pasadura en exceso de esto es una pérdida de tiempo, dinero y explosivo, puesto que mientras más profundo se perfora, mayor será el ángulo del cráter. Si continúan problemas de patas y pisos es más ventajoso utilizar un explosivo más potente, que profundizar la pasadura o disminuir el diseño. </a:t>
            </a:r>
          </a:p>
          <a:p>
            <a:pPr marL="0" indent="0" algn="just">
              <a:buNone/>
            </a:pPr>
            <a:r>
              <a:rPr lang="es-MX" sz="2400" dirty="0">
                <a:latin typeface="Times New Roman" panose="02020603050405020304" pitchFamily="18" charset="0"/>
                <a:cs typeface="Times New Roman" panose="02020603050405020304" pitchFamily="18" charset="0"/>
              </a:rPr>
              <a:t>    La pasadura también se conoce como la sobre perforación del banco.</a:t>
            </a:r>
          </a:p>
          <a:p>
            <a:endParaRPr lang="es-CL" sz="2400" dirty="0">
              <a:latin typeface="Times New Roman" pitchFamily="18" charset="0"/>
              <a:cs typeface="Times New Roman" pitchFamily="18" charset="0"/>
            </a:endParaRPr>
          </a:p>
          <a:p>
            <a:pPr marL="0" indent="0">
              <a:buNone/>
            </a:pPr>
            <a:r>
              <a:rPr lang="es-MX" sz="38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97645018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524000" y="0"/>
            <a:ext cx="9144000" cy="908720"/>
          </a:xfrm>
        </p:spPr>
        <p:style>
          <a:lnRef idx="3">
            <a:schemeClr val="lt1"/>
          </a:lnRef>
          <a:fillRef idx="1">
            <a:schemeClr val="accent1"/>
          </a:fillRef>
          <a:effectRef idx="1">
            <a:schemeClr val="accent1"/>
          </a:effectRef>
          <a:fontRef idx="minor">
            <a:schemeClr val="lt1"/>
          </a:fontRef>
        </p:style>
        <p:txBody>
          <a:bodyPr>
            <a:normAutofit fontScale="90000"/>
          </a:bodyPr>
          <a:lstStyle/>
          <a:p>
            <a:r>
              <a:rPr lang="es-CL" dirty="0" smtClean="0">
                <a:latin typeface="Times New Roman" panose="02020603050405020304" pitchFamily="18" charset="0"/>
                <a:cs typeface="Times New Roman" panose="02020603050405020304" pitchFamily="18" charset="0"/>
              </a:rPr>
              <a:t>MINERIA RAJO ABIERTO. TALUDES</a:t>
            </a:r>
            <a:endParaRPr lang="es-CL" dirty="0">
              <a:latin typeface="Times New Roman" panose="02020603050405020304" pitchFamily="18" charset="0"/>
              <a:cs typeface="Times New Roman" panose="02020603050405020304" pitchFamily="18" charset="0"/>
            </a:endParaRPr>
          </a:p>
        </p:txBody>
      </p:sp>
      <p:graphicFrame>
        <p:nvGraphicFramePr>
          <p:cNvPr id="413698" name="Object 3"/>
          <p:cNvGraphicFramePr>
            <a:graphicFrameLocks noGrp="1" noChangeAspect="1"/>
          </p:cNvGraphicFramePr>
          <p:nvPr>
            <p:ph idx="1"/>
          </p:nvPr>
        </p:nvGraphicFramePr>
        <p:xfrm>
          <a:off x="1524000" y="908721"/>
          <a:ext cx="9144000" cy="5978797"/>
        </p:xfrm>
        <a:graphic>
          <a:graphicData uri="http://schemas.openxmlformats.org/presentationml/2006/ole">
            <mc:AlternateContent xmlns:mc="http://schemas.openxmlformats.org/markup-compatibility/2006">
              <mc:Choice xmlns:v="urn:schemas-microsoft-com:vml" Requires="v">
                <p:oleObj spid="_x0000_s1030" name="Archivo de imagen" r:id="rId3" imgW="8128418" imgH="6096313" progId="">
                  <p:embed/>
                </p:oleObj>
              </mc:Choice>
              <mc:Fallback>
                <p:oleObj name="Archivo de imagen" r:id="rId3" imgW="8128418" imgH="6096313"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908721"/>
                        <a:ext cx="9144000" cy="5978797"/>
                      </a:xfrm>
                      <a:prstGeom prst="rect">
                        <a:avLst/>
                      </a:prstGeom>
                      <a:noFill/>
                      <a:ln>
                        <a:noFill/>
                      </a:ln>
                      <a:effectLst/>
                      <a:extLst/>
                    </p:spPr>
                  </p:pic>
                </p:oleObj>
              </mc:Fallback>
            </mc:AlternateContent>
          </a:graphicData>
        </a:graphic>
      </p:graphicFrame>
    </p:spTree>
    <p:extLst>
      <p:ext uri="{BB962C8B-B14F-4D97-AF65-F5344CB8AC3E}">
        <p14:creationId xmlns:p14="http://schemas.microsoft.com/office/powerpoint/2010/main" val="324048956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524000" y="0"/>
            <a:ext cx="9144000" cy="908720"/>
          </a:xfrm>
        </p:spPr>
        <p:style>
          <a:lnRef idx="3">
            <a:schemeClr val="lt1"/>
          </a:lnRef>
          <a:fillRef idx="1">
            <a:schemeClr val="accent5"/>
          </a:fillRef>
          <a:effectRef idx="1">
            <a:schemeClr val="accent5"/>
          </a:effectRef>
          <a:fontRef idx="minor">
            <a:schemeClr val="lt1"/>
          </a:fontRef>
        </p:style>
        <p:txBody>
          <a:bodyPr/>
          <a:lstStyle/>
          <a:p>
            <a:r>
              <a:rPr lang="es-MX" dirty="0" smtClean="0">
                <a:latin typeface="Times New Roman" panose="02020603050405020304" pitchFamily="18" charset="0"/>
                <a:cs typeface="Times New Roman" panose="02020603050405020304" pitchFamily="18" charset="0"/>
              </a:rPr>
              <a:t>MINERIA RAJO ABIERTO</a:t>
            </a:r>
            <a:endParaRPr lang="es-MX" dirty="0">
              <a:latin typeface="Times New Roman" panose="02020603050405020304" pitchFamily="18" charset="0"/>
              <a:cs typeface="Times New Roman" panose="02020603050405020304" pitchFamily="18" charset="0"/>
            </a:endParaRPr>
          </a:p>
        </p:txBody>
      </p:sp>
      <p:sp>
        <p:nvSpPr>
          <p:cNvPr id="3" name="Marcador de contenido 2"/>
          <p:cNvSpPr>
            <a:spLocks noGrp="1"/>
          </p:cNvSpPr>
          <p:nvPr>
            <p:ph idx="1"/>
          </p:nvPr>
        </p:nvSpPr>
        <p:spPr>
          <a:xfrm>
            <a:off x="1524000" y="908720"/>
            <a:ext cx="9144000" cy="5949280"/>
          </a:xfrm>
        </p:spPr>
        <p:style>
          <a:lnRef idx="2">
            <a:schemeClr val="accent1"/>
          </a:lnRef>
          <a:fillRef idx="1">
            <a:schemeClr val="lt1"/>
          </a:fillRef>
          <a:effectRef idx="0">
            <a:schemeClr val="accent1"/>
          </a:effectRef>
          <a:fontRef idx="minor">
            <a:schemeClr val="dk1"/>
          </a:fontRef>
        </p:style>
        <p:txBody>
          <a:bodyPr>
            <a:normAutofit/>
          </a:bodyPr>
          <a:lstStyle/>
          <a:p>
            <a:pPr marL="0" indent="0">
              <a:buNone/>
            </a:pPr>
            <a:r>
              <a:rPr lang="es-MX" dirty="0">
                <a:solidFill>
                  <a:srgbClr val="FF0000"/>
                </a:solidFill>
                <a:latin typeface="Times New Roman" panose="02020603050405020304" pitchFamily="18" charset="0"/>
                <a:cs typeface="Times New Roman" panose="02020603050405020304" pitchFamily="18" charset="0"/>
              </a:rPr>
              <a:t>TACOS: </a:t>
            </a:r>
            <a:r>
              <a:rPr lang="es-MX" dirty="0">
                <a:latin typeface="Times New Roman" panose="02020603050405020304" pitchFamily="18" charset="0"/>
                <a:cs typeface="Times New Roman" panose="02020603050405020304" pitchFamily="18" charset="0"/>
              </a:rPr>
              <a:t>Material inerte que se introduce en los pozos ya cargados con explosivos a objeto de mejorar el confinamiento durante la detonación, por lo general se usa el detritus producto de la perforación como material de taco.</a:t>
            </a:r>
          </a:p>
        </p:txBody>
      </p:sp>
      <p:pic>
        <p:nvPicPr>
          <p:cNvPr id="4" name="Picture 8" descr="F:\Fotos\Fotos Mina\DSC00761.JPG"/>
          <p:cNvPicPr>
            <a:picLocks noChangeAspect="1" noChangeArrowheads="1"/>
          </p:cNvPicPr>
          <p:nvPr/>
        </p:nvPicPr>
        <p:blipFill>
          <a:blip r:embed="rId2" cstate="print"/>
          <a:srcRect/>
          <a:stretch>
            <a:fillRect/>
          </a:stretch>
        </p:blipFill>
        <p:spPr bwMode="auto">
          <a:xfrm>
            <a:off x="1524001" y="2708920"/>
            <a:ext cx="9143999" cy="4149080"/>
          </a:xfrm>
          <a:prstGeom prst="rect">
            <a:avLst/>
          </a:prstGeom>
          <a:ln w="25400" cap="flat" cmpd="sng" algn="ctr">
            <a:solidFill>
              <a:schemeClr val="accent2"/>
            </a:solidFill>
            <a:prstDash val="solid"/>
            <a:headEnd/>
            <a:tailEnd/>
          </a:ln>
        </p:spPr>
        <p:style>
          <a:lnRef idx="2">
            <a:schemeClr val="accent2"/>
          </a:lnRef>
          <a:fillRef idx="1">
            <a:schemeClr val="lt1"/>
          </a:fillRef>
          <a:effectRef idx="0">
            <a:schemeClr val="accent2"/>
          </a:effectRef>
          <a:fontRef idx="minor">
            <a:schemeClr val="dk1"/>
          </a:fontRef>
        </p:style>
      </p:pic>
    </p:spTree>
    <p:extLst>
      <p:ext uri="{BB962C8B-B14F-4D97-AF65-F5344CB8AC3E}">
        <p14:creationId xmlns:p14="http://schemas.microsoft.com/office/powerpoint/2010/main" val="939642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524000" y="0"/>
            <a:ext cx="9144000" cy="692696"/>
          </a:xfrm>
        </p:spPr>
        <p:style>
          <a:lnRef idx="2">
            <a:schemeClr val="accent2">
              <a:shade val="50000"/>
            </a:schemeClr>
          </a:lnRef>
          <a:fillRef idx="1">
            <a:schemeClr val="accent2"/>
          </a:fillRef>
          <a:effectRef idx="0">
            <a:schemeClr val="accent2"/>
          </a:effectRef>
          <a:fontRef idx="minor">
            <a:schemeClr val="lt1"/>
          </a:fontRef>
        </p:style>
        <p:txBody>
          <a:bodyPr>
            <a:normAutofit fontScale="90000"/>
          </a:bodyPr>
          <a:lstStyle/>
          <a:p>
            <a:r>
              <a:rPr lang="es-MX" dirty="0" smtClean="0">
                <a:latin typeface="Times New Roman" panose="02020603050405020304" pitchFamily="18" charset="0"/>
                <a:cs typeface="Times New Roman" panose="02020603050405020304" pitchFamily="18" charset="0"/>
              </a:rPr>
              <a:t>MINERIA RAJO ABIERTO</a:t>
            </a:r>
            <a:endParaRPr lang="es-MX" dirty="0">
              <a:latin typeface="Times New Roman" panose="02020603050405020304" pitchFamily="18" charset="0"/>
              <a:cs typeface="Times New Roman" panose="02020603050405020304" pitchFamily="18" charset="0"/>
            </a:endParaRPr>
          </a:p>
        </p:txBody>
      </p:sp>
      <p:sp>
        <p:nvSpPr>
          <p:cNvPr id="3" name="Marcador de contenido 2"/>
          <p:cNvSpPr>
            <a:spLocks noGrp="1"/>
          </p:cNvSpPr>
          <p:nvPr>
            <p:ph idx="1"/>
          </p:nvPr>
        </p:nvSpPr>
        <p:spPr>
          <a:xfrm>
            <a:off x="1524000" y="692696"/>
            <a:ext cx="9144000" cy="6165304"/>
          </a:xfrm>
        </p:spPr>
        <p:txBody>
          <a:bodyPr>
            <a:normAutofit/>
          </a:bodyPr>
          <a:lstStyle/>
          <a:p>
            <a:r>
              <a:rPr lang="es-MX" sz="2500" dirty="0">
                <a:solidFill>
                  <a:srgbClr val="FF0000"/>
                </a:solidFill>
                <a:latin typeface="Times New Roman" panose="02020603050405020304" pitchFamily="18" charset="0"/>
                <a:cs typeface="Times New Roman" panose="02020603050405020304" pitchFamily="18" charset="0"/>
              </a:rPr>
              <a:t>MALLA DE PERFORACION: </a:t>
            </a:r>
            <a:r>
              <a:rPr lang="es-MX" sz="2500" dirty="0">
                <a:latin typeface="Times New Roman" panose="02020603050405020304" pitchFamily="18" charset="0"/>
                <a:cs typeface="Times New Roman" panose="02020603050405020304" pitchFamily="18" charset="0"/>
              </a:rPr>
              <a:t>Plano que identifica la disposición de la perforación en una zona determinada de la mina:, contiene la siguiente información básica: zona, N° de perforaciones, profundidad y diámetro de perforación, burden, espaciamiento.</a:t>
            </a:r>
          </a:p>
          <a:p>
            <a:r>
              <a:rPr lang="es-MX" sz="2500" dirty="0">
                <a:solidFill>
                  <a:srgbClr val="FF0000"/>
                </a:solidFill>
                <a:latin typeface="Times New Roman" panose="02020603050405020304" pitchFamily="18" charset="0"/>
                <a:cs typeface="Times New Roman" panose="02020603050405020304" pitchFamily="18" charset="0"/>
              </a:rPr>
              <a:t>ESPACIO ANULAR: </a:t>
            </a:r>
            <a:r>
              <a:rPr lang="es-MX" sz="2500" dirty="0">
                <a:latin typeface="Times New Roman" panose="02020603050405020304" pitchFamily="18" charset="0"/>
                <a:cs typeface="Times New Roman" panose="02020603050405020304" pitchFamily="18" charset="0"/>
              </a:rPr>
              <a:t>Es el espacio o área que se forma entre las barras y la perforación. Es de vital importancia considerarlo para lograr un correcto barrido del detritus hacia la superficie.</a:t>
            </a:r>
          </a:p>
          <a:p>
            <a:r>
              <a:rPr lang="es-MX" sz="2500" dirty="0">
                <a:solidFill>
                  <a:srgbClr val="FF0000"/>
                </a:solidFill>
                <a:latin typeface="Times New Roman" panose="02020603050405020304" pitchFamily="18" charset="0"/>
                <a:cs typeface="Times New Roman" panose="02020603050405020304" pitchFamily="18" charset="0"/>
              </a:rPr>
              <a:t>CORRIDA DE POZOS: </a:t>
            </a:r>
            <a:r>
              <a:rPr lang="es-MX" sz="2500" dirty="0">
                <a:latin typeface="Times New Roman" panose="02020603050405020304" pitchFamily="18" charset="0"/>
                <a:cs typeface="Times New Roman" panose="02020603050405020304" pitchFamily="18" charset="0"/>
              </a:rPr>
              <a:t>Termino minero, que es sinónimo de fila.</a:t>
            </a:r>
          </a:p>
          <a:p>
            <a:r>
              <a:rPr lang="es-MX" sz="2500" dirty="0">
                <a:solidFill>
                  <a:srgbClr val="FF0000"/>
                </a:solidFill>
                <a:latin typeface="Times New Roman" panose="02020603050405020304" pitchFamily="18" charset="0"/>
                <a:cs typeface="Times New Roman" panose="02020603050405020304" pitchFamily="18" charset="0"/>
              </a:rPr>
              <a:t>CORRIDA DE PRODUCCION: </a:t>
            </a:r>
            <a:r>
              <a:rPr lang="es-MX" sz="2500" dirty="0">
                <a:latin typeface="Times New Roman" panose="02020603050405020304" pitchFamily="18" charset="0"/>
                <a:cs typeface="Times New Roman" panose="02020603050405020304" pitchFamily="18" charset="0"/>
              </a:rPr>
              <a:t>Conjunto de filas que serán detonadas o tronadas a objetos de cumplir con los programas de producción.</a:t>
            </a:r>
          </a:p>
          <a:p>
            <a:r>
              <a:rPr lang="es-MX" sz="2500" dirty="0">
                <a:solidFill>
                  <a:srgbClr val="FF0000"/>
                </a:solidFill>
                <a:latin typeface="Times New Roman" panose="02020603050405020304" pitchFamily="18" charset="0"/>
                <a:cs typeface="Times New Roman" panose="02020603050405020304" pitchFamily="18" charset="0"/>
              </a:rPr>
              <a:t>FILAS AMORTIGUADAS: </a:t>
            </a:r>
            <a:r>
              <a:rPr lang="es-MX" sz="2500" dirty="0">
                <a:latin typeface="Times New Roman" panose="02020603050405020304" pitchFamily="18" charset="0"/>
                <a:cs typeface="Times New Roman" panose="02020603050405020304" pitchFamily="18" charset="0"/>
              </a:rPr>
              <a:t>Conjunto de pozos o perforaciones en las que se cambio la carga explosiva a objeto de evitar posibles daños.</a:t>
            </a:r>
          </a:p>
        </p:txBody>
      </p:sp>
    </p:spTree>
    <p:extLst>
      <p:ext uri="{BB962C8B-B14F-4D97-AF65-F5344CB8AC3E}">
        <p14:creationId xmlns:p14="http://schemas.microsoft.com/office/powerpoint/2010/main" val="152681018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1524000" y="908720"/>
            <a:ext cx="9144000" cy="5949280"/>
          </a:xfrm>
        </p:spPr>
        <p:style>
          <a:lnRef idx="2">
            <a:schemeClr val="dk1"/>
          </a:lnRef>
          <a:fillRef idx="1">
            <a:schemeClr val="lt1"/>
          </a:fillRef>
          <a:effectRef idx="0">
            <a:schemeClr val="dk1"/>
          </a:effectRef>
          <a:fontRef idx="minor">
            <a:schemeClr val="dk1"/>
          </a:fontRef>
        </p:style>
        <p:txBody>
          <a:bodyPr>
            <a:normAutofit fontScale="25000" lnSpcReduction="20000"/>
          </a:bodyPr>
          <a:lstStyle/>
          <a:p>
            <a:pPr algn="just"/>
            <a:r>
              <a:rPr lang="es-CL" sz="13200" dirty="0">
                <a:solidFill>
                  <a:srgbClr val="FF0000"/>
                </a:solidFill>
                <a:latin typeface="Times New Roman" pitchFamily="18" charset="0"/>
                <a:cs typeface="Times New Roman" pitchFamily="18" charset="0"/>
              </a:rPr>
              <a:t>ESTERIL: </a:t>
            </a:r>
            <a:r>
              <a:rPr lang="es-CL" sz="13200" b="1" dirty="0">
                <a:latin typeface="Times New Roman" pitchFamily="18" charset="0"/>
                <a:cs typeface="Times New Roman" pitchFamily="18" charset="0"/>
              </a:rPr>
              <a:t>S</a:t>
            </a:r>
            <a:r>
              <a:rPr lang="es-CL" sz="13200" dirty="0">
                <a:latin typeface="Times New Roman" pitchFamily="18" charset="0"/>
                <a:cs typeface="Times New Roman" pitchFamily="18" charset="0"/>
              </a:rPr>
              <a:t>e refiere al material que no tiene cobre (su ley está bajo la ley de corte), el cual es enviado a botaderos.</a:t>
            </a:r>
          </a:p>
          <a:p>
            <a:pPr algn="just"/>
            <a:r>
              <a:rPr lang="es-CL" sz="13200" dirty="0">
                <a:solidFill>
                  <a:srgbClr val="FF0000"/>
                </a:solidFill>
                <a:latin typeface="Times New Roman" pitchFamily="18" charset="0"/>
                <a:cs typeface="Times New Roman" pitchFamily="18" charset="0"/>
              </a:rPr>
              <a:t>BOTADEROS: </a:t>
            </a:r>
            <a:r>
              <a:rPr lang="es-CL" sz="13200" dirty="0">
                <a:latin typeface="Times New Roman" pitchFamily="18" charset="0"/>
                <a:cs typeface="Times New Roman" pitchFamily="18" charset="0"/>
              </a:rPr>
              <a:t>Son lugares especialmente destinados para recibir el material estéril procedente de la mina, (de la explotación).</a:t>
            </a:r>
            <a:r>
              <a:rPr lang="es-CL" sz="13200" dirty="0">
                <a:solidFill>
                  <a:srgbClr val="FF0000"/>
                </a:solidFill>
                <a:latin typeface="Times New Roman" pitchFamily="18" charset="0"/>
                <a:cs typeface="Times New Roman" pitchFamily="18" charset="0"/>
              </a:rPr>
              <a:t> </a:t>
            </a:r>
          </a:p>
          <a:p>
            <a:pPr algn="just"/>
            <a:r>
              <a:rPr lang="es-CL" sz="13200" dirty="0">
                <a:solidFill>
                  <a:srgbClr val="FF0000"/>
                </a:solidFill>
                <a:latin typeface="Times New Roman" pitchFamily="18" charset="0"/>
                <a:cs typeface="Times New Roman" pitchFamily="18" charset="0"/>
              </a:rPr>
              <a:t>RAMPAS:</a:t>
            </a:r>
            <a:r>
              <a:rPr lang="es-CL" sz="13200" dirty="0">
                <a:latin typeface="Times New Roman" pitchFamily="18" charset="0"/>
                <a:cs typeface="Times New Roman" pitchFamily="18" charset="0"/>
              </a:rPr>
              <a:t> Vías amplias no menos de 3½ veces el ancho del vehículo mas grande de la mina, en vías de doble sentido; y no menos de 2 veces de ancho en vías en solo sentido. De no ser posible, se diseñara vías del ancho de la maquinaria mas grande de la mina mas 20%  de espacio para la cuneta y mantener la altura del diseño en función a la maquinaria.</a:t>
            </a:r>
          </a:p>
          <a:p>
            <a:pPr algn="just">
              <a:buFont typeface="Wingdings" pitchFamily="2" charset="2"/>
              <a:buChar char="ü"/>
            </a:pPr>
            <a:endParaRPr lang="es-CL" sz="9000" dirty="0">
              <a:latin typeface="Times New Roman" pitchFamily="18" charset="0"/>
              <a:cs typeface="Times New Roman" pitchFamily="18" charset="0"/>
            </a:endParaRPr>
          </a:p>
          <a:p>
            <a:pPr marL="0" indent="0" algn="just">
              <a:buNone/>
            </a:pPr>
            <a:r>
              <a:rPr lang="es-CL" sz="9000" b="1" dirty="0">
                <a:latin typeface="Times New Roman" pitchFamily="18" charset="0"/>
                <a:cs typeface="Times New Roman" pitchFamily="18" charset="0"/>
              </a:rPr>
              <a:t> </a:t>
            </a:r>
          </a:p>
          <a:p>
            <a:endParaRPr lang="es-CL" sz="9000" dirty="0"/>
          </a:p>
          <a:p>
            <a:pPr>
              <a:buNone/>
            </a:pPr>
            <a:r>
              <a:rPr lang="es-CL" sz="9000" dirty="0"/>
              <a:t/>
            </a:r>
            <a:br>
              <a:rPr lang="es-CL" sz="9000" dirty="0"/>
            </a:br>
            <a:r>
              <a:rPr lang="es-CL" sz="11200" dirty="0">
                <a:latin typeface="Times New Roman" pitchFamily="18" charset="0"/>
                <a:cs typeface="Times New Roman" pitchFamily="18" charset="0"/>
              </a:rPr>
              <a:t> </a:t>
            </a:r>
          </a:p>
          <a:p>
            <a:endParaRPr lang="es-CL" dirty="0"/>
          </a:p>
        </p:txBody>
      </p:sp>
      <p:sp>
        <p:nvSpPr>
          <p:cNvPr id="4" name="3 Título"/>
          <p:cNvSpPr>
            <a:spLocks noGrp="1"/>
          </p:cNvSpPr>
          <p:nvPr>
            <p:ph type="title"/>
          </p:nvPr>
        </p:nvSpPr>
        <p:spPr>
          <a:xfrm>
            <a:off x="1524000" y="0"/>
            <a:ext cx="9144000" cy="908720"/>
          </a:xfrm>
        </p:spPr>
        <p:style>
          <a:lnRef idx="1">
            <a:schemeClr val="accent5"/>
          </a:lnRef>
          <a:fillRef idx="2">
            <a:schemeClr val="accent5"/>
          </a:fillRef>
          <a:effectRef idx="1">
            <a:schemeClr val="accent5"/>
          </a:effectRef>
          <a:fontRef idx="minor">
            <a:schemeClr val="dk1"/>
          </a:fontRef>
        </p:style>
        <p:txBody>
          <a:bodyPr/>
          <a:lstStyle/>
          <a:p>
            <a:r>
              <a:rPr lang="es-CL" dirty="0" smtClean="0">
                <a:solidFill>
                  <a:srgbClr val="FF0000"/>
                </a:solidFill>
                <a:latin typeface="Times New Roman" pitchFamily="18" charset="0"/>
                <a:cs typeface="Times New Roman" pitchFamily="18" charset="0"/>
              </a:rPr>
              <a:t>MINERIA A RAJO ABIERTO</a:t>
            </a:r>
            <a:endParaRPr lang="es-CL"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43038765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524000" y="11289"/>
            <a:ext cx="9144000" cy="1052736"/>
          </a:xfrm>
        </p:spPr>
        <p:style>
          <a:lnRef idx="1">
            <a:schemeClr val="accent1"/>
          </a:lnRef>
          <a:fillRef idx="2">
            <a:schemeClr val="accent1"/>
          </a:fillRef>
          <a:effectRef idx="1">
            <a:schemeClr val="accent1"/>
          </a:effectRef>
          <a:fontRef idx="minor">
            <a:schemeClr val="dk1"/>
          </a:fontRef>
        </p:style>
        <p:txBody>
          <a:bodyPr/>
          <a:lstStyle/>
          <a:p>
            <a:r>
              <a:rPr lang="es-CL" dirty="0" smtClean="0">
                <a:solidFill>
                  <a:srgbClr val="FF0000"/>
                </a:solidFill>
                <a:latin typeface="Times New Roman" pitchFamily="18" charset="0"/>
                <a:cs typeface="Times New Roman" pitchFamily="18" charset="0"/>
              </a:rPr>
              <a:t>MINERIA  RAJO ABIERTO</a:t>
            </a:r>
            <a:endParaRPr lang="es-CL" dirty="0">
              <a:solidFill>
                <a:srgbClr val="FF0000"/>
              </a:solidFill>
              <a:latin typeface="Times New Roman" pitchFamily="18" charset="0"/>
              <a:cs typeface="Times New Roman" pitchFamily="18" charset="0"/>
            </a:endParaRPr>
          </a:p>
        </p:txBody>
      </p:sp>
      <p:pic>
        <p:nvPicPr>
          <p:cNvPr id="240642" name="Picture 2" descr="C:\Users\Victor\Pictures\slide-43-728.jpg"/>
          <p:cNvPicPr>
            <a:picLocks noGrp="1" noChangeAspect="1" noChangeArrowheads="1"/>
          </p:cNvPicPr>
          <p:nvPr>
            <p:ph idx="1"/>
          </p:nvPr>
        </p:nvPicPr>
        <p:blipFill>
          <a:blip r:embed="rId2" cstate="print"/>
          <a:srcRect/>
          <a:stretch>
            <a:fillRect/>
          </a:stretch>
        </p:blipFill>
        <p:spPr bwMode="auto">
          <a:xfrm>
            <a:off x="1492561" y="1052736"/>
            <a:ext cx="9175439" cy="5805264"/>
          </a:xfrm>
          <a:prstGeom prst="rect">
            <a:avLst/>
          </a:prstGeom>
          <a:noFill/>
        </p:spPr>
      </p:pic>
    </p:spTree>
    <p:extLst>
      <p:ext uri="{BB962C8B-B14F-4D97-AF65-F5344CB8AC3E}">
        <p14:creationId xmlns:p14="http://schemas.microsoft.com/office/powerpoint/2010/main" val="103284654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524000" y="0"/>
            <a:ext cx="9144000" cy="980728"/>
          </a:xfrm>
        </p:spPr>
        <p:style>
          <a:lnRef idx="1">
            <a:schemeClr val="accent1"/>
          </a:lnRef>
          <a:fillRef idx="2">
            <a:schemeClr val="accent1"/>
          </a:fillRef>
          <a:effectRef idx="1">
            <a:schemeClr val="accent1"/>
          </a:effectRef>
          <a:fontRef idx="minor">
            <a:schemeClr val="dk1"/>
          </a:fontRef>
        </p:style>
        <p:txBody>
          <a:bodyPr>
            <a:normAutofit/>
          </a:bodyPr>
          <a:lstStyle/>
          <a:p>
            <a:r>
              <a:rPr lang="es-CL" dirty="0" smtClean="0">
                <a:solidFill>
                  <a:srgbClr val="FF0000"/>
                </a:solidFill>
                <a:latin typeface="Times New Roman" pitchFamily="18" charset="0"/>
                <a:cs typeface="Times New Roman" pitchFamily="18" charset="0"/>
              </a:rPr>
              <a:t>MINERIA A RAJO ABIERTO</a:t>
            </a:r>
            <a:endParaRPr lang="es-CL" dirty="0">
              <a:solidFill>
                <a:srgbClr val="FF0000"/>
              </a:solidFill>
              <a:latin typeface="Times New Roman" pitchFamily="18" charset="0"/>
              <a:cs typeface="Times New Roman" pitchFamily="18" charset="0"/>
            </a:endParaRPr>
          </a:p>
        </p:txBody>
      </p:sp>
      <p:pic>
        <p:nvPicPr>
          <p:cNvPr id="242690" name="Picture 2" descr="C:\Users\Victor\Pictures\slide-45-728.jpg"/>
          <p:cNvPicPr>
            <a:picLocks noGrp="1" noChangeAspect="1" noChangeArrowheads="1"/>
          </p:cNvPicPr>
          <p:nvPr>
            <p:ph idx="1"/>
          </p:nvPr>
        </p:nvPicPr>
        <p:blipFill>
          <a:blip r:embed="rId2" cstate="print"/>
          <a:srcRect/>
          <a:stretch>
            <a:fillRect/>
          </a:stretch>
        </p:blipFill>
        <p:spPr bwMode="auto">
          <a:xfrm>
            <a:off x="1524000" y="908720"/>
            <a:ext cx="9144000" cy="5877272"/>
          </a:xfrm>
          <a:prstGeom prst="rect">
            <a:avLst/>
          </a:prstGeom>
        </p:spPr>
        <p:style>
          <a:lnRef idx="2">
            <a:schemeClr val="accent2"/>
          </a:lnRef>
          <a:fillRef idx="1">
            <a:schemeClr val="lt1"/>
          </a:fillRef>
          <a:effectRef idx="0">
            <a:schemeClr val="accent2"/>
          </a:effectRef>
          <a:fontRef idx="minor">
            <a:schemeClr val="dk1"/>
          </a:fontRef>
        </p:style>
      </p:pic>
    </p:spTree>
    <p:extLst>
      <p:ext uri="{BB962C8B-B14F-4D97-AF65-F5344CB8AC3E}">
        <p14:creationId xmlns:p14="http://schemas.microsoft.com/office/powerpoint/2010/main" val="64462034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261759"/>
            <a:ext cx="10515599" cy="1563866"/>
          </a:xfrm>
        </p:spPr>
        <p:style>
          <a:lnRef idx="2">
            <a:schemeClr val="accent4">
              <a:shade val="50000"/>
            </a:schemeClr>
          </a:lnRef>
          <a:fillRef idx="1">
            <a:schemeClr val="accent4"/>
          </a:fillRef>
          <a:effectRef idx="0">
            <a:schemeClr val="accent4"/>
          </a:effectRef>
          <a:fontRef idx="minor">
            <a:schemeClr val="lt1"/>
          </a:fontRef>
        </p:style>
        <p:txBody>
          <a:bodyPr/>
          <a:lstStyle/>
          <a:p>
            <a:r>
              <a:rPr lang="es-MX" dirty="0" smtClean="0">
                <a:latin typeface="Times New Roman" panose="02020603050405020304" pitchFamily="18" charset="0"/>
                <a:cs typeface="Times New Roman" panose="02020603050405020304" pitchFamily="18" charset="0"/>
              </a:rPr>
              <a:t>MINERIA RAJO ABIERTO</a:t>
            </a:r>
            <a:endParaRPr lang="es-MX" dirty="0">
              <a:latin typeface="Times New Roman" panose="02020603050405020304" pitchFamily="18" charset="0"/>
              <a:cs typeface="Times New Roman" panose="02020603050405020304" pitchFamily="18" charset="0"/>
            </a:endParaRPr>
          </a:p>
        </p:txBody>
      </p:sp>
      <p:sp>
        <p:nvSpPr>
          <p:cNvPr id="3" name="Marcador de contenido 2"/>
          <p:cNvSpPr>
            <a:spLocks noGrp="1"/>
          </p:cNvSpPr>
          <p:nvPr>
            <p:ph idx="1"/>
          </p:nvPr>
        </p:nvSpPr>
        <p:spPr/>
        <p:style>
          <a:lnRef idx="2">
            <a:schemeClr val="accent1">
              <a:shade val="50000"/>
            </a:schemeClr>
          </a:lnRef>
          <a:fillRef idx="1">
            <a:schemeClr val="accent1"/>
          </a:fillRef>
          <a:effectRef idx="0">
            <a:schemeClr val="accent1"/>
          </a:effectRef>
          <a:fontRef idx="minor">
            <a:schemeClr val="lt1"/>
          </a:fontRef>
        </p:style>
        <p:txBody>
          <a:bodyPr/>
          <a:lstStyle/>
          <a:p>
            <a:endParaRPr lang="es-CL" dirty="0" smtClean="0">
              <a:solidFill>
                <a:srgbClr val="FF0000"/>
              </a:solidFill>
              <a:latin typeface="Times New Roman" pitchFamily="18" charset="0"/>
              <a:cs typeface="Times New Roman" pitchFamily="18" charset="0"/>
            </a:endParaRPr>
          </a:p>
          <a:p>
            <a:endParaRPr lang="es-CL" dirty="0">
              <a:solidFill>
                <a:srgbClr val="FF0000"/>
              </a:solidFill>
              <a:latin typeface="Times New Roman" pitchFamily="18" charset="0"/>
              <a:cs typeface="Times New Roman" pitchFamily="18" charset="0"/>
            </a:endParaRPr>
          </a:p>
          <a:p>
            <a:pPr marL="0" indent="0">
              <a:buNone/>
            </a:pPr>
            <a:r>
              <a:rPr lang="es-CL" sz="4800" dirty="0">
                <a:solidFill>
                  <a:srgbClr val="FF0000"/>
                </a:solidFill>
                <a:latin typeface="Times New Roman" pitchFamily="18" charset="0"/>
                <a:cs typeface="Times New Roman" pitchFamily="18" charset="0"/>
              </a:rPr>
              <a:t>EQUIPOS PARA LA MINERIA  RAJO ABIERTO</a:t>
            </a:r>
            <a:endParaRPr lang="es-MX" sz="4800" dirty="0"/>
          </a:p>
        </p:txBody>
      </p:sp>
    </p:spTree>
    <p:extLst>
      <p:ext uri="{BB962C8B-B14F-4D97-AF65-F5344CB8AC3E}">
        <p14:creationId xmlns:p14="http://schemas.microsoft.com/office/powerpoint/2010/main" val="243513281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524000" y="0"/>
            <a:ext cx="9144000" cy="1417638"/>
          </a:xfrm>
        </p:spPr>
        <p:style>
          <a:lnRef idx="1">
            <a:schemeClr val="accent1"/>
          </a:lnRef>
          <a:fillRef idx="2">
            <a:schemeClr val="accent1"/>
          </a:fillRef>
          <a:effectRef idx="1">
            <a:schemeClr val="accent1"/>
          </a:effectRef>
          <a:fontRef idx="minor">
            <a:schemeClr val="dk1"/>
          </a:fontRef>
        </p:style>
        <p:txBody>
          <a:bodyPr/>
          <a:lstStyle/>
          <a:p>
            <a:r>
              <a:rPr lang="es-CL" dirty="0" smtClean="0">
                <a:latin typeface="Times New Roman" pitchFamily="18" charset="0"/>
                <a:cs typeface="Times New Roman" pitchFamily="18" charset="0"/>
              </a:rPr>
              <a:t>SEGURIDAD INDUSTRIAL</a:t>
            </a:r>
            <a:endParaRPr lang="es-CL" dirty="0">
              <a:latin typeface="Times New Roman" pitchFamily="18" charset="0"/>
              <a:cs typeface="Times New Roman" pitchFamily="18" charset="0"/>
            </a:endParaRPr>
          </a:p>
        </p:txBody>
      </p:sp>
      <p:sp>
        <p:nvSpPr>
          <p:cNvPr id="3" name="2 Marcador de contenido"/>
          <p:cNvSpPr>
            <a:spLocks noGrp="1"/>
          </p:cNvSpPr>
          <p:nvPr>
            <p:ph idx="1"/>
          </p:nvPr>
        </p:nvSpPr>
        <p:spPr>
          <a:xfrm>
            <a:off x="1524000" y="1417638"/>
            <a:ext cx="9144000" cy="5440362"/>
          </a:xfrm>
        </p:spPr>
        <p:style>
          <a:lnRef idx="2">
            <a:schemeClr val="accent5"/>
          </a:lnRef>
          <a:fillRef idx="1">
            <a:schemeClr val="lt1"/>
          </a:fillRef>
          <a:effectRef idx="0">
            <a:schemeClr val="accent5"/>
          </a:effectRef>
          <a:fontRef idx="minor">
            <a:schemeClr val="dk1"/>
          </a:fontRef>
        </p:style>
        <p:txBody>
          <a:bodyPr>
            <a:normAutofit/>
          </a:bodyPr>
          <a:lstStyle/>
          <a:p>
            <a:pPr algn="just"/>
            <a:r>
              <a:rPr lang="es-CL" sz="3600" dirty="0">
                <a:latin typeface="Times New Roman" pitchFamily="18" charset="0"/>
                <a:cs typeface="Times New Roman" pitchFamily="18" charset="0"/>
              </a:rPr>
              <a:t>La seguridad laboral focaliza sus acciones en evitar la ocurrencia de accidentes del trabajo. Todos los factores que pudieren ser fuentes de accidentes de trabajo, también se incluyen entre otros, el orden, el aseo de los lugares de trabajo, superficies de trabajo y desplazamientos, elementos de protección personal y ciertos factores intrínsecos a las personas.</a:t>
            </a:r>
          </a:p>
          <a:p>
            <a:endParaRPr lang="es-CL" sz="3600" dirty="0"/>
          </a:p>
        </p:txBody>
      </p:sp>
    </p:spTree>
    <p:extLst>
      <p:ext uri="{BB962C8B-B14F-4D97-AF65-F5344CB8AC3E}">
        <p14:creationId xmlns:p14="http://schemas.microsoft.com/office/powerpoint/2010/main" val="51547123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524000" y="0"/>
            <a:ext cx="9144000" cy="1052736"/>
          </a:xfrm>
        </p:spPr>
        <p:style>
          <a:lnRef idx="1">
            <a:schemeClr val="accent1"/>
          </a:lnRef>
          <a:fillRef idx="2">
            <a:schemeClr val="accent1"/>
          </a:fillRef>
          <a:effectRef idx="1">
            <a:schemeClr val="accent1"/>
          </a:effectRef>
          <a:fontRef idx="minor">
            <a:schemeClr val="dk1"/>
          </a:fontRef>
        </p:style>
        <p:txBody>
          <a:bodyPr>
            <a:normAutofit fontScale="90000"/>
          </a:bodyPr>
          <a:lstStyle/>
          <a:p>
            <a:r>
              <a:rPr lang="es-CL" dirty="0" smtClean="0">
                <a:solidFill>
                  <a:srgbClr val="FF0000"/>
                </a:solidFill>
                <a:latin typeface="Times New Roman" pitchFamily="18" charset="0"/>
                <a:cs typeface="Times New Roman" pitchFamily="18" charset="0"/>
              </a:rPr>
              <a:t>EQUIPOS MINERIA  RAJO ABIERTO</a:t>
            </a:r>
            <a:endParaRPr lang="es-CL" dirty="0">
              <a:solidFill>
                <a:srgbClr val="FF0000"/>
              </a:solidFill>
              <a:latin typeface="Times New Roman" pitchFamily="18" charset="0"/>
              <a:cs typeface="Times New Roman" pitchFamily="18" charset="0"/>
            </a:endParaRPr>
          </a:p>
        </p:txBody>
      </p:sp>
      <p:sp>
        <p:nvSpPr>
          <p:cNvPr id="3" name="2 Marcador de contenido"/>
          <p:cNvSpPr>
            <a:spLocks noGrp="1"/>
          </p:cNvSpPr>
          <p:nvPr>
            <p:ph idx="1"/>
          </p:nvPr>
        </p:nvSpPr>
        <p:spPr>
          <a:xfrm>
            <a:off x="1524000" y="1052736"/>
            <a:ext cx="9144000" cy="5805264"/>
          </a:xfrm>
        </p:spPr>
        <p:style>
          <a:lnRef idx="2">
            <a:schemeClr val="accent3"/>
          </a:lnRef>
          <a:fillRef idx="1">
            <a:schemeClr val="lt1"/>
          </a:fillRef>
          <a:effectRef idx="0">
            <a:schemeClr val="accent3"/>
          </a:effectRef>
          <a:fontRef idx="minor">
            <a:schemeClr val="dk1"/>
          </a:fontRef>
        </p:style>
        <p:txBody>
          <a:bodyPr>
            <a:normAutofit/>
          </a:bodyPr>
          <a:lstStyle/>
          <a:p>
            <a:pPr algn="just"/>
            <a:r>
              <a:rPr lang="es-CL" sz="3000" b="1" dirty="0">
                <a:latin typeface="Times New Roman" pitchFamily="18" charset="0"/>
                <a:cs typeface="Times New Roman" pitchFamily="18" charset="0"/>
              </a:rPr>
              <a:t>EQUIPOS PRIMORDIALES: </a:t>
            </a:r>
            <a:r>
              <a:rPr lang="es-CL" sz="3000" dirty="0">
                <a:latin typeface="Times New Roman" pitchFamily="18" charset="0"/>
                <a:cs typeface="Times New Roman" pitchFamily="18" charset="0"/>
              </a:rPr>
              <a:t>Las palas, camiones de transporte, máquinas cargadoras y perforadoras, constituyen unidades primordiales en las minas a rajo abierto, siendo ellas de gran tamaño para satisfacer  las necesidades de operación. </a:t>
            </a:r>
          </a:p>
          <a:p>
            <a:pPr algn="just"/>
            <a:r>
              <a:rPr lang="es-CL" sz="3000" b="1" dirty="0">
                <a:solidFill>
                  <a:schemeClr val="tx1"/>
                </a:solidFill>
                <a:latin typeface="Times New Roman" pitchFamily="18" charset="0"/>
                <a:cs typeface="Times New Roman" pitchFamily="18" charset="0"/>
              </a:rPr>
              <a:t>EQUIPOS DE APOYO: </a:t>
            </a:r>
            <a:r>
              <a:rPr lang="es-CL" sz="3000" dirty="0">
                <a:latin typeface="Times New Roman" pitchFamily="18" charset="0"/>
                <a:cs typeface="Times New Roman" pitchFamily="18" charset="0"/>
              </a:rPr>
              <a:t>Las funciones que cumplen son importantes para el desarrollo de la mina porque efectúan limpieza y mantenimiento en caminos, frente de carguío, botaderos, pretil para perforación y pared de bancos (pata y cresta). Los equipos auxiliares típicos incluyen tractores, máquinas niveladoras, camiones de servicio, transportadores de explosivos, perforadoras secundarias y grúas. </a:t>
            </a:r>
          </a:p>
          <a:p>
            <a:pPr algn="just"/>
            <a:endParaRPr lang="es-CL" sz="3000" dirty="0">
              <a:latin typeface="Times New Roman" pitchFamily="18" charset="0"/>
              <a:cs typeface="Times New Roman" pitchFamily="18" charset="0"/>
            </a:endParaRPr>
          </a:p>
          <a:p>
            <a:pPr algn="just"/>
            <a:endParaRPr lang="es-CL" sz="3000" dirty="0">
              <a:latin typeface="Times New Roman" pitchFamily="18" charset="0"/>
              <a:cs typeface="Times New Roman" pitchFamily="18" charset="0"/>
            </a:endParaRPr>
          </a:p>
        </p:txBody>
      </p:sp>
    </p:spTree>
    <p:extLst>
      <p:ext uri="{BB962C8B-B14F-4D97-AF65-F5344CB8AC3E}">
        <p14:creationId xmlns:p14="http://schemas.microsoft.com/office/powerpoint/2010/main" val="43739286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524000" y="0"/>
            <a:ext cx="9144000" cy="783776"/>
          </a:xfrm>
        </p:spPr>
        <p:style>
          <a:lnRef idx="1">
            <a:schemeClr val="accent1"/>
          </a:lnRef>
          <a:fillRef idx="2">
            <a:schemeClr val="accent1"/>
          </a:fillRef>
          <a:effectRef idx="1">
            <a:schemeClr val="accent1"/>
          </a:effectRef>
          <a:fontRef idx="minor">
            <a:schemeClr val="dk1"/>
          </a:fontRef>
        </p:style>
        <p:txBody>
          <a:bodyPr/>
          <a:lstStyle/>
          <a:p>
            <a:r>
              <a:rPr lang="es-CL" dirty="0" smtClean="0">
                <a:solidFill>
                  <a:srgbClr val="FF0000"/>
                </a:solidFill>
                <a:latin typeface="Times New Roman" pitchFamily="18" charset="0"/>
                <a:cs typeface="Times New Roman" pitchFamily="18" charset="0"/>
              </a:rPr>
              <a:t>MINERIA  RAJO ABIERTO</a:t>
            </a:r>
            <a:endParaRPr lang="es-CL" dirty="0">
              <a:solidFill>
                <a:srgbClr val="FF0000"/>
              </a:solidFill>
              <a:latin typeface="Times New Roman" pitchFamily="18" charset="0"/>
              <a:cs typeface="Times New Roman" pitchFamily="18" charset="0"/>
            </a:endParaRPr>
          </a:p>
        </p:txBody>
      </p:sp>
      <p:pic>
        <p:nvPicPr>
          <p:cNvPr id="172034" name="Picture 2"/>
          <p:cNvPicPr>
            <a:picLocks noGrp="1" noChangeAspect="1" noChangeArrowheads="1"/>
          </p:cNvPicPr>
          <p:nvPr>
            <p:ph idx="1"/>
          </p:nvPr>
        </p:nvPicPr>
        <p:blipFill>
          <a:blip r:embed="rId2" cstate="print"/>
          <a:srcRect/>
          <a:stretch>
            <a:fillRect/>
          </a:stretch>
        </p:blipFill>
        <p:spPr bwMode="auto">
          <a:xfrm>
            <a:off x="1524000" y="783777"/>
            <a:ext cx="9144000" cy="6571983"/>
          </a:xfrm>
          <a:prstGeom prst="rect">
            <a:avLst/>
          </a:prstGeom>
          <a:ln>
            <a:headEnd/>
            <a:tailEnd/>
          </a:ln>
        </p:spPr>
        <p:style>
          <a:lnRef idx="2">
            <a:schemeClr val="accent1"/>
          </a:lnRef>
          <a:fillRef idx="1">
            <a:schemeClr val="lt1"/>
          </a:fillRef>
          <a:effectRef idx="0">
            <a:schemeClr val="accent1"/>
          </a:effectRef>
          <a:fontRef idx="minor">
            <a:schemeClr val="dk1"/>
          </a:fontRef>
        </p:style>
      </p:pic>
      <p:sp>
        <p:nvSpPr>
          <p:cNvPr id="5" name="4 CuadroTexto"/>
          <p:cNvSpPr txBox="1"/>
          <p:nvPr/>
        </p:nvSpPr>
        <p:spPr>
          <a:xfrm>
            <a:off x="1524000" y="6309320"/>
            <a:ext cx="9144000" cy="104644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s-CL" sz="3100" dirty="0">
                <a:latin typeface="Times New Roman" pitchFamily="18" charset="0"/>
                <a:cs typeface="Times New Roman" pitchFamily="18" charset="0"/>
              </a:rPr>
              <a:t>Ilustración de la altura de banco máxima controlable de una pala mecánica</a:t>
            </a:r>
          </a:p>
        </p:txBody>
      </p:sp>
    </p:spTree>
    <p:extLst>
      <p:ext uri="{BB962C8B-B14F-4D97-AF65-F5344CB8AC3E}">
        <p14:creationId xmlns:p14="http://schemas.microsoft.com/office/powerpoint/2010/main" val="306693587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524000" y="0"/>
            <a:ext cx="9144000" cy="980728"/>
          </a:xfrm>
        </p:spPr>
        <p:style>
          <a:lnRef idx="1">
            <a:schemeClr val="accent5"/>
          </a:lnRef>
          <a:fillRef idx="2">
            <a:schemeClr val="accent5"/>
          </a:fillRef>
          <a:effectRef idx="1">
            <a:schemeClr val="accent5"/>
          </a:effectRef>
          <a:fontRef idx="minor">
            <a:schemeClr val="dk1"/>
          </a:fontRef>
        </p:style>
        <p:txBody>
          <a:bodyPr/>
          <a:lstStyle/>
          <a:p>
            <a:r>
              <a:rPr lang="es-CL" dirty="0" smtClean="0">
                <a:solidFill>
                  <a:srgbClr val="FF0000"/>
                </a:solidFill>
                <a:latin typeface="Times New Roman" pitchFamily="18" charset="0"/>
                <a:cs typeface="Times New Roman" pitchFamily="18" charset="0"/>
              </a:rPr>
              <a:t>MINERIA RAJO ABIERTO</a:t>
            </a:r>
            <a:endParaRPr lang="es-CL" dirty="0">
              <a:solidFill>
                <a:srgbClr val="FF0000"/>
              </a:solidFill>
              <a:latin typeface="Times New Roman" pitchFamily="18" charset="0"/>
              <a:cs typeface="Times New Roman" pitchFamily="18" charset="0"/>
            </a:endParaRPr>
          </a:p>
        </p:txBody>
      </p:sp>
      <p:pic>
        <p:nvPicPr>
          <p:cNvPr id="171010" name="Picture 2"/>
          <p:cNvPicPr>
            <a:picLocks noGrp="1" noChangeAspect="1" noChangeArrowheads="1"/>
          </p:cNvPicPr>
          <p:nvPr>
            <p:ph idx="1"/>
          </p:nvPr>
        </p:nvPicPr>
        <p:blipFill>
          <a:blip r:embed="rId2" cstate="print"/>
          <a:srcRect/>
          <a:stretch>
            <a:fillRect/>
          </a:stretch>
        </p:blipFill>
        <p:spPr bwMode="auto">
          <a:xfrm>
            <a:off x="1511096" y="980729"/>
            <a:ext cx="9159612" cy="5184577"/>
          </a:xfrm>
          <a:prstGeom prst="rect">
            <a:avLst/>
          </a:prstGeom>
          <a:ln>
            <a:headEnd/>
            <a:tailEnd/>
          </a:ln>
        </p:spPr>
        <p:style>
          <a:lnRef idx="2">
            <a:schemeClr val="accent1"/>
          </a:lnRef>
          <a:fillRef idx="1">
            <a:schemeClr val="lt1"/>
          </a:fillRef>
          <a:effectRef idx="0">
            <a:schemeClr val="accent1"/>
          </a:effectRef>
          <a:fontRef idx="minor">
            <a:schemeClr val="dk1"/>
          </a:fontRef>
        </p:style>
      </p:pic>
      <p:sp>
        <p:nvSpPr>
          <p:cNvPr id="5" name="4 CuadroTexto"/>
          <p:cNvSpPr txBox="1"/>
          <p:nvPr/>
        </p:nvSpPr>
        <p:spPr>
          <a:xfrm>
            <a:off x="1991544" y="6237313"/>
            <a:ext cx="8208912" cy="46166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s-CL" sz="2400" dirty="0">
                <a:latin typeface="Times New Roman" pitchFamily="18" charset="0"/>
                <a:cs typeface="Times New Roman" pitchFamily="18" charset="0"/>
              </a:rPr>
              <a:t>Operación de carga típica de un camión y una pala mecánica</a:t>
            </a:r>
          </a:p>
        </p:txBody>
      </p:sp>
    </p:spTree>
    <p:extLst>
      <p:ext uri="{BB962C8B-B14F-4D97-AF65-F5344CB8AC3E}">
        <p14:creationId xmlns:p14="http://schemas.microsoft.com/office/powerpoint/2010/main" val="183213254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524000" y="0"/>
            <a:ext cx="9144000" cy="692696"/>
          </a:xfrm>
        </p:spPr>
        <p:style>
          <a:lnRef idx="1">
            <a:schemeClr val="accent4"/>
          </a:lnRef>
          <a:fillRef idx="2">
            <a:schemeClr val="accent4"/>
          </a:fillRef>
          <a:effectRef idx="1">
            <a:schemeClr val="accent4"/>
          </a:effectRef>
          <a:fontRef idx="minor">
            <a:schemeClr val="dk1"/>
          </a:fontRef>
        </p:style>
        <p:txBody>
          <a:bodyPr>
            <a:normAutofit fontScale="90000"/>
          </a:bodyPr>
          <a:lstStyle/>
          <a:p>
            <a:r>
              <a:rPr lang="es-CL" dirty="0" smtClean="0">
                <a:solidFill>
                  <a:srgbClr val="FF0000"/>
                </a:solidFill>
                <a:latin typeface="Times New Roman" pitchFamily="18" charset="0"/>
                <a:cs typeface="Times New Roman" pitchFamily="18" charset="0"/>
              </a:rPr>
              <a:t>MINERIA A RAJO ABIERTO</a:t>
            </a:r>
            <a:endParaRPr lang="es-CL" dirty="0">
              <a:solidFill>
                <a:srgbClr val="FF0000"/>
              </a:solidFill>
              <a:latin typeface="Times New Roman" pitchFamily="18" charset="0"/>
              <a:cs typeface="Times New Roman" pitchFamily="18" charset="0"/>
            </a:endParaRPr>
          </a:p>
        </p:txBody>
      </p:sp>
      <p:sp>
        <p:nvSpPr>
          <p:cNvPr id="3" name="2 Marcador de contenido"/>
          <p:cNvSpPr>
            <a:spLocks noGrp="1"/>
          </p:cNvSpPr>
          <p:nvPr>
            <p:ph idx="1"/>
          </p:nvPr>
        </p:nvSpPr>
        <p:spPr>
          <a:xfrm>
            <a:off x="1524000" y="692696"/>
            <a:ext cx="9144000" cy="6165304"/>
          </a:xfrm>
        </p:spPr>
        <p:style>
          <a:lnRef idx="2">
            <a:schemeClr val="accent1"/>
          </a:lnRef>
          <a:fillRef idx="1">
            <a:schemeClr val="lt1"/>
          </a:fillRef>
          <a:effectRef idx="0">
            <a:schemeClr val="accent1"/>
          </a:effectRef>
          <a:fontRef idx="minor">
            <a:schemeClr val="dk1"/>
          </a:fontRef>
        </p:style>
        <p:txBody>
          <a:bodyPr>
            <a:noAutofit/>
          </a:bodyPr>
          <a:lstStyle/>
          <a:p>
            <a:pPr algn="just"/>
            <a:r>
              <a:rPr lang="es-CL" b="1" dirty="0" smtClean="0">
                <a:solidFill>
                  <a:srgbClr val="FF0000"/>
                </a:solidFill>
                <a:latin typeface="Times New Roman" pitchFamily="18" charset="0"/>
                <a:cs typeface="Times New Roman" pitchFamily="18" charset="0"/>
              </a:rPr>
              <a:t>CARGUIO:</a:t>
            </a:r>
            <a:r>
              <a:rPr lang="es-CL" dirty="0" smtClean="0">
                <a:solidFill>
                  <a:srgbClr val="FF0000"/>
                </a:solidFill>
                <a:latin typeface="Times New Roman" pitchFamily="18" charset="0"/>
                <a:cs typeface="Times New Roman" pitchFamily="18" charset="0"/>
              </a:rPr>
              <a:t> </a:t>
            </a:r>
            <a:r>
              <a:rPr lang="es-CL" dirty="0">
                <a:latin typeface="Times New Roman" pitchFamily="18" charset="0"/>
                <a:cs typeface="Times New Roman" pitchFamily="18" charset="0"/>
              </a:rPr>
              <a:t>El carguío de los camiones de extracción se hace en el frente, mediante palas eléctricas montadas sobre orugas. El acceso al sector para los vehículos y equipos de apoyo es restringido y su conductor u operador cada vez que lo requiera debe solicitar mediante comunicación radial al operador de la pala, la autorización para ingresar a la zona de carguío. </a:t>
            </a:r>
          </a:p>
          <a:p>
            <a:pPr algn="just"/>
            <a:r>
              <a:rPr lang="es-CL" b="1" dirty="0" smtClean="0">
                <a:solidFill>
                  <a:srgbClr val="FF0000"/>
                </a:solidFill>
                <a:latin typeface="Times New Roman" pitchFamily="18" charset="0"/>
                <a:cs typeface="Times New Roman" pitchFamily="18" charset="0"/>
              </a:rPr>
              <a:t>TRANSPORTE:</a:t>
            </a:r>
            <a:r>
              <a:rPr lang="es-CL" dirty="0" smtClean="0">
                <a:solidFill>
                  <a:srgbClr val="FF0000"/>
                </a:solidFill>
                <a:latin typeface="Times New Roman" pitchFamily="18" charset="0"/>
                <a:cs typeface="Times New Roman" pitchFamily="18" charset="0"/>
              </a:rPr>
              <a:t> </a:t>
            </a:r>
            <a:r>
              <a:rPr lang="es-CL" dirty="0">
                <a:latin typeface="Times New Roman" pitchFamily="18" charset="0"/>
                <a:cs typeface="Times New Roman" pitchFamily="18" charset="0"/>
              </a:rPr>
              <a:t>El material cargado por la pala es transportado por la flota de camiones hacia el chancador primario para su proceso de molienda o a botaderos definidos para el lastre y stock de mineral. Debido a esto en el circuito del transporte siempre hay camiones y equipos de apoyo en movimiento hacia y desde los sectores indicados anteriormente.</a:t>
            </a:r>
          </a:p>
          <a:p>
            <a:endParaRPr lang="es-CL" dirty="0">
              <a:latin typeface="Times New Roman" pitchFamily="18" charset="0"/>
              <a:cs typeface="Times New Roman" pitchFamily="18" charset="0"/>
            </a:endParaRPr>
          </a:p>
        </p:txBody>
      </p:sp>
    </p:spTree>
    <p:extLst>
      <p:ext uri="{BB962C8B-B14F-4D97-AF65-F5344CB8AC3E}">
        <p14:creationId xmlns:p14="http://schemas.microsoft.com/office/powerpoint/2010/main" val="46074075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524000" y="0"/>
            <a:ext cx="9144000" cy="1052736"/>
          </a:xfrm>
        </p:spPr>
        <p:style>
          <a:lnRef idx="2">
            <a:schemeClr val="accent1">
              <a:shade val="50000"/>
            </a:schemeClr>
          </a:lnRef>
          <a:fillRef idx="1">
            <a:schemeClr val="accent1"/>
          </a:fillRef>
          <a:effectRef idx="0">
            <a:schemeClr val="accent1"/>
          </a:effectRef>
          <a:fontRef idx="minor">
            <a:schemeClr val="lt1"/>
          </a:fontRef>
        </p:style>
        <p:txBody>
          <a:bodyPr/>
          <a:lstStyle/>
          <a:p>
            <a:r>
              <a:rPr lang="es-CL" dirty="0" smtClean="0">
                <a:solidFill>
                  <a:srgbClr val="FF0000"/>
                </a:solidFill>
                <a:latin typeface="Times New Roman" pitchFamily="18" charset="0"/>
                <a:cs typeface="Times New Roman" pitchFamily="18" charset="0"/>
              </a:rPr>
              <a:t>MINERIA A RAJO ABIERTO</a:t>
            </a:r>
            <a:endParaRPr lang="es-CL" dirty="0">
              <a:solidFill>
                <a:srgbClr val="FF0000"/>
              </a:solidFill>
              <a:latin typeface="Times New Roman" pitchFamily="18" charset="0"/>
              <a:cs typeface="Times New Roman" pitchFamily="18" charset="0"/>
            </a:endParaRPr>
          </a:p>
        </p:txBody>
      </p:sp>
      <p:pic>
        <p:nvPicPr>
          <p:cNvPr id="173058" name="Picture 2"/>
          <p:cNvPicPr>
            <a:picLocks noGrp="1" noChangeAspect="1" noChangeArrowheads="1"/>
          </p:cNvPicPr>
          <p:nvPr>
            <p:ph idx="1"/>
          </p:nvPr>
        </p:nvPicPr>
        <p:blipFill>
          <a:blip r:embed="rId2" cstate="print"/>
          <a:srcRect/>
          <a:stretch>
            <a:fillRect/>
          </a:stretch>
        </p:blipFill>
        <p:spPr bwMode="auto">
          <a:xfrm>
            <a:off x="1524000" y="1052737"/>
            <a:ext cx="9144000" cy="5805263"/>
          </a:xfrm>
          <a:prstGeom prst="rect">
            <a:avLst/>
          </a:prstGeom>
          <a:ln>
            <a:headEnd/>
            <a:tailEnd/>
          </a:ln>
        </p:spPr>
        <p:style>
          <a:lnRef idx="2">
            <a:schemeClr val="dk1"/>
          </a:lnRef>
          <a:fillRef idx="1">
            <a:schemeClr val="lt1"/>
          </a:fillRef>
          <a:effectRef idx="0">
            <a:schemeClr val="dk1"/>
          </a:effectRef>
          <a:fontRef idx="minor">
            <a:schemeClr val="dk1"/>
          </a:fontRef>
        </p:style>
      </p:pic>
      <p:sp>
        <p:nvSpPr>
          <p:cNvPr id="5" name="4 CuadroTexto"/>
          <p:cNvSpPr txBox="1"/>
          <p:nvPr/>
        </p:nvSpPr>
        <p:spPr>
          <a:xfrm>
            <a:off x="1524000" y="6381328"/>
            <a:ext cx="9144000" cy="40011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s-CL" sz="2000" dirty="0">
                <a:latin typeface="Times New Roman" pitchFamily="18" charset="0"/>
                <a:cs typeface="Times New Roman" pitchFamily="18" charset="0"/>
              </a:rPr>
              <a:t>Pala Hidráulica realizando una operación de carga</a:t>
            </a:r>
          </a:p>
        </p:txBody>
      </p:sp>
    </p:spTree>
    <p:extLst>
      <p:ext uri="{BB962C8B-B14F-4D97-AF65-F5344CB8AC3E}">
        <p14:creationId xmlns:p14="http://schemas.microsoft.com/office/powerpoint/2010/main" val="306549599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524000" y="0"/>
            <a:ext cx="9144000" cy="764704"/>
          </a:xfrm>
        </p:spPr>
        <p:style>
          <a:lnRef idx="1">
            <a:schemeClr val="accent1"/>
          </a:lnRef>
          <a:fillRef idx="2">
            <a:schemeClr val="accent1"/>
          </a:fillRef>
          <a:effectRef idx="1">
            <a:schemeClr val="accent1"/>
          </a:effectRef>
          <a:fontRef idx="minor">
            <a:schemeClr val="dk1"/>
          </a:fontRef>
        </p:style>
        <p:txBody>
          <a:bodyPr/>
          <a:lstStyle/>
          <a:p>
            <a:r>
              <a:rPr lang="es-CL" dirty="0" smtClean="0">
                <a:solidFill>
                  <a:srgbClr val="FF0000"/>
                </a:solidFill>
                <a:latin typeface="Times New Roman" pitchFamily="18" charset="0"/>
                <a:cs typeface="Times New Roman" pitchFamily="18" charset="0"/>
              </a:rPr>
              <a:t>MINERIA A RAJO ABIERTO</a:t>
            </a:r>
            <a:endParaRPr lang="es-CL" dirty="0">
              <a:solidFill>
                <a:srgbClr val="FF0000"/>
              </a:solidFill>
              <a:latin typeface="Times New Roman" pitchFamily="18" charset="0"/>
              <a:cs typeface="Times New Roman" pitchFamily="18" charset="0"/>
            </a:endParaRPr>
          </a:p>
        </p:txBody>
      </p:sp>
      <p:pic>
        <p:nvPicPr>
          <p:cNvPr id="179202" name="Picture 2"/>
          <p:cNvPicPr>
            <a:picLocks noGrp="1" noChangeAspect="1" noChangeArrowheads="1"/>
          </p:cNvPicPr>
          <p:nvPr>
            <p:ph idx="1"/>
          </p:nvPr>
        </p:nvPicPr>
        <p:blipFill>
          <a:blip r:embed="rId2" cstate="print"/>
          <a:srcRect/>
          <a:stretch>
            <a:fillRect/>
          </a:stretch>
        </p:blipFill>
        <p:spPr bwMode="auto">
          <a:xfrm>
            <a:off x="1524000" y="764704"/>
            <a:ext cx="9144000" cy="6093296"/>
          </a:xfrm>
          <a:prstGeom prst="rect">
            <a:avLst/>
          </a:prstGeom>
          <a:ln>
            <a:headEnd/>
            <a:tailEnd/>
          </a:ln>
        </p:spPr>
        <p:style>
          <a:lnRef idx="2">
            <a:schemeClr val="dk1"/>
          </a:lnRef>
          <a:fillRef idx="1">
            <a:schemeClr val="lt1"/>
          </a:fillRef>
          <a:effectRef idx="0">
            <a:schemeClr val="dk1"/>
          </a:effectRef>
          <a:fontRef idx="minor">
            <a:schemeClr val="dk1"/>
          </a:fontRef>
        </p:style>
      </p:pic>
      <p:sp>
        <p:nvSpPr>
          <p:cNvPr id="5" name="4 CuadroTexto"/>
          <p:cNvSpPr txBox="1"/>
          <p:nvPr/>
        </p:nvSpPr>
        <p:spPr>
          <a:xfrm>
            <a:off x="1523853" y="6165304"/>
            <a:ext cx="9144000" cy="52322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s-CL" sz="2800" dirty="0">
                <a:latin typeface="Times New Roman" panose="02020603050405020304" pitchFamily="18" charset="0"/>
                <a:cs typeface="Times New Roman" panose="02020603050405020304" pitchFamily="18" charset="0"/>
              </a:rPr>
              <a:t>       Pala mecánica utilizando el método de doble reversa</a:t>
            </a:r>
          </a:p>
        </p:txBody>
      </p:sp>
    </p:spTree>
    <p:extLst>
      <p:ext uri="{BB962C8B-B14F-4D97-AF65-F5344CB8AC3E}">
        <p14:creationId xmlns:p14="http://schemas.microsoft.com/office/powerpoint/2010/main" val="417228532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524000" y="0"/>
            <a:ext cx="9144000" cy="980728"/>
          </a:xfrm>
        </p:spPr>
        <p:style>
          <a:lnRef idx="1">
            <a:schemeClr val="accent1"/>
          </a:lnRef>
          <a:fillRef idx="2">
            <a:schemeClr val="accent1"/>
          </a:fillRef>
          <a:effectRef idx="1">
            <a:schemeClr val="accent1"/>
          </a:effectRef>
          <a:fontRef idx="minor">
            <a:schemeClr val="dk1"/>
          </a:fontRef>
        </p:style>
        <p:txBody>
          <a:bodyPr>
            <a:normAutofit/>
          </a:bodyPr>
          <a:lstStyle/>
          <a:p>
            <a:r>
              <a:rPr lang="es-CL" dirty="0" smtClean="0">
                <a:solidFill>
                  <a:srgbClr val="FF0000"/>
                </a:solidFill>
                <a:latin typeface="Times New Roman" pitchFamily="18" charset="0"/>
                <a:cs typeface="Times New Roman" pitchFamily="18" charset="0"/>
              </a:rPr>
              <a:t>MINERIA A RAJO ABIERTO</a:t>
            </a:r>
            <a:endParaRPr lang="es-CL" dirty="0">
              <a:solidFill>
                <a:srgbClr val="FF0000"/>
              </a:solidFill>
              <a:latin typeface="Times New Roman" pitchFamily="18" charset="0"/>
              <a:cs typeface="Times New Roman" pitchFamily="18" charset="0"/>
            </a:endParaRPr>
          </a:p>
        </p:txBody>
      </p:sp>
      <p:pic>
        <p:nvPicPr>
          <p:cNvPr id="132097" name="Picture 1"/>
          <p:cNvPicPr>
            <a:picLocks noGrp="1" noChangeAspect="1" noChangeArrowheads="1"/>
          </p:cNvPicPr>
          <p:nvPr>
            <p:ph idx="1"/>
          </p:nvPr>
        </p:nvPicPr>
        <p:blipFill>
          <a:blip r:embed="rId2" cstate="print"/>
          <a:srcRect/>
          <a:stretch>
            <a:fillRect/>
          </a:stretch>
        </p:blipFill>
        <p:spPr bwMode="auto">
          <a:xfrm>
            <a:off x="1524000" y="980728"/>
            <a:ext cx="9144000" cy="5829942"/>
          </a:xfrm>
          <a:prstGeom prst="rect">
            <a:avLst/>
          </a:prstGeom>
          <a:ln>
            <a:headEnd/>
            <a:tailEnd/>
          </a:ln>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231368672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524000" y="1"/>
            <a:ext cx="9144000" cy="1006373"/>
          </a:xfrm>
        </p:spPr>
        <p:style>
          <a:lnRef idx="1">
            <a:schemeClr val="accent5"/>
          </a:lnRef>
          <a:fillRef idx="2">
            <a:schemeClr val="accent5"/>
          </a:fillRef>
          <a:effectRef idx="1">
            <a:schemeClr val="accent5"/>
          </a:effectRef>
          <a:fontRef idx="minor">
            <a:schemeClr val="dk1"/>
          </a:fontRef>
        </p:style>
        <p:txBody>
          <a:bodyPr/>
          <a:lstStyle/>
          <a:p>
            <a:r>
              <a:rPr lang="es-CL" dirty="0" smtClean="0">
                <a:solidFill>
                  <a:srgbClr val="FF0000"/>
                </a:solidFill>
                <a:latin typeface="Times New Roman" pitchFamily="18" charset="0"/>
                <a:cs typeface="Times New Roman" pitchFamily="18" charset="0"/>
              </a:rPr>
              <a:t>MINERIA A RAJO ABIERTO</a:t>
            </a:r>
            <a:endParaRPr lang="es-CL" dirty="0">
              <a:solidFill>
                <a:srgbClr val="FF0000"/>
              </a:solidFill>
              <a:latin typeface="Times New Roman" pitchFamily="18" charset="0"/>
              <a:cs typeface="Times New Roman" pitchFamily="18" charset="0"/>
            </a:endParaRPr>
          </a:p>
        </p:txBody>
      </p:sp>
      <p:pic>
        <p:nvPicPr>
          <p:cNvPr id="131073" name="Picture 1"/>
          <p:cNvPicPr>
            <a:picLocks noGrp="1" noChangeAspect="1" noChangeArrowheads="1"/>
          </p:cNvPicPr>
          <p:nvPr>
            <p:ph idx="1"/>
          </p:nvPr>
        </p:nvPicPr>
        <p:blipFill>
          <a:blip r:embed="rId2" cstate="print"/>
          <a:srcRect/>
          <a:stretch>
            <a:fillRect/>
          </a:stretch>
        </p:blipFill>
        <p:spPr bwMode="auto">
          <a:xfrm>
            <a:off x="1524000" y="1034390"/>
            <a:ext cx="9144000" cy="5058906"/>
          </a:xfrm>
          <a:prstGeom prst="rect">
            <a:avLst/>
          </a:prstGeom>
          <a:ln>
            <a:headEnd/>
            <a:tailEnd/>
          </a:ln>
        </p:spPr>
        <p:style>
          <a:lnRef idx="2">
            <a:schemeClr val="dk1"/>
          </a:lnRef>
          <a:fillRef idx="1">
            <a:schemeClr val="lt1"/>
          </a:fillRef>
          <a:effectRef idx="0">
            <a:schemeClr val="dk1"/>
          </a:effectRef>
          <a:fontRef idx="minor">
            <a:schemeClr val="dk1"/>
          </a:fontRef>
        </p:style>
      </p:pic>
      <p:sp>
        <p:nvSpPr>
          <p:cNvPr id="6" name="5 CuadroTexto"/>
          <p:cNvSpPr txBox="1"/>
          <p:nvPr/>
        </p:nvSpPr>
        <p:spPr>
          <a:xfrm>
            <a:off x="1991544" y="6211670"/>
            <a:ext cx="8280920" cy="646331"/>
          </a:xfrm>
          <a:prstGeom prst="rect">
            <a:avLst/>
          </a:prstGeom>
          <a:noFill/>
        </p:spPr>
        <p:txBody>
          <a:bodyPr wrap="square" rtlCol="0">
            <a:spAutoFit/>
          </a:bodyPr>
          <a:lstStyle/>
          <a:p>
            <a:pPr algn="ctr"/>
            <a:r>
              <a:rPr lang="es-CL" dirty="0">
                <a:latin typeface="Times New Roman" pitchFamily="18" charset="0"/>
                <a:cs typeface="Times New Roman" pitchFamily="18" charset="0"/>
              </a:rPr>
              <a:t>Cargador frontal de 24 m³ (Caterpillar 944) y camión de transporte con dirección mecánica de 185 ton métricas (Caterpillar)</a:t>
            </a:r>
          </a:p>
        </p:txBody>
      </p:sp>
    </p:spTree>
    <p:extLst>
      <p:ext uri="{BB962C8B-B14F-4D97-AF65-F5344CB8AC3E}">
        <p14:creationId xmlns:p14="http://schemas.microsoft.com/office/powerpoint/2010/main" val="290525692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0" y="1"/>
            <a:ext cx="12192000" cy="731519"/>
          </a:xfrm>
        </p:spPr>
        <p:style>
          <a:lnRef idx="2">
            <a:schemeClr val="accent1">
              <a:shade val="50000"/>
            </a:schemeClr>
          </a:lnRef>
          <a:fillRef idx="1">
            <a:schemeClr val="accent1"/>
          </a:fillRef>
          <a:effectRef idx="0">
            <a:schemeClr val="accent1"/>
          </a:effectRef>
          <a:fontRef idx="minor">
            <a:schemeClr val="lt1"/>
          </a:fontRef>
        </p:style>
        <p:txBody>
          <a:bodyPr/>
          <a:lstStyle/>
          <a:p>
            <a:pPr algn="ctr"/>
            <a:r>
              <a:rPr lang="es-CL" dirty="0" smtClean="0">
                <a:solidFill>
                  <a:schemeClr val="bg1"/>
                </a:solidFill>
                <a:latin typeface="Times New Roman" pitchFamily="18" charset="0"/>
                <a:cs typeface="Times New Roman" pitchFamily="18" charset="0"/>
              </a:rPr>
              <a:t>MINERIA A RAJO ABIERTO</a:t>
            </a:r>
            <a:endParaRPr lang="es-CL" dirty="0">
              <a:solidFill>
                <a:schemeClr val="bg1"/>
              </a:solidFill>
              <a:latin typeface="Times New Roman" pitchFamily="18" charset="0"/>
              <a:cs typeface="Times New Roman" pitchFamily="18" charset="0"/>
            </a:endParaRPr>
          </a:p>
        </p:txBody>
      </p:sp>
      <p:pic>
        <p:nvPicPr>
          <p:cNvPr id="130049" name="Picture 1"/>
          <p:cNvPicPr>
            <a:picLocks noGrp="1" noChangeAspect="1" noChangeArrowheads="1"/>
          </p:cNvPicPr>
          <p:nvPr>
            <p:ph idx="1"/>
          </p:nvPr>
        </p:nvPicPr>
        <p:blipFill>
          <a:blip r:embed="rId2" cstate="print"/>
          <a:srcRect/>
          <a:stretch>
            <a:fillRect/>
          </a:stretch>
        </p:blipFill>
        <p:spPr bwMode="auto">
          <a:xfrm>
            <a:off x="-34290" y="742950"/>
            <a:ext cx="12192000" cy="6126480"/>
          </a:xfrm>
          <a:prstGeom prst="rect">
            <a:avLst/>
          </a:prstGeom>
          <a:ln>
            <a:headEnd/>
            <a:tailEnd/>
          </a:ln>
        </p:spPr>
        <p:style>
          <a:lnRef idx="2">
            <a:schemeClr val="accent1"/>
          </a:lnRef>
          <a:fillRef idx="1">
            <a:schemeClr val="lt1"/>
          </a:fillRef>
          <a:effectRef idx="0">
            <a:schemeClr val="accent1"/>
          </a:effectRef>
          <a:fontRef idx="minor">
            <a:schemeClr val="dk1"/>
          </a:fontRef>
        </p:style>
      </p:pic>
    </p:spTree>
    <p:extLst>
      <p:ext uri="{BB962C8B-B14F-4D97-AF65-F5344CB8AC3E}">
        <p14:creationId xmlns:p14="http://schemas.microsoft.com/office/powerpoint/2010/main" val="48758454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838200" y="1"/>
            <a:ext cx="10515600" cy="960119"/>
          </a:xfrm>
        </p:spPr>
        <p:style>
          <a:lnRef idx="3">
            <a:schemeClr val="lt1"/>
          </a:lnRef>
          <a:fillRef idx="1">
            <a:schemeClr val="accent1"/>
          </a:fillRef>
          <a:effectRef idx="1">
            <a:schemeClr val="accent1"/>
          </a:effectRef>
          <a:fontRef idx="minor">
            <a:schemeClr val="lt1"/>
          </a:fontRef>
        </p:style>
        <p:txBody>
          <a:bodyPr/>
          <a:lstStyle/>
          <a:p>
            <a:r>
              <a:rPr lang="es-CL" dirty="0" smtClean="0">
                <a:solidFill>
                  <a:schemeClr val="bg1"/>
                </a:solidFill>
                <a:latin typeface="Times New Roman" pitchFamily="18" charset="0"/>
                <a:cs typeface="Times New Roman" pitchFamily="18" charset="0"/>
              </a:rPr>
              <a:t>MINERIA A RAJO ABIERTO</a:t>
            </a:r>
            <a:endParaRPr lang="es-CL" dirty="0">
              <a:solidFill>
                <a:schemeClr val="bg1"/>
              </a:solidFill>
              <a:latin typeface="Times New Roman" pitchFamily="18" charset="0"/>
              <a:cs typeface="Times New Roman" pitchFamily="18" charset="0"/>
            </a:endParaRPr>
          </a:p>
        </p:txBody>
      </p:sp>
      <p:pic>
        <p:nvPicPr>
          <p:cNvPr id="193538" name="Picture 2"/>
          <p:cNvPicPr>
            <a:picLocks noGrp="1" noChangeAspect="1" noChangeArrowheads="1"/>
          </p:cNvPicPr>
          <p:nvPr>
            <p:ph idx="1"/>
          </p:nvPr>
        </p:nvPicPr>
        <p:blipFill>
          <a:blip r:embed="rId2" cstate="print"/>
          <a:srcRect/>
          <a:stretch>
            <a:fillRect/>
          </a:stretch>
        </p:blipFill>
        <p:spPr bwMode="auto">
          <a:xfrm>
            <a:off x="783387" y="960120"/>
            <a:ext cx="10570413" cy="4980511"/>
          </a:xfrm>
          <a:prstGeom prst="rect">
            <a:avLst/>
          </a:prstGeom>
          <a:ln>
            <a:headEnd/>
            <a:tailEnd/>
          </a:ln>
        </p:spPr>
        <p:style>
          <a:lnRef idx="2">
            <a:schemeClr val="dk1"/>
          </a:lnRef>
          <a:fillRef idx="1">
            <a:schemeClr val="lt1"/>
          </a:fillRef>
          <a:effectRef idx="0">
            <a:schemeClr val="dk1"/>
          </a:effectRef>
          <a:fontRef idx="minor">
            <a:schemeClr val="dk1"/>
          </a:fontRef>
        </p:style>
      </p:pic>
      <p:sp>
        <p:nvSpPr>
          <p:cNvPr id="5" name="4 CuadroTexto"/>
          <p:cNvSpPr txBox="1"/>
          <p:nvPr/>
        </p:nvSpPr>
        <p:spPr>
          <a:xfrm>
            <a:off x="783387" y="6021289"/>
            <a:ext cx="10570413" cy="64633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s-CL" dirty="0">
                <a:latin typeface="Times New Roman" pitchFamily="18" charset="0"/>
                <a:cs typeface="Times New Roman" pitchFamily="18" charset="0"/>
              </a:rPr>
              <a:t>Camión Titán de 200 ton, siendo cargado por un cargador frontal Letourneau 1100</a:t>
            </a:r>
          </a:p>
          <a:p>
            <a:pPr algn="ctr"/>
            <a:r>
              <a:rPr lang="es-CL" dirty="0">
                <a:latin typeface="Times New Roman" pitchFamily="18" charset="0"/>
                <a:cs typeface="Times New Roman" pitchFamily="18" charset="0"/>
              </a:rPr>
              <a:t>De 22yardas cubicas.</a:t>
            </a:r>
          </a:p>
        </p:txBody>
      </p:sp>
    </p:spTree>
    <p:extLst>
      <p:ext uri="{BB962C8B-B14F-4D97-AF65-F5344CB8AC3E}">
        <p14:creationId xmlns:p14="http://schemas.microsoft.com/office/powerpoint/2010/main" val="80835611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524000" y="0"/>
            <a:ext cx="9144000" cy="1052736"/>
          </a:xfrm>
        </p:spPr>
        <p:style>
          <a:lnRef idx="2">
            <a:schemeClr val="accent4">
              <a:shade val="50000"/>
            </a:schemeClr>
          </a:lnRef>
          <a:fillRef idx="1">
            <a:schemeClr val="accent4"/>
          </a:fillRef>
          <a:effectRef idx="0">
            <a:schemeClr val="accent4"/>
          </a:effectRef>
          <a:fontRef idx="minor">
            <a:schemeClr val="lt1"/>
          </a:fontRef>
        </p:style>
        <p:txBody>
          <a:bodyPr>
            <a:normAutofit/>
          </a:bodyPr>
          <a:lstStyle/>
          <a:p>
            <a:r>
              <a:rPr lang="es-CL" dirty="0" smtClean="0">
                <a:solidFill>
                  <a:schemeClr val="bg1"/>
                </a:solidFill>
                <a:latin typeface="Times New Roman" pitchFamily="18" charset="0"/>
                <a:cs typeface="Times New Roman" pitchFamily="18" charset="0"/>
              </a:rPr>
              <a:t>PREVENCION DE RIESGOS</a:t>
            </a:r>
            <a:endParaRPr lang="es-CL" dirty="0">
              <a:solidFill>
                <a:schemeClr val="bg1"/>
              </a:solidFill>
              <a:latin typeface="Times New Roman" pitchFamily="18" charset="0"/>
              <a:cs typeface="Times New Roman" pitchFamily="18" charset="0"/>
            </a:endParaRPr>
          </a:p>
        </p:txBody>
      </p:sp>
      <p:sp>
        <p:nvSpPr>
          <p:cNvPr id="3" name="2 Marcador de contenido"/>
          <p:cNvSpPr>
            <a:spLocks noGrp="1"/>
          </p:cNvSpPr>
          <p:nvPr>
            <p:ph idx="1"/>
          </p:nvPr>
        </p:nvSpPr>
        <p:spPr>
          <a:xfrm>
            <a:off x="1524000" y="1052736"/>
            <a:ext cx="9144000" cy="5805264"/>
          </a:xfrm>
        </p:spPr>
        <p:style>
          <a:lnRef idx="2">
            <a:schemeClr val="accent4"/>
          </a:lnRef>
          <a:fillRef idx="1">
            <a:schemeClr val="lt1"/>
          </a:fillRef>
          <a:effectRef idx="0">
            <a:schemeClr val="accent4"/>
          </a:effectRef>
          <a:fontRef idx="minor">
            <a:schemeClr val="dk1"/>
          </a:fontRef>
        </p:style>
        <p:txBody>
          <a:bodyPr>
            <a:normAutofit/>
          </a:bodyPr>
          <a:lstStyle/>
          <a:p>
            <a:pPr algn="just"/>
            <a:r>
              <a:rPr lang="es-CL" sz="4400" dirty="0">
                <a:latin typeface="Times New Roman" pitchFamily="18" charset="0"/>
                <a:cs typeface="Times New Roman" pitchFamily="18" charset="0"/>
              </a:rPr>
              <a:t>“La Prevención de Riesgos descansa en la premisa que no puede lograrse producción eficiente, ni progreso industrial mientras exista la amenaza de un accidente sobre los trabajadores”.</a:t>
            </a:r>
            <a:endParaRPr lang="es-CL" sz="4400" i="1" dirty="0">
              <a:latin typeface="Times New Roman" pitchFamily="18" charset="0"/>
              <a:cs typeface="Times New Roman" pitchFamily="18" charset="0"/>
            </a:endParaRPr>
          </a:p>
          <a:p>
            <a:pPr algn="just"/>
            <a:r>
              <a:rPr lang="es-CL" sz="4400" dirty="0">
                <a:latin typeface="Times New Roman" pitchFamily="18" charset="0"/>
                <a:cs typeface="Times New Roman" pitchFamily="18" charset="0"/>
              </a:rPr>
              <a:t> “La seguridad y la vida de miles de trabajadores, está en nuestras manos”.</a:t>
            </a:r>
          </a:p>
        </p:txBody>
      </p:sp>
    </p:spTree>
    <p:extLst>
      <p:ext uri="{BB962C8B-B14F-4D97-AF65-F5344CB8AC3E}">
        <p14:creationId xmlns:p14="http://schemas.microsoft.com/office/powerpoint/2010/main" val="367165673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524000" y="0"/>
            <a:ext cx="9144000" cy="836712"/>
          </a:xfrm>
        </p:spPr>
        <p:style>
          <a:lnRef idx="1">
            <a:schemeClr val="accent4"/>
          </a:lnRef>
          <a:fillRef idx="2">
            <a:schemeClr val="accent4"/>
          </a:fillRef>
          <a:effectRef idx="1">
            <a:schemeClr val="accent4"/>
          </a:effectRef>
          <a:fontRef idx="minor">
            <a:schemeClr val="dk1"/>
          </a:fontRef>
        </p:style>
        <p:txBody>
          <a:bodyPr/>
          <a:lstStyle/>
          <a:p>
            <a:r>
              <a:rPr lang="es-CL" dirty="0" smtClean="0">
                <a:solidFill>
                  <a:srgbClr val="FF0000"/>
                </a:solidFill>
                <a:latin typeface="Times New Roman" pitchFamily="18" charset="0"/>
                <a:cs typeface="Times New Roman" pitchFamily="18" charset="0"/>
              </a:rPr>
              <a:t>MINERIA  RAJO ABIERTO</a:t>
            </a:r>
            <a:endParaRPr lang="es-CL" dirty="0">
              <a:solidFill>
                <a:srgbClr val="FF0000"/>
              </a:solidFill>
              <a:latin typeface="Times New Roman" pitchFamily="18" charset="0"/>
              <a:cs typeface="Times New Roman" pitchFamily="18" charset="0"/>
            </a:endParaRPr>
          </a:p>
        </p:txBody>
      </p:sp>
      <p:pic>
        <p:nvPicPr>
          <p:cNvPr id="194562" name="Picture 2"/>
          <p:cNvPicPr>
            <a:picLocks noGrp="1" noChangeAspect="1" noChangeArrowheads="1"/>
          </p:cNvPicPr>
          <p:nvPr>
            <p:ph idx="1"/>
          </p:nvPr>
        </p:nvPicPr>
        <p:blipFill>
          <a:blip r:embed="rId2" cstate="print"/>
          <a:srcRect/>
          <a:stretch>
            <a:fillRect/>
          </a:stretch>
        </p:blipFill>
        <p:spPr bwMode="auto">
          <a:xfrm>
            <a:off x="1524000" y="836712"/>
            <a:ext cx="5950652" cy="6021288"/>
          </a:xfrm>
          <a:prstGeom prst="rect">
            <a:avLst/>
          </a:prstGeom>
          <a:noFill/>
          <a:ln w="9525">
            <a:noFill/>
            <a:miter lim="800000"/>
            <a:headEnd/>
            <a:tailEnd/>
          </a:ln>
        </p:spPr>
      </p:pic>
      <p:sp>
        <p:nvSpPr>
          <p:cNvPr id="5" name="4 CuadroTexto"/>
          <p:cNvSpPr txBox="1"/>
          <p:nvPr/>
        </p:nvSpPr>
        <p:spPr>
          <a:xfrm>
            <a:off x="7824192" y="1772816"/>
            <a:ext cx="2448272" cy="1754326"/>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r>
              <a:rPr lang="es-CL" sz="3600" dirty="0">
                <a:latin typeface="Times New Roman" pitchFamily="18" charset="0"/>
                <a:cs typeface="Times New Roman" pitchFamily="18" charset="0"/>
              </a:rPr>
              <a:t>Perforadora Rotatoria DM- 2</a:t>
            </a:r>
          </a:p>
        </p:txBody>
      </p:sp>
    </p:spTree>
    <p:extLst>
      <p:ext uri="{BB962C8B-B14F-4D97-AF65-F5344CB8AC3E}">
        <p14:creationId xmlns:p14="http://schemas.microsoft.com/office/powerpoint/2010/main" val="82637199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524000" y="0"/>
            <a:ext cx="9144000" cy="1124744"/>
          </a:xfrm>
        </p:spPr>
        <p:style>
          <a:lnRef idx="2">
            <a:schemeClr val="accent1">
              <a:shade val="50000"/>
            </a:schemeClr>
          </a:lnRef>
          <a:fillRef idx="1">
            <a:schemeClr val="accent1"/>
          </a:fillRef>
          <a:effectRef idx="0">
            <a:schemeClr val="accent1"/>
          </a:effectRef>
          <a:fontRef idx="minor">
            <a:schemeClr val="lt1"/>
          </a:fontRef>
        </p:style>
        <p:txBody>
          <a:bodyPr/>
          <a:lstStyle/>
          <a:p>
            <a:r>
              <a:rPr lang="es-CL" dirty="0" smtClean="0">
                <a:solidFill>
                  <a:srgbClr val="FF0000"/>
                </a:solidFill>
                <a:latin typeface="Times New Roman" pitchFamily="18" charset="0"/>
                <a:cs typeface="Times New Roman" pitchFamily="18" charset="0"/>
              </a:rPr>
              <a:t>MINERIA  RAJO ABIERTO</a:t>
            </a:r>
            <a:endParaRPr lang="es-CL" dirty="0">
              <a:solidFill>
                <a:srgbClr val="FF0000"/>
              </a:solidFill>
              <a:latin typeface="Times New Roman" pitchFamily="18" charset="0"/>
              <a:cs typeface="Times New Roman" pitchFamily="18" charset="0"/>
            </a:endParaRPr>
          </a:p>
        </p:txBody>
      </p:sp>
      <p:pic>
        <p:nvPicPr>
          <p:cNvPr id="195586" name="Picture 2"/>
          <p:cNvPicPr>
            <a:picLocks noGrp="1" noChangeAspect="1" noChangeArrowheads="1"/>
          </p:cNvPicPr>
          <p:nvPr>
            <p:ph idx="1"/>
          </p:nvPr>
        </p:nvPicPr>
        <p:blipFill>
          <a:blip r:embed="rId2" cstate="print"/>
          <a:srcRect/>
          <a:stretch>
            <a:fillRect/>
          </a:stretch>
        </p:blipFill>
        <p:spPr bwMode="auto">
          <a:xfrm>
            <a:off x="5663952" y="1124744"/>
            <a:ext cx="5004048" cy="5733256"/>
          </a:xfrm>
          <a:prstGeom prst="rect">
            <a:avLst/>
          </a:prstGeom>
          <a:ln>
            <a:headEnd/>
            <a:tailEnd/>
          </a:ln>
        </p:spPr>
        <p:style>
          <a:lnRef idx="2">
            <a:schemeClr val="dk1"/>
          </a:lnRef>
          <a:fillRef idx="1">
            <a:schemeClr val="lt1"/>
          </a:fillRef>
          <a:effectRef idx="0">
            <a:schemeClr val="dk1"/>
          </a:effectRef>
          <a:fontRef idx="minor">
            <a:schemeClr val="dk1"/>
          </a:fontRef>
        </p:style>
      </p:pic>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1" y="1124745"/>
            <a:ext cx="4139952" cy="4176463"/>
          </a:xfrm>
          <a:prstGeom prst="rect">
            <a:avLst/>
          </a:prstGeom>
        </p:spPr>
        <p:style>
          <a:lnRef idx="2">
            <a:schemeClr val="accent1"/>
          </a:lnRef>
          <a:fillRef idx="1">
            <a:schemeClr val="lt1"/>
          </a:fillRef>
          <a:effectRef idx="0">
            <a:schemeClr val="accent1"/>
          </a:effectRef>
          <a:fontRef idx="minor">
            <a:schemeClr val="dk1"/>
          </a:fontRef>
        </p:style>
      </p:pic>
      <p:sp>
        <p:nvSpPr>
          <p:cNvPr id="4" name="Rectángulo 3"/>
          <p:cNvSpPr/>
          <p:nvPr/>
        </p:nvSpPr>
        <p:spPr>
          <a:xfrm>
            <a:off x="2567608" y="5661248"/>
            <a:ext cx="2088232" cy="5760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800" dirty="0">
                <a:latin typeface="Times New Roman" panose="02020603050405020304" pitchFamily="18" charset="0"/>
                <a:cs typeface="Times New Roman" panose="02020603050405020304" pitchFamily="18" charset="0"/>
              </a:rPr>
              <a:t>TRICONO</a:t>
            </a:r>
          </a:p>
        </p:txBody>
      </p:sp>
    </p:spTree>
    <p:extLst>
      <p:ext uri="{BB962C8B-B14F-4D97-AF65-F5344CB8AC3E}">
        <p14:creationId xmlns:p14="http://schemas.microsoft.com/office/powerpoint/2010/main" val="156154171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524000" y="0"/>
            <a:ext cx="9144000" cy="1052736"/>
          </a:xfrm>
        </p:spPr>
        <p:style>
          <a:lnRef idx="1">
            <a:schemeClr val="accent2"/>
          </a:lnRef>
          <a:fillRef idx="2">
            <a:schemeClr val="accent2"/>
          </a:fillRef>
          <a:effectRef idx="1">
            <a:schemeClr val="accent2"/>
          </a:effectRef>
          <a:fontRef idx="minor">
            <a:schemeClr val="dk1"/>
          </a:fontRef>
        </p:style>
        <p:txBody>
          <a:bodyPr>
            <a:normAutofit/>
          </a:bodyPr>
          <a:lstStyle/>
          <a:p>
            <a:r>
              <a:rPr lang="es-CL" dirty="0" smtClean="0">
                <a:solidFill>
                  <a:srgbClr val="FF0000"/>
                </a:solidFill>
                <a:latin typeface="Times New Roman" pitchFamily="18" charset="0"/>
                <a:cs typeface="Times New Roman" pitchFamily="18" charset="0"/>
              </a:rPr>
              <a:t>MINERIA  RAJO ABIERTO. </a:t>
            </a:r>
            <a:r>
              <a:rPr lang="es-CL" sz="1600" dirty="0">
                <a:solidFill>
                  <a:srgbClr val="FF0000"/>
                </a:solidFill>
                <a:latin typeface="Times New Roman" pitchFamily="18" charset="0"/>
                <a:cs typeface="Times New Roman" pitchFamily="18" charset="0"/>
              </a:rPr>
              <a:t>II “A” y  “B” Vespertino 02/03.09.14 y II Diurno </a:t>
            </a:r>
          </a:p>
        </p:txBody>
      </p:sp>
      <p:pic>
        <p:nvPicPr>
          <p:cNvPr id="198658" name="Picture 2"/>
          <p:cNvPicPr>
            <a:picLocks noGrp="1" noChangeAspect="1" noChangeArrowheads="1"/>
          </p:cNvPicPr>
          <p:nvPr>
            <p:ph idx="1"/>
          </p:nvPr>
        </p:nvPicPr>
        <p:blipFill>
          <a:blip r:embed="rId2" cstate="print"/>
          <a:srcRect/>
          <a:stretch>
            <a:fillRect/>
          </a:stretch>
        </p:blipFill>
        <p:spPr bwMode="auto">
          <a:xfrm>
            <a:off x="1524000" y="1052736"/>
            <a:ext cx="9144000" cy="5805264"/>
          </a:xfrm>
          <a:prstGeom prst="rect">
            <a:avLst/>
          </a:prstGeom>
          <a:ln>
            <a:headEnd/>
            <a:tailEnd/>
          </a:ln>
        </p:spPr>
        <p:style>
          <a:lnRef idx="2">
            <a:schemeClr val="dk1"/>
          </a:lnRef>
          <a:fillRef idx="1">
            <a:schemeClr val="lt1"/>
          </a:fillRef>
          <a:effectRef idx="0">
            <a:schemeClr val="dk1"/>
          </a:effectRef>
          <a:fontRef idx="minor">
            <a:schemeClr val="dk1"/>
          </a:fontRef>
        </p:style>
      </p:pic>
      <p:sp>
        <p:nvSpPr>
          <p:cNvPr id="5" name="4 CuadroTexto"/>
          <p:cNvSpPr txBox="1"/>
          <p:nvPr/>
        </p:nvSpPr>
        <p:spPr>
          <a:xfrm>
            <a:off x="1524000" y="6165305"/>
            <a:ext cx="9144000" cy="95410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s-CL" sz="2800" dirty="0">
                <a:latin typeface="Times New Roman" pitchFamily="18" charset="0"/>
                <a:cs typeface="Times New Roman" pitchFamily="18" charset="0"/>
              </a:rPr>
              <a:t>Camión abandonando la mina Chuquicamata, el camión toma mano izquierda de la ruta</a:t>
            </a:r>
          </a:p>
        </p:txBody>
      </p:sp>
    </p:spTree>
    <p:extLst>
      <p:ext uri="{BB962C8B-B14F-4D97-AF65-F5344CB8AC3E}">
        <p14:creationId xmlns:p14="http://schemas.microsoft.com/office/powerpoint/2010/main" val="216785534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style>
          <a:lnRef idx="2">
            <a:schemeClr val="accent1">
              <a:shade val="50000"/>
            </a:schemeClr>
          </a:lnRef>
          <a:fillRef idx="1">
            <a:schemeClr val="accent1"/>
          </a:fillRef>
          <a:effectRef idx="0">
            <a:schemeClr val="accent1"/>
          </a:effectRef>
          <a:fontRef idx="minor">
            <a:schemeClr val="lt1"/>
          </a:fontRef>
        </p:style>
        <p:txBody>
          <a:bodyPr/>
          <a:lstStyle/>
          <a:p>
            <a:pPr algn="ctr"/>
            <a:r>
              <a:rPr lang="es-MX" dirty="0" smtClean="0">
                <a:latin typeface="Times New Roman" panose="02020603050405020304" pitchFamily="18" charset="0"/>
                <a:cs typeface="Times New Roman" panose="02020603050405020304" pitchFamily="18" charset="0"/>
              </a:rPr>
              <a:t>MINERIA RAJO ABIERTO</a:t>
            </a:r>
            <a:endParaRPr lang="es-MX" dirty="0">
              <a:latin typeface="Times New Roman" panose="02020603050405020304" pitchFamily="18" charset="0"/>
              <a:cs typeface="Times New Roman" panose="02020603050405020304" pitchFamily="18" charset="0"/>
            </a:endParaRPr>
          </a:p>
        </p:txBody>
      </p:sp>
      <p:sp>
        <p:nvSpPr>
          <p:cNvPr id="3" name="Marcador de contenido 2"/>
          <p:cNvSpPr>
            <a:spLocks noGrp="1"/>
          </p:cNvSpPr>
          <p:nvPr>
            <p:ph idx="1"/>
          </p:nvPr>
        </p:nvSpPr>
        <p:spPr/>
        <p:style>
          <a:lnRef idx="3">
            <a:schemeClr val="lt1"/>
          </a:lnRef>
          <a:fillRef idx="1">
            <a:schemeClr val="accent5"/>
          </a:fillRef>
          <a:effectRef idx="1">
            <a:schemeClr val="accent5"/>
          </a:effectRef>
          <a:fontRef idx="minor">
            <a:schemeClr val="lt1"/>
          </a:fontRef>
        </p:style>
        <p:txBody>
          <a:bodyPr/>
          <a:lstStyle/>
          <a:p>
            <a:endParaRPr lang="es-MX" b="1" dirty="0" smtClean="0">
              <a:latin typeface="Times New Roman" panose="02020603050405020304" pitchFamily="18" charset="0"/>
              <a:cs typeface="Times New Roman" panose="02020603050405020304" pitchFamily="18" charset="0"/>
            </a:endParaRPr>
          </a:p>
          <a:p>
            <a:r>
              <a:rPr lang="es-MX" b="1" dirty="0" smtClean="0">
                <a:latin typeface="Times New Roman" panose="02020603050405020304" pitchFamily="18" charset="0"/>
                <a:cs typeface="Times New Roman" panose="02020603050405020304" pitchFamily="18" charset="0"/>
              </a:rPr>
              <a:t>VIAS</a:t>
            </a:r>
          </a:p>
          <a:p>
            <a:r>
              <a:rPr lang="es-MX" b="1" dirty="0" smtClean="0">
                <a:latin typeface="Times New Roman" panose="02020603050405020304" pitchFamily="18" charset="0"/>
                <a:cs typeface="Times New Roman" panose="02020603050405020304" pitchFamily="18" charset="0"/>
              </a:rPr>
              <a:t>PENDIENTES</a:t>
            </a:r>
          </a:p>
          <a:p>
            <a:r>
              <a:rPr lang="es-MX" b="1" dirty="0" smtClean="0">
                <a:latin typeface="Times New Roman" panose="02020603050405020304" pitchFamily="18" charset="0"/>
                <a:cs typeface="Times New Roman" panose="02020603050405020304" pitchFamily="18" charset="0"/>
              </a:rPr>
              <a:t>RAMPAS</a:t>
            </a:r>
          </a:p>
          <a:p>
            <a:r>
              <a:rPr lang="es-MX" b="1" dirty="0" smtClean="0">
                <a:latin typeface="Times New Roman" panose="02020603050405020304" pitchFamily="18" charset="0"/>
                <a:cs typeface="Times New Roman" panose="02020603050405020304" pitchFamily="18" charset="0"/>
              </a:rPr>
              <a:t>PERALTE</a:t>
            </a:r>
          </a:p>
          <a:p>
            <a:r>
              <a:rPr lang="es-MX" b="1" dirty="0" smtClean="0">
                <a:latin typeface="Times New Roman" panose="02020603050405020304" pitchFamily="18" charset="0"/>
                <a:cs typeface="Times New Roman" panose="02020603050405020304" pitchFamily="18" charset="0"/>
              </a:rPr>
              <a:t>MANTENCION PISTAS, OTROS</a:t>
            </a:r>
            <a:endParaRPr lang="es-MX"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7054164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524000" y="0"/>
            <a:ext cx="9144000" cy="908720"/>
          </a:xfrm>
        </p:spPr>
        <p:style>
          <a:lnRef idx="1">
            <a:schemeClr val="accent1"/>
          </a:lnRef>
          <a:fillRef idx="2">
            <a:schemeClr val="accent1"/>
          </a:fillRef>
          <a:effectRef idx="1">
            <a:schemeClr val="accent1"/>
          </a:effectRef>
          <a:fontRef idx="minor">
            <a:schemeClr val="dk1"/>
          </a:fontRef>
        </p:style>
        <p:txBody>
          <a:bodyPr/>
          <a:lstStyle/>
          <a:p>
            <a:pPr algn="ctr"/>
            <a:r>
              <a:rPr lang="es-CL" dirty="0" smtClean="0">
                <a:solidFill>
                  <a:srgbClr val="FF0000"/>
                </a:solidFill>
                <a:latin typeface="Times New Roman" pitchFamily="18" charset="0"/>
                <a:cs typeface="Times New Roman" pitchFamily="18" charset="0"/>
              </a:rPr>
              <a:t>MINERIA  RAJO ABIERTO</a:t>
            </a:r>
            <a:endParaRPr lang="es-CL" dirty="0">
              <a:solidFill>
                <a:srgbClr val="FF0000"/>
              </a:solidFill>
              <a:latin typeface="Times New Roman" pitchFamily="18" charset="0"/>
              <a:cs typeface="Times New Roman" pitchFamily="18" charset="0"/>
            </a:endParaRPr>
          </a:p>
        </p:txBody>
      </p:sp>
      <p:sp>
        <p:nvSpPr>
          <p:cNvPr id="3" name="2 Marcador de contenido"/>
          <p:cNvSpPr>
            <a:spLocks noGrp="1"/>
          </p:cNvSpPr>
          <p:nvPr>
            <p:ph idx="1"/>
          </p:nvPr>
        </p:nvSpPr>
        <p:spPr>
          <a:xfrm>
            <a:off x="1524000" y="908720"/>
            <a:ext cx="9144000" cy="5949280"/>
          </a:xfrm>
        </p:spPr>
        <p:style>
          <a:lnRef idx="2">
            <a:schemeClr val="dk1"/>
          </a:lnRef>
          <a:fillRef idx="1">
            <a:schemeClr val="lt1"/>
          </a:fillRef>
          <a:effectRef idx="0">
            <a:schemeClr val="dk1"/>
          </a:effectRef>
          <a:fontRef idx="minor">
            <a:schemeClr val="dk1"/>
          </a:fontRef>
        </p:style>
        <p:txBody>
          <a:bodyPr>
            <a:normAutofit/>
          </a:bodyPr>
          <a:lstStyle/>
          <a:p>
            <a:pPr algn="just"/>
            <a:r>
              <a:rPr lang="es-CL" dirty="0" smtClean="0">
                <a:solidFill>
                  <a:srgbClr val="FF0000"/>
                </a:solidFill>
                <a:latin typeface="Times New Roman" pitchFamily="18" charset="0"/>
                <a:cs typeface="Times New Roman" pitchFamily="18" charset="0"/>
              </a:rPr>
              <a:t>VIAS: </a:t>
            </a:r>
            <a:r>
              <a:rPr lang="es-CL" dirty="0" smtClean="0">
                <a:latin typeface="Times New Roman" pitchFamily="18" charset="0"/>
                <a:cs typeface="Times New Roman" pitchFamily="18" charset="0"/>
              </a:rPr>
              <a:t>La vía es una faja de terreno con un plano de rodadura especialmente dispuesto para el transito adecuado de los vehículos y esta destinada a comunicar entre si los frentes de explotación con botaderos y centros de acopio.</a:t>
            </a:r>
          </a:p>
          <a:p>
            <a:pPr algn="just"/>
            <a:r>
              <a:rPr lang="es-CL" dirty="0" smtClean="0">
                <a:solidFill>
                  <a:srgbClr val="FF0000"/>
                </a:solidFill>
                <a:latin typeface="Times New Roman" pitchFamily="18" charset="0"/>
                <a:cs typeface="Times New Roman" pitchFamily="18" charset="0"/>
              </a:rPr>
              <a:t>ANCHO DE LAS VIAS: </a:t>
            </a:r>
            <a:r>
              <a:rPr lang="es-CL" dirty="0" smtClean="0">
                <a:latin typeface="Times New Roman" pitchFamily="18" charset="0"/>
                <a:cs typeface="Times New Roman" pitchFamily="18" charset="0"/>
              </a:rPr>
              <a:t>La vía debe conservar un ancho mínimo de 3½ veces el ancho del vehículo de mayor capacidad que transite por la mina</a:t>
            </a:r>
          </a:p>
          <a:p>
            <a:pPr algn="just"/>
            <a:r>
              <a:rPr lang="es-CL" dirty="0" smtClean="0">
                <a:solidFill>
                  <a:srgbClr val="FF0000"/>
                </a:solidFill>
                <a:latin typeface="Times New Roman" pitchFamily="18" charset="0"/>
                <a:cs typeface="Times New Roman" pitchFamily="18" charset="0"/>
              </a:rPr>
              <a:t>PENDIENTE: </a:t>
            </a:r>
            <a:r>
              <a:rPr lang="es-CL" dirty="0" smtClean="0">
                <a:latin typeface="Times New Roman" pitchFamily="18" charset="0"/>
                <a:cs typeface="Times New Roman" pitchFamily="18" charset="0"/>
              </a:rPr>
              <a:t>Es la inclinación del terreno respecto al plano horizontal. La pendiente recomendada para la construcción de rampas es del 8%.</a:t>
            </a:r>
            <a:endParaRPr lang="es-CL" dirty="0">
              <a:latin typeface="Times New Roman" pitchFamily="18" charset="0"/>
              <a:cs typeface="Times New Roman" pitchFamily="18" charset="0"/>
            </a:endParaRPr>
          </a:p>
        </p:txBody>
      </p:sp>
    </p:spTree>
    <p:extLst>
      <p:ext uri="{BB962C8B-B14F-4D97-AF65-F5344CB8AC3E}">
        <p14:creationId xmlns:p14="http://schemas.microsoft.com/office/powerpoint/2010/main" val="94586697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981200" y="274638"/>
            <a:ext cx="8229600" cy="706090"/>
          </a:xfrm>
        </p:spPr>
        <p:style>
          <a:lnRef idx="1">
            <a:schemeClr val="accent2"/>
          </a:lnRef>
          <a:fillRef idx="2">
            <a:schemeClr val="accent2"/>
          </a:fillRef>
          <a:effectRef idx="1">
            <a:schemeClr val="accent2"/>
          </a:effectRef>
          <a:fontRef idx="minor">
            <a:schemeClr val="dk1"/>
          </a:fontRef>
        </p:style>
        <p:txBody>
          <a:bodyPr>
            <a:normAutofit/>
          </a:bodyPr>
          <a:lstStyle/>
          <a:p>
            <a:r>
              <a:rPr lang="es-CL" dirty="0" smtClean="0">
                <a:solidFill>
                  <a:srgbClr val="FF0000"/>
                </a:solidFill>
                <a:latin typeface="Times New Roman" pitchFamily="18" charset="0"/>
                <a:cs typeface="Times New Roman" pitchFamily="18" charset="0"/>
              </a:rPr>
              <a:t>MINERIA  RAJO ABIERTO</a:t>
            </a:r>
            <a:endParaRPr lang="es-CL" dirty="0">
              <a:solidFill>
                <a:srgbClr val="FF0000"/>
              </a:solidFill>
              <a:latin typeface="Times New Roman" pitchFamily="18" charset="0"/>
              <a:cs typeface="Times New Roman" pitchFamily="18" charset="0"/>
            </a:endParaRPr>
          </a:p>
        </p:txBody>
      </p:sp>
      <p:pic>
        <p:nvPicPr>
          <p:cNvPr id="207874" name="Picture 2" descr="C:\Users\Victor\Pictures\slide-8-728.jpg"/>
          <p:cNvPicPr>
            <a:picLocks noGrp="1" noChangeAspect="1" noChangeArrowheads="1"/>
          </p:cNvPicPr>
          <p:nvPr>
            <p:ph idx="1"/>
          </p:nvPr>
        </p:nvPicPr>
        <p:blipFill>
          <a:blip r:embed="rId2" cstate="print"/>
          <a:srcRect/>
          <a:stretch>
            <a:fillRect/>
          </a:stretch>
        </p:blipFill>
        <p:spPr bwMode="auto">
          <a:xfrm>
            <a:off x="1991545" y="1052736"/>
            <a:ext cx="8208912" cy="5616624"/>
          </a:xfrm>
          <a:prstGeom prst="rect">
            <a:avLst/>
          </a:prstGeom>
        </p:spPr>
        <p:style>
          <a:lnRef idx="2">
            <a:schemeClr val="accent1"/>
          </a:lnRef>
          <a:fillRef idx="1">
            <a:schemeClr val="lt1"/>
          </a:fillRef>
          <a:effectRef idx="0">
            <a:schemeClr val="accent1"/>
          </a:effectRef>
          <a:fontRef idx="minor">
            <a:schemeClr val="dk1"/>
          </a:fontRef>
        </p:style>
      </p:pic>
    </p:spTree>
    <p:extLst>
      <p:ext uri="{BB962C8B-B14F-4D97-AF65-F5344CB8AC3E}">
        <p14:creationId xmlns:p14="http://schemas.microsoft.com/office/powerpoint/2010/main" val="35239432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524000" y="0"/>
            <a:ext cx="9144000" cy="908720"/>
          </a:xfrm>
        </p:spPr>
        <p:style>
          <a:lnRef idx="3">
            <a:schemeClr val="lt1"/>
          </a:lnRef>
          <a:fillRef idx="1">
            <a:schemeClr val="accent4"/>
          </a:fillRef>
          <a:effectRef idx="1">
            <a:schemeClr val="accent4"/>
          </a:effectRef>
          <a:fontRef idx="minor">
            <a:schemeClr val="lt1"/>
          </a:fontRef>
        </p:style>
        <p:txBody>
          <a:bodyPr/>
          <a:lstStyle/>
          <a:p>
            <a:r>
              <a:rPr lang="es-CL" dirty="0" smtClean="0">
                <a:latin typeface="Times New Roman" pitchFamily="18" charset="0"/>
                <a:cs typeface="Times New Roman" pitchFamily="18" charset="0"/>
              </a:rPr>
              <a:t>MINERIA  RAJO ABIERTO</a:t>
            </a:r>
            <a:endParaRPr lang="es-CL" dirty="0">
              <a:latin typeface="Times New Roman" pitchFamily="18" charset="0"/>
              <a:cs typeface="Times New Roman" pitchFamily="18" charset="0"/>
            </a:endParaRPr>
          </a:p>
        </p:txBody>
      </p:sp>
      <p:pic>
        <p:nvPicPr>
          <p:cNvPr id="4" name="Picture 5"/>
          <p:cNvPicPr>
            <a:picLocks noGrp="1" noChangeAspect="1" noChangeArrowheads="1"/>
          </p:cNvPicPr>
          <p:nvPr>
            <p:ph idx="1"/>
          </p:nvPr>
        </p:nvPicPr>
        <p:blipFill>
          <a:blip r:embed="rId2" cstate="print"/>
          <a:srcRect t="8545" r="8438"/>
          <a:stretch>
            <a:fillRect/>
          </a:stretch>
        </p:blipFill>
        <p:spPr>
          <a:xfrm>
            <a:off x="1520822" y="908720"/>
            <a:ext cx="9147179" cy="5949280"/>
          </a:xfrm>
          <a:ln/>
        </p:spPr>
        <p:style>
          <a:lnRef idx="2">
            <a:schemeClr val="accent4"/>
          </a:lnRef>
          <a:fillRef idx="1">
            <a:schemeClr val="lt1"/>
          </a:fillRef>
          <a:effectRef idx="0">
            <a:schemeClr val="accent4"/>
          </a:effectRef>
          <a:fontRef idx="minor">
            <a:schemeClr val="dk1"/>
          </a:fontRef>
        </p:style>
      </p:pic>
    </p:spTree>
    <p:extLst>
      <p:ext uri="{BB962C8B-B14F-4D97-AF65-F5344CB8AC3E}">
        <p14:creationId xmlns:p14="http://schemas.microsoft.com/office/powerpoint/2010/main" val="209486938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524000" y="0"/>
            <a:ext cx="9144000" cy="764704"/>
          </a:xfrm>
        </p:spPr>
        <p:style>
          <a:lnRef idx="2">
            <a:schemeClr val="accent1">
              <a:shade val="50000"/>
            </a:schemeClr>
          </a:lnRef>
          <a:fillRef idx="1">
            <a:schemeClr val="accent1"/>
          </a:fillRef>
          <a:effectRef idx="0">
            <a:schemeClr val="accent1"/>
          </a:effectRef>
          <a:fontRef idx="minor">
            <a:schemeClr val="lt1"/>
          </a:fontRef>
        </p:style>
        <p:txBody>
          <a:bodyPr/>
          <a:lstStyle/>
          <a:p>
            <a:pPr algn="ctr"/>
            <a:r>
              <a:rPr lang="es-CL" dirty="0" smtClean="0">
                <a:solidFill>
                  <a:srgbClr val="FF0000"/>
                </a:solidFill>
                <a:latin typeface="Times New Roman" pitchFamily="18" charset="0"/>
                <a:cs typeface="Times New Roman" pitchFamily="18" charset="0"/>
              </a:rPr>
              <a:t>MINERIA  RAJO ABIERTO</a:t>
            </a:r>
            <a:endParaRPr lang="es-CL" dirty="0">
              <a:solidFill>
                <a:srgbClr val="FF0000"/>
              </a:solidFill>
              <a:latin typeface="Times New Roman" pitchFamily="18" charset="0"/>
              <a:cs typeface="Times New Roman" pitchFamily="18" charset="0"/>
            </a:endParaRPr>
          </a:p>
        </p:txBody>
      </p:sp>
      <p:sp>
        <p:nvSpPr>
          <p:cNvPr id="3" name="2 Marcador de contenido"/>
          <p:cNvSpPr>
            <a:spLocks noGrp="1"/>
          </p:cNvSpPr>
          <p:nvPr>
            <p:ph idx="1"/>
          </p:nvPr>
        </p:nvSpPr>
        <p:spPr>
          <a:xfrm>
            <a:off x="1524000" y="764704"/>
            <a:ext cx="9144000" cy="6093296"/>
          </a:xfrm>
        </p:spPr>
        <p:style>
          <a:lnRef idx="2">
            <a:schemeClr val="accent2"/>
          </a:lnRef>
          <a:fillRef idx="1">
            <a:schemeClr val="lt1"/>
          </a:fillRef>
          <a:effectRef idx="0">
            <a:schemeClr val="accent2"/>
          </a:effectRef>
          <a:fontRef idx="minor">
            <a:schemeClr val="dk1"/>
          </a:fontRef>
        </p:style>
        <p:txBody>
          <a:bodyPr>
            <a:normAutofit/>
          </a:bodyPr>
          <a:lstStyle/>
          <a:p>
            <a:pPr algn="just"/>
            <a:r>
              <a:rPr lang="es-CL" sz="2900" dirty="0">
                <a:solidFill>
                  <a:srgbClr val="FF0000"/>
                </a:solidFill>
                <a:latin typeface="Times New Roman" pitchFamily="18" charset="0"/>
                <a:cs typeface="Times New Roman" pitchFamily="18" charset="0"/>
              </a:rPr>
              <a:t>COMPACTACION DE LAS VIAS: </a:t>
            </a:r>
            <a:r>
              <a:rPr lang="es-CL" sz="2900" dirty="0">
                <a:latin typeface="Times New Roman" pitchFamily="18" charset="0"/>
                <a:cs typeface="Times New Roman" pitchFamily="18" charset="0"/>
              </a:rPr>
              <a:t>Debido al peso que deben soportar las vías al paso de los vehículos de acarreo, deben tener un afirmado con materiales que puedan soportar estos pesos sin que se deterioren rápidamente. </a:t>
            </a:r>
          </a:p>
          <a:p>
            <a:pPr algn="just"/>
            <a:r>
              <a:rPr lang="es-CL" sz="2900" dirty="0">
                <a:solidFill>
                  <a:srgbClr val="FF0000"/>
                </a:solidFill>
                <a:latin typeface="Times New Roman" pitchFamily="18" charset="0"/>
                <a:cs typeface="Times New Roman" pitchFamily="18" charset="0"/>
              </a:rPr>
              <a:t>CUBIERTA DE RODADOS: </a:t>
            </a:r>
            <a:r>
              <a:rPr lang="es-ES_tradnl" sz="2900" dirty="0">
                <a:latin typeface="Times New Roman" pitchFamily="18" charset="0"/>
                <a:cs typeface="Times New Roman" pitchFamily="18" charset="0"/>
              </a:rPr>
              <a:t>Se denomina </a:t>
            </a:r>
            <a:r>
              <a:rPr lang="es-ES_tradnl" sz="2900" dirty="0" smtClean="0">
                <a:latin typeface="Times New Roman" pitchFamily="18" charset="0"/>
                <a:cs typeface="Times New Roman" pitchFamily="18" charset="0"/>
              </a:rPr>
              <a:t>cubierta </a:t>
            </a:r>
            <a:r>
              <a:rPr lang="es-ES_tradnl" sz="2900" dirty="0">
                <a:latin typeface="Times New Roman" pitchFamily="18" charset="0"/>
                <a:cs typeface="Times New Roman" pitchFamily="18" charset="0"/>
              </a:rPr>
              <a:t>de rodado</a:t>
            </a:r>
            <a:r>
              <a:rPr lang="es-ES_tradnl" sz="2900" i="1" dirty="0">
                <a:latin typeface="Times New Roman" pitchFamily="18" charset="0"/>
                <a:cs typeface="Times New Roman" pitchFamily="18" charset="0"/>
              </a:rPr>
              <a:t> </a:t>
            </a:r>
            <a:r>
              <a:rPr lang="es-ES_tradnl" sz="2900" dirty="0">
                <a:latin typeface="Times New Roman" pitchFamily="18" charset="0"/>
                <a:cs typeface="Times New Roman" pitchFamily="18" charset="0"/>
              </a:rPr>
              <a:t>de la pista minera a la estructura formada por una o varias capas de materiales pétreos que se coloca sobre la explanada  para que, además de facilitar la rodadura, reparta las cargas de los vehículos a fin de que las presiones que llegan a la explanada sean suficientemente reducidas (de forma que no se produzcan deformaciones permanentes que se reflejarían inevitablemente en la superficie de rodadura).</a:t>
            </a:r>
            <a:r>
              <a:rPr lang="es-ES" sz="2900" dirty="0">
                <a:latin typeface="Times New Roman" pitchFamily="18" charset="0"/>
                <a:cs typeface="Times New Roman" pitchFamily="18" charset="0"/>
              </a:rPr>
              <a:t> </a:t>
            </a:r>
            <a:endParaRPr lang="es-CL" sz="2900" dirty="0">
              <a:latin typeface="Times New Roman" pitchFamily="18" charset="0"/>
              <a:cs typeface="Times New Roman" pitchFamily="18" charset="0"/>
            </a:endParaRPr>
          </a:p>
          <a:p>
            <a:endParaRPr lang="es-CL" sz="2900" dirty="0">
              <a:latin typeface="Times New Roman" pitchFamily="18" charset="0"/>
              <a:cs typeface="Times New Roman" pitchFamily="18" charset="0"/>
            </a:endParaRPr>
          </a:p>
        </p:txBody>
      </p:sp>
    </p:spTree>
    <p:extLst>
      <p:ext uri="{BB962C8B-B14F-4D97-AF65-F5344CB8AC3E}">
        <p14:creationId xmlns:p14="http://schemas.microsoft.com/office/powerpoint/2010/main" val="207010368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524000" y="0"/>
            <a:ext cx="9144000" cy="1052736"/>
          </a:xfrm>
        </p:spPr>
        <p:style>
          <a:lnRef idx="2">
            <a:schemeClr val="accent1">
              <a:shade val="50000"/>
            </a:schemeClr>
          </a:lnRef>
          <a:fillRef idx="1">
            <a:schemeClr val="accent1"/>
          </a:fillRef>
          <a:effectRef idx="0">
            <a:schemeClr val="accent1"/>
          </a:effectRef>
          <a:fontRef idx="minor">
            <a:schemeClr val="lt1"/>
          </a:fontRef>
        </p:style>
        <p:txBody>
          <a:bodyPr/>
          <a:lstStyle/>
          <a:p>
            <a:pPr algn="ctr"/>
            <a:r>
              <a:rPr lang="es-CL" dirty="0" smtClean="0">
                <a:solidFill>
                  <a:srgbClr val="FF0000"/>
                </a:solidFill>
                <a:latin typeface="Times New Roman" pitchFamily="18" charset="0"/>
                <a:cs typeface="Times New Roman" pitchFamily="18" charset="0"/>
              </a:rPr>
              <a:t>MINERIA  RAJO ABIERTO</a:t>
            </a:r>
            <a:endParaRPr lang="es-CL" dirty="0">
              <a:solidFill>
                <a:srgbClr val="FF0000"/>
              </a:solidFill>
              <a:latin typeface="Times New Roman" pitchFamily="18" charset="0"/>
              <a:cs typeface="Times New Roman" pitchFamily="18" charset="0"/>
            </a:endParaRPr>
          </a:p>
        </p:txBody>
      </p:sp>
      <p:pic>
        <p:nvPicPr>
          <p:cNvPr id="247810" name="Picture 2" descr="C:\Users\Victor\Pictures\slide-50-728.jpg"/>
          <p:cNvPicPr>
            <a:picLocks noGrp="1" noChangeAspect="1" noChangeArrowheads="1"/>
          </p:cNvPicPr>
          <p:nvPr>
            <p:ph idx="1"/>
          </p:nvPr>
        </p:nvPicPr>
        <p:blipFill>
          <a:blip r:embed="rId2" cstate="print"/>
          <a:srcRect/>
          <a:stretch>
            <a:fillRect/>
          </a:stretch>
        </p:blipFill>
        <p:spPr bwMode="auto">
          <a:xfrm>
            <a:off x="1524000" y="1052737"/>
            <a:ext cx="9144000" cy="5782638"/>
          </a:xfrm>
          <a:prstGeom prst="rect">
            <a:avLst/>
          </a:prstGeom>
          <a:noFill/>
        </p:spPr>
      </p:pic>
    </p:spTree>
    <p:extLst>
      <p:ext uri="{BB962C8B-B14F-4D97-AF65-F5344CB8AC3E}">
        <p14:creationId xmlns:p14="http://schemas.microsoft.com/office/powerpoint/2010/main" val="233136793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524000" y="0"/>
            <a:ext cx="9144000" cy="1052736"/>
          </a:xfrm>
        </p:spPr>
        <p:style>
          <a:lnRef idx="1">
            <a:schemeClr val="accent3"/>
          </a:lnRef>
          <a:fillRef idx="2">
            <a:schemeClr val="accent3"/>
          </a:fillRef>
          <a:effectRef idx="1">
            <a:schemeClr val="accent3"/>
          </a:effectRef>
          <a:fontRef idx="minor">
            <a:schemeClr val="dk1"/>
          </a:fontRef>
        </p:style>
        <p:txBody>
          <a:bodyPr/>
          <a:lstStyle/>
          <a:p>
            <a:r>
              <a:rPr lang="es-CL" dirty="0" smtClean="0">
                <a:solidFill>
                  <a:srgbClr val="FF0000"/>
                </a:solidFill>
                <a:latin typeface="Times New Roman" pitchFamily="18" charset="0"/>
                <a:cs typeface="Times New Roman" pitchFamily="18" charset="0"/>
              </a:rPr>
              <a:t>MINERIA  RAJO ABIERTO</a:t>
            </a:r>
            <a:endParaRPr lang="es-CL" dirty="0">
              <a:solidFill>
                <a:srgbClr val="FF0000"/>
              </a:solidFill>
              <a:latin typeface="Times New Roman" pitchFamily="18" charset="0"/>
              <a:cs typeface="Times New Roman" pitchFamily="18" charset="0"/>
            </a:endParaRPr>
          </a:p>
        </p:txBody>
      </p:sp>
      <p:pic>
        <p:nvPicPr>
          <p:cNvPr id="244738" name="Picture 2" descr="C:\Users\Victor\Pictures\slide-47-728.jpg"/>
          <p:cNvPicPr>
            <a:picLocks noGrp="1" noChangeAspect="1" noChangeArrowheads="1"/>
          </p:cNvPicPr>
          <p:nvPr>
            <p:ph idx="1"/>
          </p:nvPr>
        </p:nvPicPr>
        <p:blipFill>
          <a:blip r:embed="rId2" cstate="print"/>
          <a:srcRect/>
          <a:stretch>
            <a:fillRect/>
          </a:stretch>
        </p:blipFill>
        <p:spPr bwMode="auto">
          <a:xfrm>
            <a:off x="1524000" y="1108876"/>
            <a:ext cx="9144000" cy="5749124"/>
          </a:xfrm>
          <a:prstGeom prst="rect">
            <a:avLst/>
          </a:prstGeom>
          <a:noFill/>
        </p:spPr>
      </p:pic>
    </p:spTree>
    <p:extLst>
      <p:ext uri="{BB962C8B-B14F-4D97-AF65-F5344CB8AC3E}">
        <p14:creationId xmlns:p14="http://schemas.microsoft.com/office/powerpoint/2010/main" val="44787624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524000" y="0"/>
            <a:ext cx="9144000" cy="980728"/>
          </a:xfrm>
        </p:spPr>
        <p:style>
          <a:lnRef idx="3">
            <a:schemeClr val="lt1"/>
          </a:lnRef>
          <a:fillRef idx="1">
            <a:schemeClr val="accent1"/>
          </a:fillRef>
          <a:effectRef idx="1">
            <a:schemeClr val="accent1"/>
          </a:effectRef>
          <a:fontRef idx="minor">
            <a:schemeClr val="lt1"/>
          </a:fontRef>
        </p:style>
        <p:txBody>
          <a:bodyPr/>
          <a:lstStyle/>
          <a:p>
            <a:r>
              <a:rPr lang="es-CL" dirty="0" smtClean="0">
                <a:solidFill>
                  <a:schemeClr val="bg1"/>
                </a:solidFill>
                <a:latin typeface="Times New Roman" pitchFamily="18" charset="0"/>
                <a:cs typeface="Times New Roman" pitchFamily="18" charset="0"/>
              </a:rPr>
              <a:t>PREVENCION DE RIESGOS</a:t>
            </a:r>
            <a:endParaRPr lang="es-CL" dirty="0">
              <a:solidFill>
                <a:schemeClr val="bg1"/>
              </a:solidFill>
              <a:latin typeface="Times New Roman" pitchFamily="18" charset="0"/>
              <a:cs typeface="Times New Roman" pitchFamily="18" charset="0"/>
            </a:endParaRPr>
          </a:p>
        </p:txBody>
      </p:sp>
      <p:sp>
        <p:nvSpPr>
          <p:cNvPr id="3" name="2 Marcador de contenido"/>
          <p:cNvSpPr>
            <a:spLocks noGrp="1"/>
          </p:cNvSpPr>
          <p:nvPr>
            <p:ph idx="1"/>
          </p:nvPr>
        </p:nvSpPr>
        <p:spPr>
          <a:xfrm>
            <a:off x="1524000" y="980728"/>
            <a:ext cx="9144000" cy="5877272"/>
          </a:xfrm>
        </p:spPr>
        <p:style>
          <a:lnRef idx="2">
            <a:schemeClr val="accent1"/>
          </a:lnRef>
          <a:fillRef idx="1">
            <a:schemeClr val="lt1"/>
          </a:fillRef>
          <a:effectRef idx="0">
            <a:schemeClr val="accent1"/>
          </a:effectRef>
          <a:fontRef idx="minor">
            <a:schemeClr val="dk1"/>
          </a:fontRef>
        </p:style>
        <p:txBody>
          <a:bodyPr>
            <a:normAutofit/>
          </a:bodyPr>
          <a:lstStyle/>
          <a:p>
            <a:pPr algn="just"/>
            <a:r>
              <a:rPr lang="es-CL" dirty="0">
                <a:latin typeface="Times New Roman" pitchFamily="18" charset="0"/>
                <a:cs typeface="Times New Roman" pitchFamily="18" charset="0"/>
              </a:rPr>
              <a:t>¿Qué es la Prevención de Riesgos? Es la técnica que permite el reconocimiento, evaluación y control de los riesgos ambientales que puedan causar accidentes y/o enfermedades profesionales.</a:t>
            </a:r>
          </a:p>
          <a:p>
            <a:pPr algn="just"/>
            <a:r>
              <a:rPr lang="es-CL" dirty="0"/>
              <a:t> </a:t>
            </a:r>
            <a:r>
              <a:rPr lang="es-CL" dirty="0">
                <a:latin typeface="Times New Roman" pitchFamily="18" charset="0"/>
                <a:cs typeface="Times New Roman" pitchFamily="18" charset="0"/>
              </a:rPr>
              <a:t>¿Qué es un incidente? INCIDENTE es un acontecimiento no deseado que resulta o puede resultar en pérdidas. Si el resultado significa lesiones a personas y/o daños a la propiedad (pérdidas) se denomina ACCIDENTE . Si no resultare en lesiones o daños, se denomina CUASI ACCIDENTE </a:t>
            </a:r>
            <a:r>
              <a:rPr lang="es-CL" dirty="0"/>
              <a:t>.</a:t>
            </a:r>
          </a:p>
          <a:p>
            <a:pPr algn="just"/>
            <a:r>
              <a:rPr lang="es-CL" dirty="0"/>
              <a:t> </a:t>
            </a:r>
            <a:r>
              <a:rPr lang="es-CL" dirty="0">
                <a:latin typeface="Times New Roman" pitchFamily="18" charset="0"/>
                <a:cs typeface="Times New Roman" pitchFamily="18" charset="0"/>
              </a:rPr>
              <a:t>¿Qué es un accidente de trabajo? Acontecimiento o acto no deseado que interrumpe un proceso normal de trabajo causando lesiones personales y/o daños materiales (pérdidas). </a:t>
            </a:r>
          </a:p>
          <a:p>
            <a:endParaRPr lang="es-CL" sz="2600" dirty="0">
              <a:latin typeface="Times New Roman" pitchFamily="18" charset="0"/>
              <a:cs typeface="Times New Roman" pitchFamily="18" charset="0"/>
            </a:endParaRPr>
          </a:p>
          <a:p>
            <a:endParaRPr lang="es-CL" sz="2600" dirty="0">
              <a:latin typeface="Times New Roman" pitchFamily="18" charset="0"/>
              <a:cs typeface="Times New Roman" pitchFamily="18" charset="0"/>
            </a:endParaRPr>
          </a:p>
        </p:txBody>
      </p:sp>
    </p:spTree>
    <p:extLst>
      <p:ext uri="{BB962C8B-B14F-4D97-AF65-F5344CB8AC3E}">
        <p14:creationId xmlns:p14="http://schemas.microsoft.com/office/powerpoint/2010/main" val="370409320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524000" y="0"/>
            <a:ext cx="9144000" cy="980728"/>
          </a:xfrm>
        </p:spPr>
        <p:style>
          <a:lnRef idx="1">
            <a:schemeClr val="accent5"/>
          </a:lnRef>
          <a:fillRef idx="3">
            <a:schemeClr val="accent5"/>
          </a:fillRef>
          <a:effectRef idx="2">
            <a:schemeClr val="accent5"/>
          </a:effectRef>
          <a:fontRef idx="minor">
            <a:schemeClr val="lt1"/>
          </a:fontRef>
        </p:style>
        <p:txBody>
          <a:bodyPr>
            <a:normAutofit/>
          </a:bodyPr>
          <a:lstStyle/>
          <a:p>
            <a:r>
              <a:rPr lang="es-CL" dirty="0" smtClean="0">
                <a:solidFill>
                  <a:srgbClr val="FF0000"/>
                </a:solidFill>
                <a:latin typeface="Times New Roman" pitchFamily="18" charset="0"/>
                <a:cs typeface="Times New Roman" pitchFamily="18" charset="0"/>
              </a:rPr>
              <a:t>MINERIA  RAJO ABIERTO</a:t>
            </a:r>
            <a:endParaRPr lang="es-CL" dirty="0">
              <a:solidFill>
                <a:srgbClr val="FF0000"/>
              </a:solidFill>
              <a:latin typeface="Times New Roman" pitchFamily="18" charset="0"/>
              <a:cs typeface="Times New Roman" pitchFamily="18" charset="0"/>
            </a:endParaRPr>
          </a:p>
        </p:txBody>
      </p:sp>
      <p:pic>
        <p:nvPicPr>
          <p:cNvPr id="248834" name="Picture 2" descr="C:\Users\Victor\Pictures\slide-51-728.jpg"/>
          <p:cNvPicPr>
            <a:picLocks noGrp="1" noChangeAspect="1" noChangeArrowheads="1"/>
          </p:cNvPicPr>
          <p:nvPr>
            <p:ph idx="1"/>
          </p:nvPr>
        </p:nvPicPr>
        <p:blipFill>
          <a:blip r:embed="rId2" cstate="print"/>
          <a:srcRect/>
          <a:stretch>
            <a:fillRect/>
          </a:stretch>
        </p:blipFill>
        <p:spPr bwMode="auto">
          <a:xfrm>
            <a:off x="1524000" y="980729"/>
            <a:ext cx="9144000" cy="5744771"/>
          </a:xfrm>
          <a:prstGeom prst="rect">
            <a:avLst/>
          </a:prstGeom>
          <a:noFill/>
        </p:spPr>
      </p:pic>
    </p:spTree>
    <p:extLst>
      <p:ext uri="{BB962C8B-B14F-4D97-AF65-F5344CB8AC3E}">
        <p14:creationId xmlns:p14="http://schemas.microsoft.com/office/powerpoint/2010/main" val="3621345858"/>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524000" y="0"/>
            <a:ext cx="9144000" cy="836712"/>
          </a:xfrm>
        </p:spPr>
        <p:style>
          <a:lnRef idx="1">
            <a:schemeClr val="accent4"/>
          </a:lnRef>
          <a:fillRef idx="3">
            <a:schemeClr val="accent4"/>
          </a:fillRef>
          <a:effectRef idx="2">
            <a:schemeClr val="accent4"/>
          </a:effectRef>
          <a:fontRef idx="minor">
            <a:schemeClr val="lt1"/>
          </a:fontRef>
        </p:style>
        <p:txBody>
          <a:bodyPr/>
          <a:lstStyle/>
          <a:p>
            <a:r>
              <a:rPr lang="es-CL" dirty="0" smtClean="0">
                <a:latin typeface="Times New Roman" pitchFamily="18" charset="0"/>
                <a:cs typeface="Times New Roman" pitchFamily="18" charset="0"/>
              </a:rPr>
              <a:t>MINERIA  RAJO ABIERTO</a:t>
            </a:r>
            <a:endParaRPr lang="es-CL" dirty="0">
              <a:latin typeface="Times New Roman" pitchFamily="18" charset="0"/>
              <a:cs typeface="Times New Roman" pitchFamily="18" charset="0"/>
            </a:endParaRPr>
          </a:p>
        </p:txBody>
      </p:sp>
      <p:sp>
        <p:nvSpPr>
          <p:cNvPr id="3" name="2 Marcador de contenido"/>
          <p:cNvSpPr>
            <a:spLocks noGrp="1"/>
          </p:cNvSpPr>
          <p:nvPr>
            <p:ph idx="1"/>
          </p:nvPr>
        </p:nvSpPr>
        <p:spPr>
          <a:xfrm>
            <a:off x="1524000" y="836712"/>
            <a:ext cx="9144000" cy="6192688"/>
          </a:xfrm>
        </p:spPr>
        <p:style>
          <a:lnRef idx="2">
            <a:schemeClr val="accent4"/>
          </a:lnRef>
          <a:fillRef idx="1">
            <a:schemeClr val="lt1"/>
          </a:fillRef>
          <a:effectRef idx="0">
            <a:schemeClr val="accent4"/>
          </a:effectRef>
          <a:fontRef idx="minor">
            <a:schemeClr val="dk1"/>
          </a:fontRef>
        </p:style>
        <p:txBody>
          <a:bodyPr>
            <a:noAutofit/>
          </a:bodyPr>
          <a:lstStyle/>
          <a:p>
            <a:r>
              <a:rPr lang="es-CL" sz="3300" dirty="0">
                <a:solidFill>
                  <a:srgbClr val="FF0000"/>
                </a:solidFill>
                <a:latin typeface="Times New Roman" pitchFamily="18" charset="0"/>
                <a:cs typeface="Times New Roman" pitchFamily="18" charset="0"/>
              </a:rPr>
              <a:t>PERALTE: </a:t>
            </a:r>
            <a:r>
              <a:rPr lang="es-CL" sz="3300" dirty="0">
                <a:latin typeface="Times New Roman" pitchFamily="18" charset="0"/>
                <a:cs typeface="Times New Roman" pitchFamily="18" charset="0"/>
              </a:rPr>
              <a:t>Es la sobreelevación del lado exterior de la curva que se utiliza para contrarrestar la fuerza centrifuga que aparece en las curvas, originando desplazamientos horizontales e incluso vuelcos.</a:t>
            </a:r>
            <a:r>
              <a:rPr lang="es-ES" sz="3300" dirty="0">
                <a:solidFill>
                  <a:schemeClr val="tx1"/>
                </a:solidFill>
                <a:latin typeface="Times New Roman" pitchFamily="18" charset="0"/>
                <a:cs typeface="Times New Roman" pitchFamily="18" charset="0"/>
              </a:rPr>
              <a:t> Este parámetro esta en base al </a:t>
            </a:r>
            <a:r>
              <a:rPr lang="es-ES_tradnl" sz="3300" dirty="0">
                <a:solidFill>
                  <a:schemeClr val="tx1"/>
                </a:solidFill>
                <a:latin typeface="Times New Roman" pitchFamily="18" charset="0"/>
                <a:cs typeface="Times New Roman" pitchFamily="18" charset="0"/>
              </a:rPr>
              <a:t>radio de una curva circular, velocidad de recorrido de la misma más adecuada y tipo de vehículo.</a:t>
            </a:r>
            <a:r>
              <a:rPr lang="es-ES" sz="3300" dirty="0">
                <a:solidFill>
                  <a:schemeClr val="tx1"/>
                </a:solidFill>
                <a:latin typeface="Times New Roman" pitchFamily="18" charset="0"/>
                <a:cs typeface="Times New Roman" pitchFamily="18" charset="0"/>
              </a:rPr>
              <a:t>	</a:t>
            </a:r>
            <a:endParaRPr lang="es-CL" sz="3300" dirty="0">
              <a:latin typeface="Times New Roman" pitchFamily="18" charset="0"/>
              <a:cs typeface="Times New Roman" pitchFamily="18" charset="0"/>
            </a:endParaRPr>
          </a:p>
          <a:p>
            <a:r>
              <a:rPr lang="es-CL" sz="3300" dirty="0">
                <a:solidFill>
                  <a:srgbClr val="FF0000"/>
                </a:solidFill>
                <a:latin typeface="Times New Roman" pitchFamily="18" charset="0"/>
                <a:cs typeface="Times New Roman" pitchFamily="18" charset="0"/>
              </a:rPr>
              <a:t>DRENAJE DE LAS VIAS DE ACARREO: </a:t>
            </a:r>
            <a:r>
              <a:rPr lang="es-CL" sz="3300" dirty="0">
                <a:latin typeface="Times New Roman" pitchFamily="18" charset="0"/>
                <a:cs typeface="Times New Roman" pitchFamily="18" charset="0"/>
              </a:rPr>
              <a:t>Toda vía de acarreo debe tener sus drenajes bien definidos con el fin de resumir al máximo posible la cantidad de agua que de una u otra forma llega a la misma y evacuarlo lo mas rápido posible.</a:t>
            </a:r>
          </a:p>
          <a:p>
            <a:endParaRPr lang="es-CL" sz="3400" dirty="0"/>
          </a:p>
        </p:txBody>
      </p:sp>
    </p:spTree>
    <p:extLst>
      <p:ext uri="{BB962C8B-B14F-4D97-AF65-F5344CB8AC3E}">
        <p14:creationId xmlns:p14="http://schemas.microsoft.com/office/powerpoint/2010/main" val="2669595765"/>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524000" y="0"/>
            <a:ext cx="9144000" cy="908720"/>
          </a:xfrm>
        </p:spPr>
        <p:style>
          <a:lnRef idx="3">
            <a:schemeClr val="lt1"/>
          </a:lnRef>
          <a:fillRef idx="1">
            <a:schemeClr val="accent1"/>
          </a:fillRef>
          <a:effectRef idx="1">
            <a:schemeClr val="accent1"/>
          </a:effectRef>
          <a:fontRef idx="minor">
            <a:schemeClr val="lt1"/>
          </a:fontRef>
        </p:style>
        <p:txBody>
          <a:bodyPr/>
          <a:lstStyle/>
          <a:p>
            <a:r>
              <a:rPr lang="es-CL" dirty="0" smtClean="0">
                <a:solidFill>
                  <a:schemeClr val="bg1"/>
                </a:solidFill>
                <a:latin typeface="Times New Roman" pitchFamily="18" charset="0"/>
                <a:cs typeface="Times New Roman" pitchFamily="18" charset="0"/>
              </a:rPr>
              <a:t>MINERIA  RAJO ABIERTO</a:t>
            </a:r>
            <a:endParaRPr lang="es-CL" dirty="0">
              <a:solidFill>
                <a:schemeClr val="bg1"/>
              </a:solidFill>
              <a:latin typeface="Times New Roman" pitchFamily="18" charset="0"/>
              <a:cs typeface="Times New Roman" pitchFamily="18" charset="0"/>
            </a:endParaRPr>
          </a:p>
        </p:txBody>
      </p:sp>
      <p:pic>
        <p:nvPicPr>
          <p:cNvPr id="222210" name="Picture 2" descr="C:\Users\Victor\Pictures\slide-23-728.jpg"/>
          <p:cNvPicPr>
            <a:picLocks noGrp="1" noChangeAspect="1" noChangeArrowheads="1"/>
          </p:cNvPicPr>
          <p:nvPr>
            <p:ph idx="1"/>
          </p:nvPr>
        </p:nvPicPr>
        <p:blipFill>
          <a:blip r:embed="rId2" cstate="print"/>
          <a:srcRect/>
          <a:stretch>
            <a:fillRect/>
          </a:stretch>
        </p:blipFill>
        <p:spPr bwMode="auto">
          <a:xfrm>
            <a:off x="1524000" y="908720"/>
            <a:ext cx="9144000" cy="5949280"/>
          </a:xfrm>
          <a:prstGeom prst="rect">
            <a:avLst/>
          </a:prstGeom>
          <a:noFill/>
        </p:spPr>
      </p:pic>
    </p:spTree>
    <p:extLst>
      <p:ext uri="{BB962C8B-B14F-4D97-AF65-F5344CB8AC3E}">
        <p14:creationId xmlns:p14="http://schemas.microsoft.com/office/powerpoint/2010/main" val="2112391415"/>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524000" y="0"/>
            <a:ext cx="9144000" cy="1417638"/>
          </a:xfrm>
        </p:spPr>
        <p:style>
          <a:lnRef idx="3">
            <a:schemeClr val="lt1"/>
          </a:lnRef>
          <a:fillRef idx="1">
            <a:schemeClr val="accent2"/>
          </a:fillRef>
          <a:effectRef idx="1">
            <a:schemeClr val="accent2"/>
          </a:effectRef>
          <a:fontRef idx="minor">
            <a:schemeClr val="lt1"/>
          </a:fontRef>
        </p:style>
        <p:txBody>
          <a:bodyPr>
            <a:normAutofit/>
          </a:bodyPr>
          <a:lstStyle/>
          <a:p>
            <a:r>
              <a:rPr lang="es-CL" sz="3200" dirty="0">
                <a:latin typeface="Times New Roman" pitchFamily="18" charset="0"/>
                <a:cs typeface="Times New Roman" pitchFamily="18" charset="0"/>
              </a:rPr>
              <a:t>REGLAMENTO DE SEGURIDAD. MINISTERIO DE MINERIA.</a:t>
            </a:r>
          </a:p>
        </p:txBody>
      </p:sp>
      <p:sp>
        <p:nvSpPr>
          <p:cNvPr id="3" name="2 Marcador de contenido"/>
          <p:cNvSpPr>
            <a:spLocks noGrp="1"/>
          </p:cNvSpPr>
          <p:nvPr>
            <p:ph idx="1"/>
          </p:nvPr>
        </p:nvSpPr>
        <p:spPr>
          <a:xfrm>
            <a:off x="1524000" y="1417638"/>
            <a:ext cx="9144000" cy="5440362"/>
          </a:xfrm>
        </p:spPr>
        <p:style>
          <a:lnRef idx="2">
            <a:schemeClr val="accent2"/>
          </a:lnRef>
          <a:fillRef idx="1">
            <a:schemeClr val="lt1"/>
          </a:fillRef>
          <a:effectRef idx="0">
            <a:schemeClr val="accent2"/>
          </a:effectRef>
          <a:fontRef idx="minor">
            <a:schemeClr val="dk1"/>
          </a:fontRef>
        </p:style>
        <p:txBody>
          <a:bodyPr>
            <a:normAutofit/>
          </a:bodyPr>
          <a:lstStyle/>
          <a:p>
            <a:pPr algn="just"/>
            <a:r>
              <a:rPr lang="es-ES" sz="3400" dirty="0">
                <a:latin typeface="Times New Roman" pitchFamily="18" charset="0"/>
                <a:cs typeface="Times New Roman" pitchFamily="18" charset="0"/>
              </a:rPr>
              <a:t>Articulo.350</a:t>
            </a:r>
            <a:br>
              <a:rPr lang="es-ES" sz="3400" dirty="0">
                <a:latin typeface="Times New Roman" pitchFamily="18" charset="0"/>
                <a:cs typeface="Times New Roman" pitchFamily="18" charset="0"/>
              </a:rPr>
            </a:br>
            <a:r>
              <a:rPr lang="es-ES" sz="3400" dirty="0">
                <a:latin typeface="Times New Roman" pitchFamily="18" charset="0"/>
                <a:cs typeface="Times New Roman" pitchFamily="18" charset="0"/>
              </a:rPr>
              <a:t>Los caminos de acceso e interior de la faena deben ser de amplitud tal que permita el cruce de dos vehículos, de mayor envergadura, que se usan en la faena. Si lo anterior no es posible deberán dejarse zonas de cruce debidamente señalizadas. Estas deberán estar ubicadas en forma tal que permitan la visibilidad entre ellos.</a:t>
            </a:r>
            <a:br>
              <a:rPr lang="es-ES" sz="3400" dirty="0">
                <a:latin typeface="Times New Roman" pitchFamily="18" charset="0"/>
                <a:cs typeface="Times New Roman" pitchFamily="18" charset="0"/>
              </a:rPr>
            </a:br>
            <a:r>
              <a:rPr lang="es-ES" sz="3400" dirty="0">
                <a:latin typeface="Times New Roman" pitchFamily="18" charset="0"/>
                <a:cs typeface="Times New Roman" pitchFamily="18" charset="0"/>
              </a:rPr>
              <a:t>Estos caminos deberán ser mantenidos en forma transitable y libre de polución.</a:t>
            </a:r>
            <a:endParaRPr lang="es-CL" sz="3400" dirty="0">
              <a:latin typeface="Times New Roman" pitchFamily="18" charset="0"/>
              <a:cs typeface="Times New Roman" pitchFamily="18" charset="0"/>
            </a:endParaRPr>
          </a:p>
        </p:txBody>
      </p:sp>
    </p:spTree>
    <p:extLst>
      <p:ext uri="{BB962C8B-B14F-4D97-AF65-F5344CB8AC3E}">
        <p14:creationId xmlns:p14="http://schemas.microsoft.com/office/powerpoint/2010/main" val="963803254"/>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1524000" y="1417638"/>
            <a:ext cx="9144000" cy="5440362"/>
          </a:xfrm>
        </p:spPr>
        <p:style>
          <a:lnRef idx="2">
            <a:schemeClr val="accent4"/>
          </a:lnRef>
          <a:fillRef idx="1">
            <a:schemeClr val="lt1"/>
          </a:fillRef>
          <a:effectRef idx="0">
            <a:schemeClr val="accent4"/>
          </a:effectRef>
          <a:fontRef idx="minor">
            <a:schemeClr val="dk1"/>
          </a:fontRef>
        </p:style>
        <p:txBody>
          <a:bodyPr>
            <a:normAutofit/>
          </a:bodyPr>
          <a:lstStyle/>
          <a:p>
            <a:r>
              <a:rPr lang="es-ES" sz="3600" dirty="0">
                <a:latin typeface="Times New Roman" pitchFamily="18" charset="0"/>
                <a:cs typeface="Times New Roman" pitchFamily="18" charset="0"/>
              </a:rPr>
              <a:t>Articulo 351</a:t>
            </a:r>
            <a:br>
              <a:rPr lang="es-ES" sz="3600" dirty="0">
                <a:latin typeface="Times New Roman" pitchFamily="18" charset="0"/>
                <a:cs typeface="Times New Roman" pitchFamily="18" charset="0"/>
              </a:rPr>
            </a:br>
            <a:r>
              <a:rPr lang="es-ES" sz="3600" dirty="0">
                <a:latin typeface="Times New Roman" pitchFamily="18" charset="0"/>
                <a:cs typeface="Times New Roman" pitchFamily="18" charset="0"/>
              </a:rPr>
              <a:t>Los caminos de fuerte pendiente se deben dotar con salidas de emergencia cada 200mt y si además, tienen zonas de curva y/o su trazado esta sobre barrancos se debe disponer de un pretil, a la orilla anterior del camino, con una altura mínima de 2/3 de la altura de la rueda del equipo o vehículo que circulara por el lugar.</a:t>
            </a:r>
            <a:endParaRPr lang="es-CL" sz="3600" dirty="0">
              <a:latin typeface="Times New Roman" pitchFamily="18" charset="0"/>
              <a:cs typeface="Times New Roman" pitchFamily="18" charset="0"/>
            </a:endParaRPr>
          </a:p>
        </p:txBody>
      </p:sp>
      <p:sp>
        <p:nvSpPr>
          <p:cNvPr id="4" name="1 Título"/>
          <p:cNvSpPr>
            <a:spLocks noGrp="1"/>
          </p:cNvSpPr>
          <p:nvPr>
            <p:ph type="title"/>
          </p:nvPr>
        </p:nvSpPr>
        <p:spPr>
          <a:xfrm>
            <a:off x="1524000" y="0"/>
            <a:ext cx="9144000" cy="1417638"/>
          </a:xfrm>
        </p:spPr>
        <p:style>
          <a:lnRef idx="1">
            <a:schemeClr val="accent4"/>
          </a:lnRef>
          <a:fillRef idx="2">
            <a:schemeClr val="accent4"/>
          </a:fillRef>
          <a:effectRef idx="1">
            <a:schemeClr val="accent4"/>
          </a:effectRef>
          <a:fontRef idx="minor">
            <a:schemeClr val="dk1"/>
          </a:fontRef>
        </p:style>
        <p:txBody>
          <a:bodyPr>
            <a:normAutofit/>
          </a:bodyPr>
          <a:lstStyle/>
          <a:p>
            <a:r>
              <a:rPr lang="es-CL" sz="3200" dirty="0">
                <a:latin typeface="Times New Roman" pitchFamily="18" charset="0"/>
                <a:cs typeface="Times New Roman" pitchFamily="18" charset="0"/>
              </a:rPr>
              <a:t>REGLAMENTO DE SEGURIDAD. MINISTERIO DE MINERIA.</a:t>
            </a:r>
          </a:p>
        </p:txBody>
      </p:sp>
    </p:spTree>
    <p:extLst>
      <p:ext uri="{BB962C8B-B14F-4D97-AF65-F5344CB8AC3E}">
        <p14:creationId xmlns:p14="http://schemas.microsoft.com/office/powerpoint/2010/main" val="2226367429"/>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normAutofit/>
          </a:bodyPr>
          <a:lstStyle/>
          <a:p>
            <a:r>
              <a:rPr lang="es-CL" dirty="0" smtClean="0">
                <a:solidFill>
                  <a:srgbClr val="FF0000"/>
                </a:solidFill>
                <a:latin typeface="Times New Roman" pitchFamily="18" charset="0"/>
                <a:cs typeface="Times New Roman" pitchFamily="18" charset="0"/>
              </a:rPr>
              <a:t>Valores en US$, a Agosto 2012</a:t>
            </a:r>
            <a:endParaRPr lang="es-CL" dirty="0">
              <a:solidFill>
                <a:srgbClr val="FF0000"/>
              </a:solidFill>
              <a:latin typeface="Times New Roman" pitchFamily="18" charset="0"/>
              <a:cs typeface="Times New Roman" pitchFamily="18" charset="0"/>
            </a:endParaRPr>
          </a:p>
        </p:txBody>
      </p:sp>
      <p:sp>
        <p:nvSpPr>
          <p:cNvPr id="3" name="2 Marcador de contenido"/>
          <p:cNvSpPr>
            <a:spLocks noGrp="1"/>
          </p:cNvSpPr>
          <p:nvPr>
            <p:ph idx="1"/>
          </p:nvPr>
        </p:nvSpPr>
        <p:spPr/>
        <p:style>
          <a:lnRef idx="2">
            <a:schemeClr val="accent2"/>
          </a:lnRef>
          <a:fillRef idx="1">
            <a:schemeClr val="lt1"/>
          </a:fillRef>
          <a:effectRef idx="0">
            <a:schemeClr val="accent2"/>
          </a:effectRef>
          <a:fontRef idx="minor">
            <a:schemeClr val="dk1"/>
          </a:fontRef>
        </p:style>
        <p:txBody>
          <a:bodyPr>
            <a:normAutofit/>
          </a:bodyPr>
          <a:lstStyle/>
          <a:p>
            <a:r>
              <a:rPr lang="es-CL" dirty="0" smtClean="0">
                <a:latin typeface="Times New Roman" pitchFamily="18" charset="0"/>
                <a:cs typeface="Times New Roman" pitchFamily="18" charset="0"/>
              </a:rPr>
              <a:t>Camión de 320 Ton cortas.</a:t>
            </a:r>
          </a:p>
          <a:p>
            <a:r>
              <a:rPr lang="es-CL" dirty="0" smtClean="0">
                <a:latin typeface="Times New Roman" pitchFamily="18" charset="0"/>
                <a:cs typeface="Times New Roman" pitchFamily="18" charset="0"/>
              </a:rPr>
              <a:t>Valor. US$ 5.000.000. </a:t>
            </a:r>
          </a:p>
          <a:p>
            <a:r>
              <a:rPr lang="es-CL" dirty="0" smtClean="0">
                <a:latin typeface="Times New Roman" pitchFamily="18" charset="0"/>
                <a:cs typeface="Times New Roman" pitchFamily="18" charset="0"/>
              </a:rPr>
              <a:t>(Camiones automatizados hay en prueba 14 en Mina Gaby).</a:t>
            </a:r>
          </a:p>
          <a:p>
            <a:r>
              <a:rPr lang="es-CL" dirty="0" smtClean="0">
                <a:latin typeface="Times New Roman" pitchFamily="18" charset="0"/>
                <a:cs typeface="Times New Roman" pitchFamily="18" charset="0"/>
              </a:rPr>
              <a:t>División Andina  US$ 4.200.000</a:t>
            </a:r>
          </a:p>
          <a:p>
            <a:r>
              <a:rPr lang="es-CL" dirty="0" smtClean="0">
                <a:latin typeface="Times New Roman" pitchFamily="18" charset="0"/>
                <a:cs typeface="Times New Roman" pitchFamily="18" charset="0"/>
              </a:rPr>
              <a:t>Neumático. US$ 35.000. Diámetro 3,20 m.</a:t>
            </a:r>
          </a:p>
          <a:p>
            <a:r>
              <a:rPr lang="es-CL" dirty="0" smtClean="0">
                <a:latin typeface="Times New Roman" pitchFamily="18" charset="0"/>
                <a:cs typeface="Times New Roman" pitchFamily="18" charset="0"/>
              </a:rPr>
              <a:t>Pala US$ 32.000.000.</a:t>
            </a:r>
          </a:p>
          <a:p>
            <a:r>
              <a:rPr lang="es-CL" dirty="0" smtClean="0">
                <a:latin typeface="Times New Roman" pitchFamily="18" charset="0"/>
                <a:cs typeface="Times New Roman" pitchFamily="18" charset="0"/>
              </a:rPr>
              <a:t>Perforadora. US$ 15.000.000.</a:t>
            </a:r>
          </a:p>
          <a:p>
            <a:endParaRPr lang="es-CL" dirty="0"/>
          </a:p>
        </p:txBody>
      </p:sp>
    </p:spTree>
    <p:extLst>
      <p:ext uri="{BB962C8B-B14F-4D97-AF65-F5344CB8AC3E}">
        <p14:creationId xmlns:p14="http://schemas.microsoft.com/office/powerpoint/2010/main" val="962460452"/>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473942" y="0"/>
            <a:ext cx="9194059" cy="692696"/>
          </a:xfrm>
        </p:spPr>
        <p:style>
          <a:lnRef idx="3">
            <a:schemeClr val="lt1"/>
          </a:lnRef>
          <a:fillRef idx="1">
            <a:schemeClr val="accent1"/>
          </a:fillRef>
          <a:effectRef idx="1">
            <a:schemeClr val="accent1"/>
          </a:effectRef>
          <a:fontRef idx="minor">
            <a:schemeClr val="lt1"/>
          </a:fontRef>
        </p:style>
        <p:txBody>
          <a:bodyPr>
            <a:normAutofit/>
          </a:bodyPr>
          <a:lstStyle/>
          <a:p>
            <a:r>
              <a:rPr lang="es-CL" sz="3600" dirty="0">
                <a:solidFill>
                  <a:schemeClr val="bg1"/>
                </a:solidFill>
                <a:latin typeface="Times New Roman" pitchFamily="18" charset="0"/>
                <a:cs typeface="Times New Roman" pitchFamily="18" charset="0"/>
              </a:rPr>
              <a:t>RAJO ABIERTO CARGUIO DE UN POZO</a:t>
            </a:r>
          </a:p>
        </p:txBody>
      </p:sp>
      <p:pic>
        <p:nvPicPr>
          <p:cNvPr id="4" name="Picture 2" descr="http://www.codelco.cl/educa/images/divisiones/norte/info/f_procesos/CA-225a.jpg"/>
          <p:cNvPicPr>
            <a:picLocks noGrp="1" noChangeAspect="1" noChangeArrowheads="1"/>
          </p:cNvPicPr>
          <p:nvPr>
            <p:ph idx="1"/>
          </p:nvPr>
        </p:nvPicPr>
        <p:blipFill>
          <a:blip r:embed="rId2" cstate="print"/>
          <a:srcRect/>
          <a:stretch>
            <a:fillRect/>
          </a:stretch>
        </p:blipFill>
        <p:spPr bwMode="auto">
          <a:xfrm>
            <a:off x="1473941" y="692696"/>
            <a:ext cx="9200838" cy="6165304"/>
          </a:xfrm>
          <a:prstGeom prst="rect">
            <a:avLst/>
          </a:prstGeom>
          <a:ln>
            <a:headEnd/>
            <a:tailEnd/>
          </a:ln>
        </p:spPr>
        <p:style>
          <a:lnRef idx="2">
            <a:schemeClr val="accent1"/>
          </a:lnRef>
          <a:fillRef idx="1">
            <a:schemeClr val="lt1"/>
          </a:fillRef>
          <a:effectRef idx="0">
            <a:schemeClr val="accent1"/>
          </a:effectRef>
          <a:fontRef idx="minor">
            <a:schemeClr val="dk1"/>
          </a:fontRef>
        </p:style>
      </p:pic>
    </p:spTree>
    <p:extLst>
      <p:ext uri="{BB962C8B-B14F-4D97-AF65-F5344CB8AC3E}">
        <p14:creationId xmlns:p14="http://schemas.microsoft.com/office/powerpoint/2010/main" val="2398115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524000" y="0"/>
            <a:ext cx="9144000" cy="764704"/>
          </a:xfrm>
        </p:spPr>
        <p:style>
          <a:lnRef idx="2">
            <a:schemeClr val="accent4"/>
          </a:lnRef>
          <a:fillRef idx="1">
            <a:schemeClr val="lt1"/>
          </a:fillRef>
          <a:effectRef idx="0">
            <a:schemeClr val="accent4"/>
          </a:effectRef>
          <a:fontRef idx="minor">
            <a:schemeClr val="dk1"/>
          </a:fontRef>
        </p:style>
        <p:txBody>
          <a:bodyPr/>
          <a:lstStyle/>
          <a:p>
            <a:r>
              <a:rPr lang="es-CL" dirty="0" smtClean="0">
                <a:solidFill>
                  <a:srgbClr val="FF0000"/>
                </a:solidFill>
                <a:latin typeface="Times New Roman" pitchFamily="18" charset="0"/>
                <a:cs typeface="Times New Roman" pitchFamily="18" charset="0"/>
              </a:rPr>
              <a:t>RAJO ABIERTO POZO CARGADO</a:t>
            </a:r>
            <a:endParaRPr lang="es-CL" dirty="0">
              <a:solidFill>
                <a:srgbClr val="FF0000"/>
              </a:solidFill>
              <a:latin typeface="Times New Roman" pitchFamily="18" charset="0"/>
              <a:cs typeface="Times New Roman" pitchFamily="18" charset="0"/>
            </a:endParaRPr>
          </a:p>
        </p:txBody>
      </p:sp>
      <p:pic>
        <p:nvPicPr>
          <p:cNvPr id="4" name="Picture 8" descr="F:\Fotos\Fotos Mina\DSC00761.JPG"/>
          <p:cNvPicPr>
            <a:picLocks noGrp="1" noChangeAspect="1" noChangeArrowheads="1"/>
          </p:cNvPicPr>
          <p:nvPr>
            <p:ph idx="1"/>
          </p:nvPr>
        </p:nvPicPr>
        <p:blipFill>
          <a:blip r:embed="rId2" cstate="print"/>
          <a:srcRect/>
          <a:stretch>
            <a:fillRect/>
          </a:stretch>
        </p:blipFill>
        <p:spPr bwMode="auto">
          <a:xfrm>
            <a:off x="1529071" y="764704"/>
            <a:ext cx="9133860" cy="6093296"/>
          </a:xfrm>
          <a:prstGeom prst="rect">
            <a:avLst/>
          </a:prstGeom>
          <a:ln>
            <a:headEnd/>
            <a:tailEnd/>
          </a:ln>
        </p:spPr>
        <p:style>
          <a:lnRef idx="2">
            <a:schemeClr val="accent2"/>
          </a:lnRef>
          <a:fillRef idx="1">
            <a:schemeClr val="lt1"/>
          </a:fillRef>
          <a:effectRef idx="0">
            <a:schemeClr val="accent2"/>
          </a:effectRef>
          <a:fontRef idx="minor">
            <a:schemeClr val="dk1"/>
          </a:fontRef>
        </p:style>
      </p:pic>
    </p:spTree>
    <p:extLst>
      <p:ext uri="{BB962C8B-B14F-4D97-AF65-F5344CB8AC3E}">
        <p14:creationId xmlns:p14="http://schemas.microsoft.com/office/powerpoint/2010/main" val="4261330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524000" y="0"/>
            <a:ext cx="9144000" cy="836712"/>
          </a:xfrm>
        </p:spPr>
        <p:style>
          <a:lnRef idx="3">
            <a:schemeClr val="lt1"/>
          </a:lnRef>
          <a:fillRef idx="1">
            <a:schemeClr val="accent4"/>
          </a:fillRef>
          <a:effectRef idx="1">
            <a:schemeClr val="accent4"/>
          </a:effectRef>
          <a:fontRef idx="minor">
            <a:schemeClr val="lt1"/>
          </a:fontRef>
        </p:style>
        <p:txBody>
          <a:bodyPr/>
          <a:lstStyle/>
          <a:p>
            <a:r>
              <a:rPr lang="es-CL" dirty="0" smtClean="0">
                <a:latin typeface="Times New Roman" pitchFamily="18" charset="0"/>
                <a:cs typeface="Times New Roman" pitchFamily="18" charset="0"/>
              </a:rPr>
              <a:t>MINERIA A RAJO ABIERTO</a:t>
            </a:r>
            <a:endParaRPr lang="es-CL" dirty="0">
              <a:latin typeface="Times New Roman" pitchFamily="18" charset="0"/>
              <a:cs typeface="Times New Roman" pitchFamily="18" charset="0"/>
            </a:endParaRPr>
          </a:p>
        </p:txBody>
      </p:sp>
      <p:sp>
        <p:nvSpPr>
          <p:cNvPr id="3" name="2 Marcador de contenido"/>
          <p:cNvSpPr>
            <a:spLocks noGrp="1"/>
          </p:cNvSpPr>
          <p:nvPr>
            <p:ph idx="1"/>
          </p:nvPr>
        </p:nvSpPr>
        <p:spPr>
          <a:xfrm>
            <a:off x="1524000" y="836712"/>
            <a:ext cx="9144000" cy="6021288"/>
          </a:xfrm>
        </p:spPr>
        <p:style>
          <a:lnRef idx="2">
            <a:schemeClr val="accent4"/>
          </a:lnRef>
          <a:fillRef idx="1">
            <a:schemeClr val="lt1"/>
          </a:fillRef>
          <a:effectRef idx="0">
            <a:schemeClr val="accent4"/>
          </a:effectRef>
          <a:fontRef idx="minor">
            <a:schemeClr val="dk1"/>
          </a:fontRef>
        </p:style>
        <p:txBody>
          <a:bodyPr>
            <a:normAutofit/>
          </a:bodyPr>
          <a:lstStyle/>
          <a:p>
            <a:r>
              <a:rPr lang="es-CL" sz="2900" dirty="0">
                <a:solidFill>
                  <a:srgbClr val="FF0000"/>
                </a:solidFill>
                <a:latin typeface="Times New Roman" pitchFamily="18" charset="0"/>
                <a:cs typeface="Times New Roman" pitchFamily="18" charset="0"/>
              </a:rPr>
              <a:t>SEÑALETICA.</a:t>
            </a:r>
            <a:r>
              <a:rPr lang="es-CL" sz="2900" dirty="0">
                <a:latin typeface="Times New Roman" pitchFamily="18" charset="0"/>
                <a:cs typeface="Times New Roman" pitchFamily="18" charset="0"/>
              </a:rPr>
              <a:t/>
            </a:r>
            <a:br>
              <a:rPr lang="es-CL" sz="2900" dirty="0">
                <a:latin typeface="Times New Roman" pitchFamily="18" charset="0"/>
                <a:cs typeface="Times New Roman" pitchFamily="18" charset="0"/>
              </a:rPr>
            </a:br>
            <a:r>
              <a:rPr lang="es-CL" sz="2900" dirty="0">
                <a:latin typeface="Times New Roman" pitchFamily="18" charset="0"/>
                <a:cs typeface="Times New Roman" pitchFamily="18" charset="0"/>
              </a:rPr>
              <a:t>El correcto uso de la señalética indica las detenciones, condiciones y forma de transito al conductor, por eso esta debe ser estándar y estar visible. </a:t>
            </a:r>
            <a:br>
              <a:rPr lang="es-CL" sz="2900" dirty="0">
                <a:latin typeface="Times New Roman" pitchFamily="18" charset="0"/>
                <a:cs typeface="Times New Roman" pitchFamily="18" charset="0"/>
              </a:rPr>
            </a:br>
            <a:r>
              <a:rPr lang="es-ES" sz="2900" dirty="0">
                <a:latin typeface="Times New Roman" pitchFamily="18" charset="0"/>
                <a:cs typeface="Times New Roman" pitchFamily="18" charset="0"/>
              </a:rPr>
              <a:t>La correcta disposición de las señales de transito permitirá un tránsito fluido, dando preferencia a los equipos críticos (camiones).</a:t>
            </a:r>
          </a:p>
          <a:p>
            <a:r>
              <a:rPr lang="es-ES" sz="2900" dirty="0">
                <a:latin typeface="Times New Roman" pitchFamily="18" charset="0"/>
                <a:cs typeface="Times New Roman" pitchFamily="18" charset="0"/>
              </a:rPr>
              <a:t> </a:t>
            </a:r>
            <a:r>
              <a:rPr lang="es-MX" sz="2900" dirty="0">
                <a:solidFill>
                  <a:srgbClr val="FF0000"/>
                </a:solidFill>
                <a:latin typeface="Times New Roman" pitchFamily="18" charset="0"/>
                <a:cs typeface="Times New Roman" pitchFamily="18" charset="0"/>
              </a:rPr>
              <a:t>ELEMENTOS DE SEGURIDAD. </a:t>
            </a:r>
            <a:r>
              <a:rPr lang="es-MX" sz="2900" dirty="0">
                <a:solidFill>
                  <a:schemeClr val="tx1"/>
                </a:solidFill>
                <a:latin typeface="Times New Roman" pitchFamily="18" charset="0"/>
                <a:cs typeface="Times New Roman" pitchFamily="18" charset="0"/>
              </a:rPr>
              <a:t>En tramos largos y de fuerte pendiente, en previsión de perdida  del sistema de frenos, es aconsejable disponer de pistas de frenado, en las que se combina una rampa pronunciada de pendiente contraria y una superficie que oponga una resistencia a la rodadura muy elevada (grava suelta).</a:t>
            </a:r>
            <a:endParaRPr lang="es-CL" sz="2900" dirty="0">
              <a:latin typeface="Times New Roman" pitchFamily="18" charset="0"/>
              <a:cs typeface="Times New Roman" pitchFamily="18" charset="0"/>
            </a:endParaRPr>
          </a:p>
        </p:txBody>
      </p:sp>
    </p:spTree>
    <p:extLst>
      <p:ext uri="{BB962C8B-B14F-4D97-AF65-F5344CB8AC3E}">
        <p14:creationId xmlns:p14="http://schemas.microsoft.com/office/powerpoint/2010/main" val="3347412793"/>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MX"/>
          </a:p>
        </p:txBody>
      </p:sp>
      <p:sp>
        <p:nvSpPr>
          <p:cNvPr id="3" name="Marcador de contenido 2"/>
          <p:cNvSpPr>
            <a:spLocks noGrp="1"/>
          </p:cNvSpPr>
          <p:nvPr>
            <p:ph idx="1"/>
          </p:nvPr>
        </p:nvSpPr>
        <p:spPr/>
        <p:txBody>
          <a:bodyPr/>
          <a:lstStyle/>
          <a:p>
            <a:endParaRPr lang="es-MX"/>
          </a:p>
        </p:txBody>
      </p:sp>
    </p:spTree>
    <p:extLst>
      <p:ext uri="{BB962C8B-B14F-4D97-AF65-F5344CB8AC3E}">
        <p14:creationId xmlns:p14="http://schemas.microsoft.com/office/powerpoint/2010/main" val="921846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524000" y="0"/>
            <a:ext cx="9144000" cy="908720"/>
          </a:xfrm>
        </p:spPr>
        <p:style>
          <a:lnRef idx="2">
            <a:schemeClr val="accent1"/>
          </a:lnRef>
          <a:fillRef idx="1">
            <a:schemeClr val="lt1"/>
          </a:fillRef>
          <a:effectRef idx="0">
            <a:schemeClr val="accent1"/>
          </a:effectRef>
          <a:fontRef idx="minor">
            <a:schemeClr val="dk1"/>
          </a:fontRef>
        </p:style>
        <p:txBody>
          <a:bodyPr/>
          <a:lstStyle/>
          <a:p>
            <a:r>
              <a:rPr lang="es-CL" dirty="0" smtClean="0">
                <a:solidFill>
                  <a:srgbClr val="FF0000"/>
                </a:solidFill>
                <a:latin typeface="Times New Roman" pitchFamily="18" charset="0"/>
                <a:cs typeface="Times New Roman" pitchFamily="18" charset="0"/>
              </a:rPr>
              <a:t>PREVENCION DE RIESGOS</a:t>
            </a:r>
            <a:endParaRPr lang="es-CL" dirty="0">
              <a:solidFill>
                <a:srgbClr val="FF0000"/>
              </a:solidFill>
              <a:latin typeface="Times New Roman" pitchFamily="18" charset="0"/>
              <a:cs typeface="Times New Roman" pitchFamily="18" charset="0"/>
            </a:endParaRPr>
          </a:p>
        </p:txBody>
      </p:sp>
      <p:sp>
        <p:nvSpPr>
          <p:cNvPr id="3" name="2 Marcador de contenido"/>
          <p:cNvSpPr>
            <a:spLocks noGrp="1"/>
          </p:cNvSpPr>
          <p:nvPr>
            <p:ph idx="1"/>
          </p:nvPr>
        </p:nvSpPr>
        <p:spPr>
          <a:xfrm>
            <a:off x="1524000" y="908720"/>
            <a:ext cx="9144000" cy="5949280"/>
          </a:xfrm>
        </p:spPr>
        <p:style>
          <a:lnRef idx="2">
            <a:schemeClr val="accent1"/>
          </a:lnRef>
          <a:fillRef idx="1">
            <a:schemeClr val="lt1"/>
          </a:fillRef>
          <a:effectRef idx="0">
            <a:schemeClr val="accent1"/>
          </a:effectRef>
          <a:fontRef idx="minor">
            <a:schemeClr val="dk1"/>
          </a:fontRef>
        </p:style>
        <p:txBody>
          <a:bodyPr>
            <a:noAutofit/>
          </a:bodyPr>
          <a:lstStyle/>
          <a:p>
            <a:pPr algn="just"/>
            <a:r>
              <a:rPr lang="es-CL" dirty="0" smtClean="0">
                <a:latin typeface="Times New Roman" pitchFamily="18" charset="0"/>
                <a:cs typeface="Times New Roman" pitchFamily="18" charset="0"/>
              </a:rPr>
              <a:t>La charla diaria de Seguridad, poco a poco se ha ido adoptando como habitual en las empresa que inicia un plan de protección de los recursos, de control del RIESGO operacional o programa de control de pérdidas. La charla permite demostrar el grado de compromiso de la empresa con la seguridad y los trabajadores, en ella se permiten analizar situaciones que pueden llegar a un ACCIDENTE. </a:t>
            </a:r>
            <a:endParaRPr lang="es-CL" dirty="0" smtClean="0">
              <a:solidFill>
                <a:srgbClr val="FF0000"/>
              </a:solidFill>
              <a:latin typeface="Times New Roman" pitchFamily="18" charset="0"/>
              <a:cs typeface="Times New Roman" pitchFamily="18" charset="0"/>
            </a:endParaRPr>
          </a:p>
          <a:p>
            <a:pPr algn="just"/>
            <a:r>
              <a:rPr lang="es-CL" dirty="0" smtClean="0">
                <a:latin typeface="Times New Roman" pitchFamily="18" charset="0"/>
                <a:cs typeface="Times New Roman" pitchFamily="18" charset="0"/>
              </a:rPr>
              <a:t>Lo habitual es que en ella el supervisor a cargo de ejecutar el trabajo analice el trabajo del día, comente los riesgos que en ella existen y sus formas de control. </a:t>
            </a:r>
          </a:p>
          <a:p>
            <a:endParaRPr lang="es-CL" dirty="0"/>
          </a:p>
        </p:txBody>
      </p:sp>
    </p:spTree>
    <p:extLst>
      <p:ext uri="{BB962C8B-B14F-4D97-AF65-F5344CB8AC3E}">
        <p14:creationId xmlns:p14="http://schemas.microsoft.com/office/powerpoint/2010/main" val="319196708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524000" y="0"/>
            <a:ext cx="9144000" cy="908720"/>
          </a:xfrm>
        </p:spPr>
        <p:style>
          <a:lnRef idx="2">
            <a:schemeClr val="accent2"/>
          </a:lnRef>
          <a:fillRef idx="1">
            <a:schemeClr val="lt1"/>
          </a:fillRef>
          <a:effectRef idx="0">
            <a:schemeClr val="accent2"/>
          </a:effectRef>
          <a:fontRef idx="minor">
            <a:schemeClr val="dk1"/>
          </a:fontRef>
        </p:style>
        <p:txBody>
          <a:bodyPr/>
          <a:lstStyle/>
          <a:p>
            <a:r>
              <a:rPr lang="es-CL" dirty="0" smtClean="0">
                <a:solidFill>
                  <a:srgbClr val="FF0000"/>
                </a:solidFill>
                <a:latin typeface="Times New Roman" pitchFamily="18" charset="0"/>
                <a:cs typeface="Times New Roman" pitchFamily="18" charset="0"/>
              </a:rPr>
              <a:t>PREVENCION DE RIESGOS</a:t>
            </a:r>
            <a:endParaRPr lang="es-CL" dirty="0">
              <a:solidFill>
                <a:srgbClr val="FF0000"/>
              </a:solidFill>
              <a:latin typeface="Times New Roman" pitchFamily="18" charset="0"/>
              <a:cs typeface="Times New Roman" pitchFamily="18" charset="0"/>
            </a:endParaRPr>
          </a:p>
        </p:txBody>
      </p:sp>
      <p:sp>
        <p:nvSpPr>
          <p:cNvPr id="3" name="2 Marcador de contenido"/>
          <p:cNvSpPr>
            <a:spLocks noGrp="1"/>
          </p:cNvSpPr>
          <p:nvPr>
            <p:ph idx="1"/>
          </p:nvPr>
        </p:nvSpPr>
        <p:spPr>
          <a:xfrm>
            <a:off x="1524000" y="908720"/>
            <a:ext cx="9144000" cy="5949280"/>
          </a:xfrm>
        </p:spPr>
        <p:style>
          <a:lnRef idx="2">
            <a:schemeClr val="accent2"/>
          </a:lnRef>
          <a:fillRef idx="1">
            <a:schemeClr val="lt1"/>
          </a:fillRef>
          <a:effectRef idx="0">
            <a:schemeClr val="accent2"/>
          </a:effectRef>
          <a:fontRef idx="minor">
            <a:schemeClr val="dk1"/>
          </a:fontRef>
        </p:style>
        <p:txBody>
          <a:bodyPr>
            <a:normAutofit/>
          </a:bodyPr>
          <a:lstStyle/>
          <a:p>
            <a:pPr algn="just">
              <a:buNone/>
            </a:pPr>
            <a:r>
              <a:rPr lang="es-CL" sz="3600" dirty="0">
                <a:solidFill>
                  <a:srgbClr val="FF0000"/>
                </a:solidFill>
                <a:latin typeface="Times New Roman" pitchFamily="18" charset="0"/>
                <a:cs typeface="Times New Roman" pitchFamily="18" charset="0"/>
              </a:rPr>
              <a:t>  </a:t>
            </a:r>
            <a:r>
              <a:rPr lang="es-CL" sz="3600" dirty="0">
                <a:latin typeface="Times New Roman" pitchFamily="18" charset="0"/>
                <a:cs typeface="Times New Roman" pitchFamily="18" charset="0"/>
              </a:rPr>
              <a:t> La charla diaria es una instancia de participación de todos los trabajadores, ya que es el momento adecuado para dar sus opiniones, experiencias o aportes del trabajo que se va a realizar. También es usada para analizar accidentes ocurridos en la empresa u otra empresa del rubro, que puede servir de ejemplo y ayudar a controlar riesgos que pueden producir accidentes con lesiones o daños</a:t>
            </a:r>
          </a:p>
          <a:p>
            <a:endParaRPr lang="es-CL" sz="3600" dirty="0"/>
          </a:p>
        </p:txBody>
      </p:sp>
    </p:spTree>
    <p:extLst>
      <p:ext uri="{BB962C8B-B14F-4D97-AF65-F5344CB8AC3E}">
        <p14:creationId xmlns:p14="http://schemas.microsoft.com/office/powerpoint/2010/main" val="145736560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524000" y="0"/>
            <a:ext cx="9144000" cy="548680"/>
          </a:xfrm>
        </p:spPr>
        <p:style>
          <a:lnRef idx="2">
            <a:schemeClr val="accent1">
              <a:shade val="50000"/>
            </a:schemeClr>
          </a:lnRef>
          <a:fillRef idx="1">
            <a:schemeClr val="accent1"/>
          </a:fillRef>
          <a:effectRef idx="0">
            <a:schemeClr val="accent1"/>
          </a:effectRef>
          <a:fontRef idx="minor">
            <a:schemeClr val="lt1"/>
          </a:fontRef>
        </p:style>
        <p:txBody>
          <a:bodyPr>
            <a:normAutofit fontScale="90000"/>
          </a:bodyPr>
          <a:lstStyle/>
          <a:p>
            <a:r>
              <a:rPr lang="es-CL" dirty="0" smtClean="0">
                <a:solidFill>
                  <a:schemeClr val="bg1"/>
                </a:solidFill>
                <a:latin typeface="Times New Roman" pitchFamily="18" charset="0"/>
                <a:cs typeface="Times New Roman" pitchFamily="18" charset="0"/>
              </a:rPr>
              <a:t>D.S N° 132. SERNAGEOMIN</a:t>
            </a:r>
            <a:endParaRPr lang="es-CL" dirty="0">
              <a:solidFill>
                <a:schemeClr val="bg1"/>
              </a:solidFill>
              <a:latin typeface="Times New Roman" pitchFamily="18" charset="0"/>
              <a:cs typeface="Times New Roman" pitchFamily="18" charset="0"/>
            </a:endParaRPr>
          </a:p>
        </p:txBody>
      </p:sp>
      <p:sp>
        <p:nvSpPr>
          <p:cNvPr id="3" name="2 Marcador de contenido"/>
          <p:cNvSpPr>
            <a:spLocks noGrp="1"/>
          </p:cNvSpPr>
          <p:nvPr>
            <p:ph idx="1"/>
          </p:nvPr>
        </p:nvSpPr>
        <p:spPr>
          <a:xfrm>
            <a:off x="1524000" y="548680"/>
            <a:ext cx="9144000" cy="6696744"/>
          </a:xfrm>
        </p:spPr>
        <p:style>
          <a:lnRef idx="2">
            <a:schemeClr val="accent1"/>
          </a:lnRef>
          <a:fillRef idx="1">
            <a:schemeClr val="lt1"/>
          </a:fillRef>
          <a:effectRef idx="0">
            <a:schemeClr val="accent1"/>
          </a:effectRef>
          <a:fontRef idx="minor">
            <a:schemeClr val="dk1"/>
          </a:fontRef>
        </p:style>
        <p:txBody>
          <a:bodyPr>
            <a:normAutofit fontScale="25000" lnSpcReduction="20000"/>
          </a:bodyPr>
          <a:lstStyle/>
          <a:p>
            <a:pPr marL="0" indent="0" algn="just">
              <a:buNone/>
            </a:pPr>
            <a:endParaRPr lang="es-CL" sz="4000" dirty="0">
              <a:solidFill>
                <a:schemeClr val="tx1"/>
              </a:solidFill>
              <a:latin typeface="Times New Roman" pitchFamily="18" charset="0"/>
              <a:cs typeface="Times New Roman" pitchFamily="18" charset="0"/>
            </a:endParaRPr>
          </a:p>
          <a:p>
            <a:pPr marL="0" indent="0" algn="just">
              <a:buNone/>
            </a:pPr>
            <a:r>
              <a:rPr lang="es-CL" sz="9200" dirty="0">
                <a:solidFill>
                  <a:schemeClr val="tx1"/>
                </a:solidFill>
                <a:latin typeface="Times New Roman" pitchFamily="18" charset="0"/>
                <a:cs typeface="Times New Roman" pitchFamily="18" charset="0"/>
              </a:rPr>
              <a:t>El D.S 132/2002 Reglamento de Seguridad Minera, del Servicio Nacional de Geología y Minería. </a:t>
            </a:r>
          </a:p>
          <a:p>
            <a:pPr marL="0" indent="0" algn="just">
              <a:buNone/>
            </a:pPr>
            <a:r>
              <a:rPr lang="es-CL" sz="9200" dirty="0">
                <a:solidFill>
                  <a:schemeClr val="tx1"/>
                </a:solidFill>
                <a:latin typeface="Times New Roman" pitchFamily="18" charset="0"/>
                <a:cs typeface="Times New Roman" pitchFamily="18" charset="0"/>
              </a:rPr>
              <a:t>CAPITULO PRIMERO:  Propósito y Alcances</a:t>
            </a:r>
          </a:p>
          <a:p>
            <a:pPr marL="0" indent="0" algn="just">
              <a:buNone/>
            </a:pPr>
            <a:r>
              <a:rPr lang="es-CL" sz="9200" dirty="0">
                <a:solidFill>
                  <a:schemeClr val="tx1"/>
                </a:solidFill>
                <a:latin typeface="Times New Roman" pitchFamily="18" charset="0"/>
                <a:cs typeface="Times New Roman" pitchFamily="18" charset="0"/>
              </a:rPr>
              <a:t>Articulo 1 </a:t>
            </a:r>
          </a:p>
          <a:p>
            <a:pPr marL="0" indent="0" algn="just">
              <a:buNone/>
            </a:pPr>
            <a:r>
              <a:rPr lang="es-CL" sz="9200" dirty="0">
                <a:solidFill>
                  <a:schemeClr val="tx1"/>
                </a:solidFill>
                <a:latin typeface="Times New Roman" pitchFamily="18" charset="0"/>
                <a:cs typeface="Times New Roman" pitchFamily="18" charset="0"/>
              </a:rPr>
              <a:t>. El Reglamento tiene como objetivo establecer el marco regulatorio general al que deben someterse las faenas de la Industria Extractiva Minera Nacional para:</a:t>
            </a:r>
          </a:p>
          <a:p>
            <a:pPr marL="0" indent="0" algn="just">
              <a:buNone/>
            </a:pPr>
            <a:r>
              <a:rPr lang="es-CL" sz="9200" dirty="0">
                <a:solidFill>
                  <a:schemeClr val="tx1"/>
                </a:solidFill>
                <a:latin typeface="Times New Roman" pitchFamily="18" charset="0"/>
                <a:cs typeface="Times New Roman" pitchFamily="18" charset="0"/>
              </a:rPr>
              <a:t> a.- Proteger la vida e integridad física de las personas que se desempeñan en dicha industria y de aquellas que bajo circunstancias especificas y definidas están ligadas a ella.</a:t>
            </a:r>
          </a:p>
          <a:p>
            <a:pPr marL="0" indent="0" algn="just">
              <a:buNone/>
            </a:pPr>
            <a:r>
              <a:rPr lang="es-CL" sz="9200" dirty="0">
                <a:solidFill>
                  <a:schemeClr val="tx1"/>
                </a:solidFill>
                <a:latin typeface="Times New Roman" pitchFamily="18" charset="0"/>
                <a:cs typeface="Times New Roman" pitchFamily="18" charset="0"/>
              </a:rPr>
              <a:t> b.- Proteger las instalaciones e infraestructura que hacen posible las operaciones mineras, y por ende, la continuidad de los procesos.</a:t>
            </a:r>
          </a:p>
          <a:p>
            <a:pPr marL="0" indent="0" algn="just">
              <a:buNone/>
            </a:pPr>
            <a:r>
              <a:rPr lang="es-CL" sz="9200" dirty="0">
                <a:solidFill>
                  <a:schemeClr val="tx1"/>
                </a:solidFill>
                <a:latin typeface="Times New Roman" pitchFamily="18" charset="0"/>
                <a:cs typeface="Times New Roman" pitchFamily="18" charset="0"/>
              </a:rPr>
              <a:t>Articulo 2</a:t>
            </a:r>
          </a:p>
          <a:p>
            <a:pPr marL="0" indent="0" algn="just">
              <a:buNone/>
            </a:pPr>
            <a:r>
              <a:rPr lang="es-CL" sz="9200" dirty="0">
                <a:solidFill>
                  <a:schemeClr val="tx1"/>
                </a:solidFill>
                <a:latin typeface="Times New Roman" pitchFamily="18" charset="0"/>
                <a:cs typeface="Times New Roman" pitchFamily="18" charset="0"/>
              </a:rPr>
              <a:t>Las disposiciones de este  Reglamento son aplicables a todas las actividades que se desarrollan en la Industria extractiva Minera.</a:t>
            </a:r>
          </a:p>
          <a:p>
            <a:pPr marL="0" indent="0" algn="just">
              <a:buNone/>
            </a:pPr>
            <a:r>
              <a:rPr lang="es-CL" sz="9200" dirty="0">
                <a:solidFill>
                  <a:schemeClr val="tx1"/>
                </a:solidFill>
                <a:latin typeface="Times New Roman" pitchFamily="18" charset="0"/>
                <a:cs typeface="Times New Roman" pitchFamily="18" charset="0"/>
              </a:rPr>
              <a:t>Articulo 3</a:t>
            </a:r>
          </a:p>
          <a:p>
            <a:pPr marL="0" indent="0" algn="just">
              <a:buNone/>
            </a:pPr>
            <a:r>
              <a:rPr lang="es-CL" sz="9200" dirty="0">
                <a:solidFill>
                  <a:schemeClr val="tx1"/>
                </a:solidFill>
                <a:latin typeface="Times New Roman" pitchFamily="18" charset="0"/>
                <a:cs typeface="Times New Roman" pitchFamily="18" charset="0"/>
              </a:rPr>
              <a:t>Sin perjuicio de la disposiciones contenidas en este Reglamento, serán igualmente aplicable a la Industria Extractiva minera aquellas normas de seguridad contenida en la reglamentación nacional, en tanto sean compatible con estas.</a:t>
            </a:r>
          </a:p>
          <a:p>
            <a:pPr marL="0" indent="0" algn="just">
              <a:buNone/>
            </a:pPr>
            <a:endParaRPr lang="es-CL" sz="9200" dirty="0">
              <a:solidFill>
                <a:schemeClr val="tx1"/>
              </a:solidFill>
              <a:latin typeface="Times New Roman" pitchFamily="18" charset="0"/>
              <a:cs typeface="Times New Roman" pitchFamily="18" charset="0"/>
            </a:endParaRPr>
          </a:p>
          <a:p>
            <a:pPr algn="just"/>
            <a:endParaRPr lang="es-CL" sz="9200" dirty="0">
              <a:solidFill>
                <a:schemeClr val="tx1"/>
              </a:solidFill>
              <a:latin typeface="Times New Roman" pitchFamily="18" charset="0"/>
              <a:cs typeface="Times New Roman" pitchFamily="18" charset="0"/>
            </a:endParaRPr>
          </a:p>
          <a:p>
            <a:pPr algn="just"/>
            <a:endParaRPr lang="es-CL" sz="5500" dirty="0">
              <a:solidFill>
                <a:schemeClr val="tx1"/>
              </a:solidFill>
              <a:latin typeface="Times New Roman" pitchFamily="18" charset="0"/>
              <a:cs typeface="Times New Roman" pitchFamily="18" charset="0"/>
            </a:endParaRPr>
          </a:p>
          <a:p>
            <a:pPr algn="just"/>
            <a:endParaRPr lang="es-CL" sz="5500" dirty="0">
              <a:solidFill>
                <a:schemeClr val="tx1"/>
              </a:solidFill>
              <a:latin typeface="Times New Roman" pitchFamily="18" charset="0"/>
              <a:cs typeface="Times New Roman" pitchFamily="18" charset="0"/>
            </a:endParaRPr>
          </a:p>
          <a:p>
            <a:pPr algn="just"/>
            <a:endParaRPr lang="es-CL" sz="4000" dirty="0">
              <a:solidFill>
                <a:schemeClr val="tx1"/>
              </a:solidFill>
              <a:latin typeface="Times New Roman" pitchFamily="18" charset="0"/>
              <a:cs typeface="Times New Roman" pitchFamily="18" charset="0"/>
            </a:endParaRPr>
          </a:p>
          <a:p>
            <a:pPr algn="just"/>
            <a:endParaRPr lang="es-CL" sz="4000" dirty="0">
              <a:solidFill>
                <a:schemeClr val="tx1"/>
              </a:solidFill>
              <a:latin typeface="Times New Roman" pitchFamily="18" charset="0"/>
              <a:cs typeface="Times New Roman" pitchFamily="18" charset="0"/>
            </a:endParaRPr>
          </a:p>
          <a:p>
            <a:pPr marL="0" indent="0" algn="just">
              <a:buNone/>
            </a:pPr>
            <a:endParaRPr lang="es-CL" sz="4000" dirty="0">
              <a:solidFill>
                <a:schemeClr val="tx1"/>
              </a:solidFill>
              <a:latin typeface="Times New Roman" pitchFamily="18" charset="0"/>
              <a:cs typeface="Times New Roman" pitchFamily="18" charset="0"/>
            </a:endParaRPr>
          </a:p>
          <a:p>
            <a:pPr algn="just"/>
            <a:endParaRPr lang="es-CL" sz="4000"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3261573265"/>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65</TotalTime>
  <Words>3552</Words>
  <Application>Microsoft Office PowerPoint</Application>
  <PresentationFormat>Personalizado</PresentationFormat>
  <Paragraphs>262</Paragraphs>
  <Slides>69</Slides>
  <Notes>1</Notes>
  <HiddenSlides>0</HiddenSlides>
  <MMClips>0</MMClips>
  <ScaleCrop>false</ScaleCrop>
  <HeadingPairs>
    <vt:vector size="6" baseType="variant">
      <vt:variant>
        <vt:lpstr>Tema</vt:lpstr>
      </vt:variant>
      <vt:variant>
        <vt:i4>1</vt:i4>
      </vt:variant>
      <vt:variant>
        <vt:lpstr>Servidores OLE incrustados</vt:lpstr>
      </vt:variant>
      <vt:variant>
        <vt:i4>1</vt:i4>
      </vt:variant>
      <vt:variant>
        <vt:lpstr>Títulos de diapositiva</vt:lpstr>
      </vt:variant>
      <vt:variant>
        <vt:i4>69</vt:i4>
      </vt:variant>
    </vt:vector>
  </HeadingPairs>
  <TitlesOfParts>
    <vt:vector size="71" baseType="lpstr">
      <vt:lpstr>Tema de Office</vt:lpstr>
      <vt:lpstr>Archivo de imagen</vt:lpstr>
      <vt:lpstr>BASE DE LAS OPERACIONES MINERAS</vt:lpstr>
      <vt:lpstr>UNIDAD I</vt:lpstr>
      <vt:lpstr>  SEGURIDAD INDUSTRIAL </vt:lpstr>
      <vt:lpstr>SEGURIDAD INDUSTRIAL</vt:lpstr>
      <vt:lpstr>PREVENCION DE RIESGOS</vt:lpstr>
      <vt:lpstr>PREVENCION DE RIESGOS</vt:lpstr>
      <vt:lpstr>PREVENCION DE RIESGOS</vt:lpstr>
      <vt:lpstr>PREVENCION DE RIESGOS</vt:lpstr>
      <vt:lpstr>D.S N° 132. SERNAGEOMIN</vt:lpstr>
      <vt:lpstr>D.S N° 132 SERNAGEOMIN</vt:lpstr>
      <vt:lpstr>D.S N° 132 SERNAGEOMIN</vt:lpstr>
      <vt:lpstr>UNIDAD I</vt:lpstr>
      <vt:lpstr> INTRODUCCION</vt:lpstr>
      <vt:lpstr>INTRODUCCION</vt:lpstr>
      <vt:lpstr>Ejemplo minerales que contienen Cobre</vt:lpstr>
      <vt:lpstr>Ejemplo de minerales que contienen Hierro</vt:lpstr>
      <vt:lpstr>MINERIA. 20/08/2014. II “A y B” Vespertino ; Diurno.</vt:lpstr>
      <vt:lpstr>MINERIA</vt:lpstr>
      <vt:lpstr>MINERIA</vt:lpstr>
      <vt:lpstr>MINERIA</vt:lpstr>
      <vt:lpstr>EXTRACCION DE MINERAL EN RAJO ABIERTO</vt:lpstr>
      <vt:lpstr>MINERIA RAJO ABIERTO</vt:lpstr>
      <vt:lpstr>MINERIA RAJO ABIERTO</vt:lpstr>
      <vt:lpstr>CHUQUICAMATA</vt:lpstr>
      <vt:lpstr>BINGHAM CANYON. UTAH</vt:lpstr>
      <vt:lpstr>Presentación de PowerPoint</vt:lpstr>
      <vt:lpstr>MINERIA RAJO ABIERTO</vt:lpstr>
      <vt:lpstr>Minería Rajo Abierto Banco. 27.08.14.II DIURNO , II “B” VESPERTINO.</vt:lpstr>
      <vt:lpstr>MINERIA RAJO ABIERTO</vt:lpstr>
      <vt:lpstr>MINERIA RAJO ABIERTO</vt:lpstr>
      <vt:lpstr>BERMA DE SEGURIDAD. BERMA DE TRANSPORTE</vt:lpstr>
      <vt:lpstr>MINERIA RAJO ABIERTO</vt:lpstr>
      <vt:lpstr>MINERIA RAJO ABIERTO. TALUDES</vt:lpstr>
      <vt:lpstr>MINERIA RAJO ABIERTO</vt:lpstr>
      <vt:lpstr>MINERIA RAJO ABIERTO</vt:lpstr>
      <vt:lpstr>MINERIA A RAJO ABIERTO</vt:lpstr>
      <vt:lpstr>MINERIA  RAJO ABIERTO</vt:lpstr>
      <vt:lpstr>MINERIA A RAJO ABIERTO</vt:lpstr>
      <vt:lpstr>MINERIA RAJO ABIERTO</vt:lpstr>
      <vt:lpstr>EQUIPOS MINERIA  RAJO ABIERTO</vt:lpstr>
      <vt:lpstr>MINERIA  RAJO ABIERTO</vt:lpstr>
      <vt:lpstr>MINERIA RAJO ABIERTO</vt:lpstr>
      <vt:lpstr>MINERIA A RAJO ABIERTO</vt:lpstr>
      <vt:lpstr>MINERIA A RAJO ABIERTO</vt:lpstr>
      <vt:lpstr>MINERIA A RAJO ABIERTO</vt:lpstr>
      <vt:lpstr>MINERIA A RAJO ABIERTO</vt:lpstr>
      <vt:lpstr>MINERIA A RAJO ABIERTO</vt:lpstr>
      <vt:lpstr>MINERIA A RAJO ABIERTO</vt:lpstr>
      <vt:lpstr>MINERIA A RAJO ABIERTO</vt:lpstr>
      <vt:lpstr>MINERIA  RAJO ABIERTO</vt:lpstr>
      <vt:lpstr>MINERIA  RAJO ABIERTO</vt:lpstr>
      <vt:lpstr>MINERIA  RAJO ABIERTO. II “A” y  “B” Vespertino 02/03.09.14 y II Diurno </vt:lpstr>
      <vt:lpstr>MINERIA RAJO ABIERTO</vt:lpstr>
      <vt:lpstr>MINERIA  RAJO ABIERTO</vt:lpstr>
      <vt:lpstr>MINERIA  RAJO ABIERTO</vt:lpstr>
      <vt:lpstr>MINERIA  RAJO ABIERTO</vt:lpstr>
      <vt:lpstr>MINERIA  RAJO ABIERTO</vt:lpstr>
      <vt:lpstr>MINERIA  RAJO ABIERTO</vt:lpstr>
      <vt:lpstr>MINERIA  RAJO ABIERTO</vt:lpstr>
      <vt:lpstr>MINERIA  RAJO ABIERTO</vt:lpstr>
      <vt:lpstr>MINERIA  RAJO ABIERTO</vt:lpstr>
      <vt:lpstr>MINERIA  RAJO ABIERTO</vt:lpstr>
      <vt:lpstr>REGLAMENTO DE SEGURIDAD. MINISTERIO DE MINERIA.</vt:lpstr>
      <vt:lpstr>REGLAMENTO DE SEGURIDAD. MINISTERIO DE MINERIA.</vt:lpstr>
      <vt:lpstr>Valores en US$, a Agosto 2012</vt:lpstr>
      <vt:lpstr>RAJO ABIERTO CARGUIO DE UN POZO</vt:lpstr>
      <vt:lpstr>RAJO ABIERTO POZO CARGADO</vt:lpstr>
      <vt:lpstr>MINERIA A RAJO ABIERTO</vt:lpstr>
      <vt:lpstr>Presentación de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BASE DE LAS OPERACIONES MINERAS</dc:title>
  <dc:creator>Victor Valenzuela Carvajal</dc:creator>
  <cp:lastModifiedBy>Ernesto Olavarria Lay (Sierra &amp; Plaza Ingeniería y S</cp:lastModifiedBy>
  <cp:revision>10</cp:revision>
  <dcterms:created xsi:type="dcterms:W3CDTF">2014-09-05T12:13:12Z</dcterms:created>
  <dcterms:modified xsi:type="dcterms:W3CDTF">2014-09-05T14:56:20Z</dcterms:modified>
</cp:coreProperties>
</file>