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 id="392" r:id="rId137"/>
    <p:sldId id="393" r:id="rId138"/>
    <p:sldId id="394" r:id="rId139"/>
    <p:sldId id="395" r:id="rId140"/>
    <p:sldId id="396" r:id="rId141"/>
    <p:sldId id="397" r:id="rId142"/>
    <p:sldId id="398" r:id="rId143"/>
    <p:sldId id="399" r:id="rId144"/>
    <p:sldId id="400" r:id="rId145"/>
    <p:sldId id="401" r:id="rId146"/>
    <p:sldId id="402" r:id="rId147"/>
    <p:sldId id="403" r:id="rId14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49" autoAdjust="0"/>
    <p:restoredTop sz="94660"/>
  </p:normalViewPr>
  <p:slideViewPr>
    <p:cSldViewPr snapToGrid="0">
      <p:cViewPr varScale="1">
        <p:scale>
          <a:sx n="47" d="100"/>
          <a:sy n="47" d="100"/>
        </p:scale>
        <p:origin x="54"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7C8652CD-8694-4564-9DBE-FCF10590B404}" type="datetimeFigureOut">
              <a:rPr lang="es-MX" smtClean="0"/>
              <a:t>08/10/2014</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26AEB86-8738-4816-A4B7-08F3AB8BE9BF}" type="slidenum">
              <a:rPr lang="es-MX" smtClean="0"/>
              <a:t>‹Nº›</a:t>
            </a:fld>
            <a:endParaRPr lang="es-MX"/>
          </a:p>
        </p:txBody>
      </p:sp>
    </p:spTree>
    <p:extLst>
      <p:ext uri="{BB962C8B-B14F-4D97-AF65-F5344CB8AC3E}">
        <p14:creationId xmlns:p14="http://schemas.microsoft.com/office/powerpoint/2010/main" val="4157237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7C8652CD-8694-4564-9DBE-FCF10590B404}" type="datetimeFigureOut">
              <a:rPr lang="es-MX" smtClean="0"/>
              <a:t>08/10/2014</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26AEB86-8738-4816-A4B7-08F3AB8BE9BF}" type="slidenum">
              <a:rPr lang="es-MX" smtClean="0"/>
              <a:t>‹Nº›</a:t>
            </a:fld>
            <a:endParaRPr lang="es-MX"/>
          </a:p>
        </p:txBody>
      </p:sp>
    </p:spTree>
    <p:extLst>
      <p:ext uri="{BB962C8B-B14F-4D97-AF65-F5344CB8AC3E}">
        <p14:creationId xmlns:p14="http://schemas.microsoft.com/office/powerpoint/2010/main" val="2616950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7C8652CD-8694-4564-9DBE-FCF10590B404}" type="datetimeFigureOut">
              <a:rPr lang="es-MX" smtClean="0"/>
              <a:t>08/10/2014</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26AEB86-8738-4816-A4B7-08F3AB8BE9BF}" type="slidenum">
              <a:rPr lang="es-MX" smtClean="0"/>
              <a:t>‹Nº›</a:t>
            </a:fld>
            <a:endParaRPr lang="es-MX"/>
          </a:p>
        </p:txBody>
      </p:sp>
    </p:spTree>
    <p:extLst>
      <p:ext uri="{BB962C8B-B14F-4D97-AF65-F5344CB8AC3E}">
        <p14:creationId xmlns:p14="http://schemas.microsoft.com/office/powerpoint/2010/main" val="216282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7C8652CD-8694-4564-9DBE-FCF10590B404}" type="datetimeFigureOut">
              <a:rPr lang="es-MX" smtClean="0"/>
              <a:t>08/10/2014</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26AEB86-8738-4816-A4B7-08F3AB8BE9BF}" type="slidenum">
              <a:rPr lang="es-MX" smtClean="0"/>
              <a:t>‹Nº›</a:t>
            </a:fld>
            <a:endParaRPr lang="es-MX"/>
          </a:p>
        </p:txBody>
      </p:sp>
    </p:spTree>
    <p:extLst>
      <p:ext uri="{BB962C8B-B14F-4D97-AF65-F5344CB8AC3E}">
        <p14:creationId xmlns:p14="http://schemas.microsoft.com/office/powerpoint/2010/main" val="213690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7C8652CD-8694-4564-9DBE-FCF10590B404}" type="datetimeFigureOut">
              <a:rPr lang="es-MX" smtClean="0"/>
              <a:t>08/10/2014</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26AEB86-8738-4816-A4B7-08F3AB8BE9BF}" type="slidenum">
              <a:rPr lang="es-MX" smtClean="0"/>
              <a:t>‹Nº›</a:t>
            </a:fld>
            <a:endParaRPr lang="es-MX"/>
          </a:p>
        </p:txBody>
      </p:sp>
    </p:spTree>
    <p:extLst>
      <p:ext uri="{BB962C8B-B14F-4D97-AF65-F5344CB8AC3E}">
        <p14:creationId xmlns:p14="http://schemas.microsoft.com/office/powerpoint/2010/main" val="1741175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7C8652CD-8694-4564-9DBE-FCF10590B404}" type="datetimeFigureOut">
              <a:rPr lang="es-MX" smtClean="0"/>
              <a:t>08/10/2014</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626AEB86-8738-4816-A4B7-08F3AB8BE9BF}" type="slidenum">
              <a:rPr lang="es-MX" smtClean="0"/>
              <a:t>‹Nº›</a:t>
            </a:fld>
            <a:endParaRPr lang="es-MX"/>
          </a:p>
        </p:txBody>
      </p:sp>
    </p:spTree>
    <p:extLst>
      <p:ext uri="{BB962C8B-B14F-4D97-AF65-F5344CB8AC3E}">
        <p14:creationId xmlns:p14="http://schemas.microsoft.com/office/powerpoint/2010/main" val="1964825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7C8652CD-8694-4564-9DBE-FCF10590B404}" type="datetimeFigureOut">
              <a:rPr lang="es-MX" smtClean="0"/>
              <a:t>08/10/2014</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626AEB86-8738-4816-A4B7-08F3AB8BE9BF}" type="slidenum">
              <a:rPr lang="es-MX" smtClean="0"/>
              <a:t>‹Nº›</a:t>
            </a:fld>
            <a:endParaRPr lang="es-MX"/>
          </a:p>
        </p:txBody>
      </p:sp>
    </p:spTree>
    <p:extLst>
      <p:ext uri="{BB962C8B-B14F-4D97-AF65-F5344CB8AC3E}">
        <p14:creationId xmlns:p14="http://schemas.microsoft.com/office/powerpoint/2010/main" val="547879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7C8652CD-8694-4564-9DBE-FCF10590B404}" type="datetimeFigureOut">
              <a:rPr lang="es-MX" smtClean="0"/>
              <a:t>08/10/2014</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626AEB86-8738-4816-A4B7-08F3AB8BE9BF}" type="slidenum">
              <a:rPr lang="es-MX" smtClean="0"/>
              <a:t>‹Nº›</a:t>
            </a:fld>
            <a:endParaRPr lang="es-MX"/>
          </a:p>
        </p:txBody>
      </p:sp>
    </p:spTree>
    <p:extLst>
      <p:ext uri="{BB962C8B-B14F-4D97-AF65-F5344CB8AC3E}">
        <p14:creationId xmlns:p14="http://schemas.microsoft.com/office/powerpoint/2010/main" val="1982233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C8652CD-8694-4564-9DBE-FCF10590B404}" type="datetimeFigureOut">
              <a:rPr lang="es-MX" smtClean="0"/>
              <a:t>08/10/2014</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626AEB86-8738-4816-A4B7-08F3AB8BE9BF}" type="slidenum">
              <a:rPr lang="es-MX" smtClean="0"/>
              <a:t>‹Nº›</a:t>
            </a:fld>
            <a:endParaRPr lang="es-MX"/>
          </a:p>
        </p:txBody>
      </p:sp>
    </p:spTree>
    <p:extLst>
      <p:ext uri="{BB962C8B-B14F-4D97-AF65-F5344CB8AC3E}">
        <p14:creationId xmlns:p14="http://schemas.microsoft.com/office/powerpoint/2010/main" val="790290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7C8652CD-8694-4564-9DBE-FCF10590B404}" type="datetimeFigureOut">
              <a:rPr lang="es-MX" smtClean="0"/>
              <a:t>08/10/2014</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626AEB86-8738-4816-A4B7-08F3AB8BE9BF}" type="slidenum">
              <a:rPr lang="es-MX" smtClean="0"/>
              <a:t>‹Nº›</a:t>
            </a:fld>
            <a:endParaRPr lang="es-MX"/>
          </a:p>
        </p:txBody>
      </p:sp>
    </p:spTree>
    <p:extLst>
      <p:ext uri="{BB962C8B-B14F-4D97-AF65-F5344CB8AC3E}">
        <p14:creationId xmlns:p14="http://schemas.microsoft.com/office/powerpoint/2010/main" val="1774709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7C8652CD-8694-4564-9DBE-FCF10590B404}" type="datetimeFigureOut">
              <a:rPr lang="es-MX" smtClean="0"/>
              <a:t>08/10/2014</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626AEB86-8738-4816-A4B7-08F3AB8BE9BF}" type="slidenum">
              <a:rPr lang="es-MX" smtClean="0"/>
              <a:t>‹Nº›</a:t>
            </a:fld>
            <a:endParaRPr lang="es-MX"/>
          </a:p>
        </p:txBody>
      </p:sp>
    </p:spTree>
    <p:extLst>
      <p:ext uri="{BB962C8B-B14F-4D97-AF65-F5344CB8AC3E}">
        <p14:creationId xmlns:p14="http://schemas.microsoft.com/office/powerpoint/2010/main" val="4061734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8652CD-8694-4564-9DBE-FCF10590B404}" type="datetimeFigureOut">
              <a:rPr lang="es-MX" smtClean="0"/>
              <a:t>08/10/2014</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6AEB86-8738-4816-A4B7-08F3AB8BE9BF}" type="slidenum">
              <a:rPr lang="es-MX" smtClean="0"/>
              <a:t>‹Nº›</a:t>
            </a:fld>
            <a:endParaRPr lang="es-MX"/>
          </a:p>
        </p:txBody>
      </p:sp>
    </p:spTree>
    <p:extLst>
      <p:ext uri="{BB962C8B-B14F-4D97-AF65-F5344CB8AC3E}">
        <p14:creationId xmlns:p14="http://schemas.microsoft.com/office/powerpoint/2010/main" val="229239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8.png"/></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1.png"/></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emf"/></Relationships>
</file>

<file path=ppt/slides/_rels/slide8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4000" y="0"/>
            <a:ext cx="9144000" cy="1484784"/>
          </a:xfrm>
        </p:spPr>
        <p:style>
          <a:lnRef idx="1">
            <a:schemeClr val="accent2"/>
          </a:lnRef>
          <a:fillRef idx="2">
            <a:schemeClr val="accent2"/>
          </a:fillRef>
          <a:effectRef idx="1">
            <a:schemeClr val="accent2"/>
          </a:effectRef>
          <a:fontRef idx="minor">
            <a:schemeClr val="dk1"/>
          </a:fontRef>
        </p:style>
        <p:txBody>
          <a:bodyPr>
            <a:normAutofit/>
          </a:bodyPr>
          <a:lstStyle/>
          <a:p>
            <a:endParaRPr lang="es-MX" sz="5400"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524000" y="0"/>
            <a:ext cx="9144000" cy="6858000"/>
          </a:xfrm>
        </p:spPr>
        <p:style>
          <a:lnRef idx="1">
            <a:schemeClr val="accent1"/>
          </a:lnRef>
          <a:fillRef idx="2">
            <a:schemeClr val="accent1"/>
          </a:fillRef>
          <a:effectRef idx="1">
            <a:schemeClr val="accent1"/>
          </a:effectRef>
          <a:fontRef idx="minor">
            <a:schemeClr val="dk1"/>
          </a:fontRef>
        </p:style>
        <p:txBody>
          <a:bodyPr/>
          <a:lstStyle/>
          <a:p>
            <a:endParaRPr lang="es-MX" dirty="0" smtClean="0"/>
          </a:p>
          <a:p>
            <a:endParaRPr lang="es-MX" dirty="0"/>
          </a:p>
          <a:p>
            <a:pPr marL="0" indent="0">
              <a:buNone/>
            </a:pPr>
            <a:r>
              <a:rPr lang="es-MX" sz="5400" dirty="0">
                <a:latin typeface="Times New Roman" panose="02020603050405020304" pitchFamily="18" charset="0"/>
                <a:cs typeface="Times New Roman" panose="02020603050405020304" pitchFamily="18" charset="0"/>
              </a:rPr>
              <a:t> MINERIA </a:t>
            </a:r>
          </a:p>
          <a:p>
            <a:pPr marL="0" indent="0">
              <a:buNone/>
            </a:pPr>
            <a:r>
              <a:rPr lang="es-MX" sz="5400" dirty="0">
                <a:latin typeface="Times New Roman" panose="02020603050405020304" pitchFamily="18" charset="0"/>
                <a:cs typeface="Times New Roman" panose="02020603050405020304" pitchFamily="18" charset="0"/>
              </a:rPr>
              <a:t> </a:t>
            </a:r>
            <a:r>
              <a:rPr lang="es-MX" sz="5400" dirty="0">
                <a:latin typeface="Times New Roman" panose="02020603050405020304" pitchFamily="18" charset="0"/>
                <a:cs typeface="Times New Roman" panose="02020603050405020304" pitchFamily="18" charset="0"/>
              </a:rPr>
              <a:t>           </a:t>
            </a:r>
          </a:p>
          <a:p>
            <a:pPr marL="0" indent="0">
              <a:buNone/>
            </a:pPr>
            <a:r>
              <a:rPr lang="es-MX" sz="5400" dirty="0">
                <a:latin typeface="Times New Roman" panose="02020603050405020304" pitchFamily="18" charset="0"/>
                <a:cs typeface="Times New Roman" panose="02020603050405020304" pitchFamily="18" charset="0"/>
              </a:rPr>
              <a:t> </a:t>
            </a:r>
            <a:r>
              <a:rPr lang="es-MX" sz="5400" dirty="0">
                <a:latin typeface="Times New Roman" panose="02020603050405020304" pitchFamily="18" charset="0"/>
                <a:cs typeface="Times New Roman" panose="02020603050405020304" pitchFamily="18" charset="0"/>
              </a:rPr>
              <a:t>                   SUBTERRANEA</a:t>
            </a:r>
            <a:endParaRPr lang="es-MX"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9672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4000" y="-20781"/>
            <a:ext cx="9144000" cy="836712"/>
          </a:xfrm>
        </p:spPr>
        <p:style>
          <a:lnRef idx="2">
            <a:schemeClr val="accent5">
              <a:shade val="50000"/>
            </a:schemeClr>
          </a:lnRef>
          <a:fillRef idx="1">
            <a:schemeClr val="accent5"/>
          </a:fillRef>
          <a:effectRef idx="0">
            <a:schemeClr val="accent5"/>
          </a:effectRef>
          <a:fontRef idx="minor">
            <a:schemeClr val="lt1"/>
          </a:fontRef>
        </p:style>
        <p:txBody>
          <a:bodyPr/>
          <a:lstStyle/>
          <a:p>
            <a:r>
              <a:rPr lang="es-MX" dirty="0" smtClean="0">
                <a:latin typeface="Times New Roman" panose="02020603050405020304" pitchFamily="18" charset="0"/>
                <a:cs typeface="Times New Roman" panose="02020603050405020304" pitchFamily="18" charset="0"/>
              </a:rPr>
              <a:t>MINERIA SUBTERRANEA</a:t>
            </a:r>
            <a:endParaRPr lang="es-MX"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524000" y="836712"/>
            <a:ext cx="9144000" cy="6021288"/>
          </a:xfrm>
        </p:spPr>
        <p:txBody>
          <a:bodyPr>
            <a:normAutofit/>
          </a:bodyPr>
          <a:lstStyle/>
          <a:p>
            <a:pPr marL="0" indent="0" algn="just">
              <a:buNone/>
            </a:pPr>
            <a:r>
              <a:rPr lang="es-MX" dirty="0" smtClean="0">
                <a:solidFill>
                  <a:srgbClr val="FF0000"/>
                </a:solidFill>
                <a:latin typeface="Times New Roman" panose="02020603050405020304" pitchFamily="18" charset="0"/>
                <a:cs typeface="Times New Roman" panose="02020603050405020304" pitchFamily="18" charset="0"/>
              </a:rPr>
              <a:t>¿CUAL ES EL OBJETIVO?</a:t>
            </a:r>
          </a:p>
          <a:p>
            <a:pPr marL="0" indent="0" algn="just">
              <a:buNone/>
            </a:pPr>
            <a:r>
              <a:rPr lang="es-MX" dirty="0" smtClean="0">
                <a:latin typeface="Times New Roman" panose="02020603050405020304" pitchFamily="18" charset="0"/>
                <a:cs typeface="Times New Roman" panose="02020603050405020304" pitchFamily="18" charset="0"/>
              </a:rPr>
              <a:t>El objetivo es realizar la extracción de las rocas que contienen minerales de yacimientos que se encuentran bajo una cubierta de estéril de espesor considerable, por ejemplo al interior de un cerro Para ello se construyen labores subterráneas en la roca desde la superficie para acceder a las zonas mineralizadas, las labores subterráneas pueden ser horizontales (túneles, galerías), verticales (piques) o inclinadas (rampas) y se ubican en los diferente niveles que permiten fragmentar, cargar y transportar el mineral desde el interior de la mina hasta los lugares de destino generalmente situados en superficie.</a:t>
            </a:r>
            <a:endParaRPr lang="es-MX"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33051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s-CL" dirty="0" smtClean="0">
                <a:solidFill>
                  <a:schemeClr val="tx1"/>
                </a:solidFill>
                <a:latin typeface="Times New Roman" pitchFamily="18" charset="0"/>
                <a:cs typeface="Times New Roman" pitchFamily="18" charset="0"/>
              </a:rPr>
              <a:t>LOROS. </a:t>
            </a:r>
            <a:endParaRPr lang="es-CL" dirty="0">
              <a:solidFill>
                <a:schemeClr val="tx1"/>
              </a:solidFill>
              <a:latin typeface="Times New Roman" pitchFamily="18" charset="0"/>
              <a:cs typeface="Times New Roman" pitchFamily="18" charset="0"/>
            </a:endParaRPr>
          </a:p>
        </p:txBody>
      </p:sp>
      <p:sp>
        <p:nvSpPr>
          <p:cNvPr id="3" name="2 Marcador de contenido"/>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a:bodyPr>
          <a:lstStyle/>
          <a:p>
            <a:pPr algn="just"/>
            <a:r>
              <a:rPr lang="es-CL" b="1" dirty="0" smtClean="0">
                <a:solidFill>
                  <a:schemeClr val="tx1"/>
                </a:solidFill>
                <a:latin typeface="Times New Roman" pitchFamily="18" charset="0"/>
                <a:cs typeface="Times New Roman" pitchFamily="18" charset="0"/>
              </a:rPr>
              <a:t>Loro Vivo: </a:t>
            </a:r>
            <a:r>
              <a:rPr lang="es-CL" dirty="0" smtClean="0">
                <a:latin typeface="Times New Roman" pitchFamily="18" charset="0"/>
                <a:cs typeface="Times New Roman" pitchFamily="18" charset="0"/>
              </a:rPr>
              <a:t>Toda persona con conocimientos de las operaciones de la Mina y que por orden directa del encargado de la operación con explosivos, tiene la responsabilidad de impedir el ingreso de personas o equipos a un sector amagado.</a:t>
            </a:r>
          </a:p>
          <a:p>
            <a:pPr algn="just"/>
            <a:r>
              <a:rPr lang="es-CL" b="1" dirty="0" smtClean="0">
                <a:solidFill>
                  <a:schemeClr val="tx1"/>
                </a:solidFill>
                <a:latin typeface="Times New Roman" pitchFamily="18" charset="0"/>
                <a:cs typeface="Times New Roman" pitchFamily="18" charset="0"/>
              </a:rPr>
              <a:t>Loro Metálico: </a:t>
            </a:r>
            <a:r>
              <a:rPr lang="es-CL" dirty="0" smtClean="0">
                <a:latin typeface="Times New Roman" pitchFamily="18" charset="0"/>
                <a:cs typeface="Times New Roman" pitchFamily="18" charset="0"/>
              </a:rPr>
              <a:t>Es todo letrero de prohibición combinado con símbolo </a:t>
            </a:r>
            <a:r>
              <a:rPr lang="es-CL" dirty="0" smtClean="0">
                <a:solidFill>
                  <a:srgbClr val="FF0000"/>
                </a:solidFill>
                <a:latin typeface="Times New Roman" pitchFamily="18" charset="0"/>
                <a:cs typeface="Times New Roman" pitchFamily="18" charset="0"/>
              </a:rPr>
              <a:t>NO PASAR, </a:t>
            </a:r>
            <a:r>
              <a:rPr lang="es-CL" dirty="0" smtClean="0">
                <a:latin typeface="Times New Roman" pitchFamily="18" charset="0"/>
                <a:cs typeface="Times New Roman" pitchFamily="18" charset="0"/>
              </a:rPr>
              <a:t>mediante la leyenda </a:t>
            </a:r>
            <a:r>
              <a:rPr lang="es-CL" dirty="0" smtClean="0">
                <a:solidFill>
                  <a:srgbClr val="FF0000"/>
                </a:solidFill>
                <a:latin typeface="Times New Roman" pitchFamily="18" charset="0"/>
                <a:cs typeface="Times New Roman" pitchFamily="18" charset="0"/>
              </a:rPr>
              <a:t>“PELIGRO NO PASAR DISPARO” </a:t>
            </a:r>
            <a:r>
              <a:rPr lang="es-CL" dirty="0" smtClean="0">
                <a:latin typeface="Times New Roman" pitchFamily="18" charset="0"/>
                <a:cs typeface="Times New Roman" pitchFamily="18" charset="0"/>
              </a:rPr>
              <a:t>u otra relativa al peligro que resguarda, impide el paso a un sector amagado.</a:t>
            </a:r>
          </a:p>
          <a:p>
            <a:endParaRPr lang="es-CL" dirty="0"/>
          </a:p>
        </p:txBody>
      </p:sp>
    </p:spTree>
    <p:extLst>
      <p:ext uri="{BB962C8B-B14F-4D97-AF65-F5344CB8AC3E}">
        <p14:creationId xmlns:p14="http://schemas.microsoft.com/office/powerpoint/2010/main" val="76885071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908720"/>
          </a:xfrm>
        </p:spPr>
        <p:style>
          <a:lnRef idx="1">
            <a:schemeClr val="accent5"/>
          </a:lnRef>
          <a:fillRef idx="2">
            <a:schemeClr val="accent5"/>
          </a:fillRef>
          <a:effectRef idx="1">
            <a:schemeClr val="accent5"/>
          </a:effectRef>
          <a:fontRef idx="minor">
            <a:schemeClr val="dk1"/>
          </a:fontRef>
        </p:style>
        <p:txBody>
          <a:bodyPr/>
          <a:lstStyle/>
          <a:p>
            <a:r>
              <a:rPr lang="es-CL" dirty="0" smtClean="0">
                <a:solidFill>
                  <a:srgbClr val="FF0000"/>
                </a:solidFill>
                <a:latin typeface="Times New Roman" pitchFamily="18" charset="0"/>
                <a:cs typeface="Times New Roman" pitchFamily="18" charset="0"/>
              </a:rPr>
              <a:t>LORO PERSONA (VIVO)</a:t>
            </a:r>
            <a:endParaRPr lang="es-CL" dirty="0">
              <a:solidFill>
                <a:srgbClr val="FF0000"/>
              </a:solidFill>
              <a:latin typeface="Times New Roman" pitchFamily="18" charset="0"/>
              <a:cs typeface="Times New Roman" pitchFamily="18" charset="0"/>
            </a:endParaRPr>
          </a:p>
        </p:txBody>
      </p:sp>
      <p:pic>
        <p:nvPicPr>
          <p:cNvPr id="4" name="3 Marcador de contenido"/>
          <p:cNvPicPr>
            <a:picLocks noGrp="1"/>
          </p:cNvPicPr>
          <p:nvPr>
            <p:ph idx="1"/>
          </p:nvPr>
        </p:nvPicPr>
        <p:blipFill>
          <a:blip r:embed="rId2" cstate="print"/>
          <a:srcRect/>
          <a:stretch>
            <a:fillRect/>
          </a:stretch>
        </p:blipFill>
        <p:spPr bwMode="auto">
          <a:xfrm>
            <a:off x="1524000" y="908720"/>
            <a:ext cx="9144000" cy="5949280"/>
          </a:xfrm>
          <a:prstGeom prst="rect">
            <a:avLst/>
          </a:prstGeom>
          <a:ln>
            <a:headEnd/>
            <a:tailEnd/>
          </a:ln>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217423430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4000" y="-25758"/>
            <a:ext cx="9144000" cy="1582550"/>
          </a:xfrm>
        </p:spPr>
        <p:style>
          <a:lnRef idx="3">
            <a:schemeClr val="lt1"/>
          </a:lnRef>
          <a:fillRef idx="1">
            <a:schemeClr val="accent1"/>
          </a:fillRef>
          <a:effectRef idx="1">
            <a:schemeClr val="accent1"/>
          </a:effectRef>
          <a:fontRef idx="minor">
            <a:schemeClr val="lt1"/>
          </a:fontRef>
        </p:style>
        <p:txBody>
          <a:bodyPr/>
          <a:lstStyle/>
          <a:p>
            <a:r>
              <a:rPr lang="es-MX" dirty="0" smtClean="0">
                <a:solidFill>
                  <a:schemeClr val="bg1"/>
                </a:solidFill>
                <a:latin typeface="Times New Roman" panose="02020603050405020304" pitchFamily="18" charset="0"/>
                <a:cs typeface="Times New Roman" panose="02020603050405020304" pitchFamily="18" charset="0"/>
              </a:rPr>
              <a:t>UNIDAD IV</a:t>
            </a:r>
            <a:endParaRPr lang="es-MX" dirty="0">
              <a:solidFill>
                <a:schemeClr val="bg1"/>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524000" y="1417638"/>
            <a:ext cx="9144000" cy="5440362"/>
          </a:xfrm>
        </p:spPr>
        <p:style>
          <a:lnRef idx="3">
            <a:schemeClr val="lt1"/>
          </a:lnRef>
          <a:fillRef idx="1">
            <a:schemeClr val="accent5"/>
          </a:fillRef>
          <a:effectRef idx="1">
            <a:schemeClr val="accent5"/>
          </a:effectRef>
          <a:fontRef idx="minor">
            <a:schemeClr val="lt1"/>
          </a:fontRef>
        </p:style>
        <p:txBody>
          <a:bodyPr/>
          <a:lstStyle/>
          <a:p>
            <a:endParaRPr lang="es-MX" dirty="0" smtClean="0"/>
          </a:p>
          <a:p>
            <a:pPr marL="0" indent="0">
              <a:buNone/>
            </a:pPr>
            <a:endParaRPr lang="es-MX" dirty="0"/>
          </a:p>
          <a:p>
            <a:pPr marL="0" indent="0">
              <a:buNone/>
            </a:pPr>
            <a:r>
              <a:rPr lang="es-MX" dirty="0" smtClean="0"/>
              <a:t>           </a:t>
            </a:r>
            <a:r>
              <a:rPr lang="es-MX" sz="4000" dirty="0">
                <a:latin typeface="Times New Roman" panose="02020603050405020304" pitchFamily="18" charset="0"/>
                <a:cs typeface="Times New Roman" panose="02020603050405020304" pitchFamily="18" charset="0"/>
              </a:rPr>
              <a:t>TECNICAS DE</a:t>
            </a:r>
          </a:p>
          <a:p>
            <a:pPr marL="0" indent="0">
              <a:buNone/>
            </a:pPr>
            <a:r>
              <a:rPr lang="es-MX" sz="4000" dirty="0">
                <a:latin typeface="Times New Roman" panose="02020603050405020304" pitchFamily="18" charset="0"/>
                <a:cs typeface="Times New Roman" panose="02020603050405020304" pitchFamily="18" charset="0"/>
              </a:rPr>
              <a:t> </a:t>
            </a:r>
            <a:r>
              <a:rPr lang="es-MX" sz="4000" dirty="0">
                <a:latin typeface="Times New Roman" panose="02020603050405020304" pitchFamily="18" charset="0"/>
                <a:cs typeface="Times New Roman" panose="02020603050405020304" pitchFamily="18" charset="0"/>
              </a:rPr>
              <a:t>                               </a:t>
            </a:r>
            <a:r>
              <a:rPr lang="es-MX" sz="4000" dirty="0">
                <a:latin typeface="Times New Roman" panose="02020603050405020304" pitchFamily="18" charset="0"/>
                <a:cs typeface="Times New Roman" panose="02020603050405020304" pitchFamily="18" charset="0"/>
              </a:rPr>
              <a:t>         </a:t>
            </a:r>
            <a:r>
              <a:rPr lang="es-MX" sz="4000" dirty="0">
                <a:latin typeface="Times New Roman" panose="02020603050405020304" pitchFamily="18" charset="0"/>
                <a:cs typeface="Times New Roman" panose="02020603050405020304" pitchFamily="18" charset="0"/>
              </a:rPr>
              <a:t>MUESTREO</a:t>
            </a:r>
            <a:endParaRPr lang="es-MX" sz="4000" dirty="0">
              <a:latin typeface="Times New Roman" panose="02020603050405020304" pitchFamily="18" charset="0"/>
              <a:cs typeface="Times New Roman" panose="02020603050405020304" pitchFamily="18" charset="0"/>
            </a:endParaRPr>
          </a:p>
          <a:p>
            <a:pPr marL="0" indent="0">
              <a:buNone/>
            </a:pPr>
            <a:endParaRPr lang="es-MX" dirty="0"/>
          </a:p>
        </p:txBody>
      </p:sp>
    </p:spTree>
    <p:extLst>
      <p:ext uri="{BB962C8B-B14F-4D97-AF65-F5344CB8AC3E}">
        <p14:creationId xmlns:p14="http://schemas.microsoft.com/office/powerpoint/2010/main" val="172293291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764704"/>
          </a:xfrm>
        </p:spPr>
        <p:style>
          <a:lnRef idx="1">
            <a:schemeClr val="accent1"/>
          </a:lnRef>
          <a:fillRef idx="2">
            <a:schemeClr val="accent1"/>
          </a:fillRef>
          <a:effectRef idx="1">
            <a:schemeClr val="accent1"/>
          </a:effectRef>
          <a:fontRef idx="minor">
            <a:schemeClr val="dk1"/>
          </a:fontRef>
        </p:style>
        <p:txBody>
          <a:bodyPr>
            <a:normAutofit/>
          </a:bodyPr>
          <a:lstStyle/>
          <a:p>
            <a:r>
              <a:rPr lang="es-CL" dirty="0" smtClean="0">
                <a:solidFill>
                  <a:srgbClr val="FF0000"/>
                </a:solidFill>
                <a:latin typeface="Times New Roman" pitchFamily="18" charset="0"/>
                <a:cs typeface="Times New Roman" pitchFamily="18" charset="0"/>
              </a:rPr>
              <a:t>DEFINICIONES</a:t>
            </a:r>
            <a:endParaRPr lang="es-CL" dirty="0">
              <a:solidFill>
                <a:srgbClr val="FF0000"/>
              </a:solidFill>
              <a:latin typeface="Times New Roman" pitchFamily="18" charset="0"/>
              <a:cs typeface="Times New Roman" pitchFamily="18" charset="0"/>
            </a:endParaRPr>
          </a:p>
        </p:txBody>
      </p:sp>
      <p:sp>
        <p:nvSpPr>
          <p:cNvPr id="3" name="2 Marcador de contenido"/>
          <p:cNvSpPr>
            <a:spLocks noGrp="1"/>
          </p:cNvSpPr>
          <p:nvPr>
            <p:ph idx="1"/>
          </p:nvPr>
        </p:nvSpPr>
        <p:spPr>
          <a:xfrm>
            <a:off x="1524000" y="764704"/>
            <a:ext cx="9144000" cy="6093296"/>
          </a:xfrm>
        </p:spPr>
        <p:style>
          <a:lnRef idx="2">
            <a:schemeClr val="accent2"/>
          </a:lnRef>
          <a:fillRef idx="1">
            <a:schemeClr val="lt1"/>
          </a:fillRef>
          <a:effectRef idx="0">
            <a:schemeClr val="accent2"/>
          </a:effectRef>
          <a:fontRef idx="minor">
            <a:schemeClr val="dk1"/>
          </a:fontRef>
        </p:style>
        <p:txBody>
          <a:bodyPr>
            <a:normAutofit/>
          </a:bodyPr>
          <a:lstStyle/>
          <a:p>
            <a:pPr algn="just"/>
            <a:r>
              <a:rPr lang="es-ES" sz="2500" b="1" u="sng" dirty="0">
                <a:latin typeface="Times New Roman" pitchFamily="18" charset="0"/>
                <a:cs typeface="Times New Roman" pitchFamily="18" charset="0"/>
              </a:rPr>
              <a:t>MUESTREO:</a:t>
            </a:r>
            <a:r>
              <a:rPr lang="es-ES" sz="2500" b="1" dirty="0">
                <a:latin typeface="Times New Roman" pitchFamily="18" charset="0"/>
                <a:cs typeface="Times New Roman" pitchFamily="18" charset="0"/>
              </a:rPr>
              <a:t> </a:t>
            </a:r>
            <a:r>
              <a:rPr lang="es-ES" sz="2500" dirty="0">
                <a:latin typeface="Times New Roman" pitchFamily="18" charset="0"/>
                <a:cs typeface="Times New Roman" pitchFamily="18" charset="0"/>
              </a:rPr>
              <a:t>E</a:t>
            </a:r>
            <a:r>
              <a:rPr lang="es-ES" sz="2500" dirty="0">
                <a:latin typeface="Times New Roman" pitchFamily="18" charset="0"/>
                <a:cs typeface="Times New Roman" pitchFamily="18" charset="0"/>
              </a:rPr>
              <a:t>s la acción de recoger muestras representativas de la calidad o condiciones medias de un todo o la técnica empleada en esta selección o la selección de una pequeña parte estadísticamente determinada para inferir el valor de una o varias características del conjunto.</a:t>
            </a:r>
          </a:p>
          <a:p>
            <a:pPr algn="just"/>
            <a:r>
              <a:rPr lang="es-ES" sz="2500" b="1" u="sng" dirty="0">
                <a:latin typeface="Times New Roman" pitchFamily="18" charset="0"/>
                <a:cs typeface="Times New Roman" pitchFamily="18" charset="0"/>
              </a:rPr>
              <a:t>MUESTRA:</a:t>
            </a:r>
            <a:r>
              <a:rPr lang="es-ES" sz="2500" b="1" dirty="0">
                <a:latin typeface="Times New Roman" pitchFamily="18" charset="0"/>
                <a:cs typeface="Times New Roman" pitchFamily="18" charset="0"/>
              </a:rPr>
              <a:t> </a:t>
            </a:r>
            <a:r>
              <a:rPr lang="es-ES" sz="2500" dirty="0">
                <a:latin typeface="Times New Roman" pitchFamily="18" charset="0"/>
                <a:cs typeface="Times New Roman" pitchFamily="18" charset="0"/>
              </a:rPr>
              <a:t>Es una parte o porción extraída de un conjunto por métodos que permiten considerarla como representativa del mismo. </a:t>
            </a:r>
          </a:p>
          <a:p>
            <a:r>
              <a:rPr lang="es-ES" sz="2500" b="1" u="sng" dirty="0">
                <a:latin typeface="Times New Roman" pitchFamily="18" charset="0"/>
                <a:cs typeface="Times New Roman" pitchFamily="18" charset="0"/>
              </a:rPr>
              <a:t>POBLACION O LOTE</a:t>
            </a:r>
            <a:r>
              <a:rPr lang="es-ES" sz="2500" b="1" dirty="0">
                <a:latin typeface="Times New Roman" pitchFamily="18" charset="0"/>
                <a:cs typeface="Times New Roman" pitchFamily="18" charset="0"/>
              </a:rPr>
              <a:t>: </a:t>
            </a:r>
            <a:r>
              <a:rPr lang="es-ES" sz="2500" dirty="0">
                <a:latin typeface="Times New Roman" pitchFamily="18" charset="0"/>
                <a:cs typeface="Times New Roman" pitchFamily="18" charset="0"/>
              </a:rPr>
              <a:t>Es el conjunto completo de observaciones que deseamos estudiar</a:t>
            </a:r>
            <a:r>
              <a:rPr lang="es-ES" sz="2500" dirty="0">
                <a:latin typeface="Times New Roman" pitchFamily="18" charset="0"/>
                <a:cs typeface="Times New Roman" pitchFamily="18" charset="0"/>
              </a:rPr>
              <a:t>. </a:t>
            </a:r>
            <a:endParaRPr lang="es-ES" sz="2500" dirty="0">
              <a:latin typeface="Times New Roman" pitchFamily="18" charset="0"/>
              <a:cs typeface="Times New Roman" pitchFamily="18" charset="0"/>
            </a:endParaRPr>
          </a:p>
          <a:p>
            <a:pPr marL="0" indent="0">
              <a:buNone/>
            </a:pPr>
            <a:r>
              <a:rPr lang="es-ES" sz="2500" dirty="0">
                <a:latin typeface="Times New Roman" pitchFamily="18" charset="0"/>
                <a:cs typeface="Times New Roman" pitchFamily="18" charset="0"/>
              </a:rPr>
              <a:t>    El </a:t>
            </a:r>
            <a:r>
              <a:rPr lang="es-ES" sz="2500" dirty="0">
                <a:latin typeface="Times New Roman" pitchFamily="18" charset="0"/>
                <a:cs typeface="Times New Roman" pitchFamily="18" charset="0"/>
              </a:rPr>
              <a:t>muestreo estadístico es diferente del muestreo de minerales:</a:t>
            </a:r>
          </a:p>
          <a:p>
            <a:r>
              <a:rPr lang="es-ES" sz="2500" b="1" u="sng" dirty="0">
                <a:latin typeface="Times New Roman" pitchFamily="18" charset="0"/>
                <a:cs typeface="Times New Roman" pitchFamily="18" charset="0"/>
              </a:rPr>
              <a:t>En el Muestreo Estadístico</a:t>
            </a:r>
            <a:r>
              <a:rPr lang="es-ES" sz="2500" dirty="0">
                <a:latin typeface="Times New Roman" pitchFamily="18" charset="0"/>
                <a:cs typeface="Times New Roman" pitchFamily="18" charset="0"/>
              </a:rPr>
              <a:t>, el lote o población está compuesto por objetos de igual peso.</a:t>
            </a:r>
          </a:p>
          <a:p>
            <a:r>
              <a:rPr lang="es-ES" sz="2500" b="1" u="sng" dirty="0">
                <a:latin typeface="Times New Roman" pitchFamily="18" charset="0"/>
                <a:cs typeface="Times New Roman" pitchFamily="18" charset="0"/>
              </a:rPr>
              <a:t>En el Muestreo de Minerales</a:t>
            </a:r>
            <a:r>
              <a:rPr lang="es-ES" sz="2500" dirty="0">
                <a:latin typeface="Times New Roman" pitchFamily="18" charset="0"/>
                <a:cs typeface="Times New Roman" pitchFamily="18" charset="0"/>
              </a:rPr>
              <a:t>, el lote está compuesto de objetos de diferentes pesos.</a:t>
            </a:r>
            <a:endParaRPr lang="es-ES" sz="2500" dirty="0">
              <a:latin typeface="Times New Roman" pitchFamily="18" charset="0"/>
              <a:cs typeface="Times New Roman" pitchFamily="18" charset="0"/>
            </a:endParaRPr>
          </a:p>
          <a:p>
            <a:endParaRPr lang="es-CL" dirty="0"/>
          </a:p>
        </p:txBody>
      </p:sp>
    </p:spTree>
    <p:extLst>
      <p:ext uri="{BB962C8B-B14F-4D97-AF65-F5344CB8AC3E}">
        <p14:creationId xmlns:p14="http://schemas.microsoft.com/office/powerpoint/2010/main" val="101907117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1345630"/>
          </a:xfrm>
        </p:spPr>
        <p:style>
          <a:lnRef idx="1">
            <a:schemeClr val="accent5"/>
          </a:lnRef>
          <a:fillRef idx="2">
            <a:schemeClr val="accent5"/>
          </a:fillRef>
          <a:effectRef idx="1">
            <a:schemeClr val="accent5"/>
          </a:effectRef>
          <a:fontRef idx="minor">
            <a:schemeClr val="dk1"/>
          </a:fontRef>
        </p:style>
        <p:txBody>
          <a:bodyPr/>
          <a:lstStyle/>
          <a:p>
            <a:r>
              <a:rPr lang="es-CL" dirty="0" smtClean="0">
                <a:solidFill>
                  <a:srgbClr val="FF0000"/>
                </a:solidFill>
                <a:latin typeface="Times New Roman" pitchFamily="18" charset="0"/>
                <a:cs typeface="Times New Roman" pitchFamily="18" charset="0"/>
              </a:rPr>
              <a:t>DEFINICIONES</a:t>
            </a:r>
            <a:endParaRPr lang="es-CL" dirty="0">
              <a:solidFill>
                <a:srgbClr val="FF0000"/>
              </a:solidFill>
              <a:latin typeface="Times New Roman" pitchFamily="18" charset="0"/>
              <a:cs typeface="Times New Roman" pitchFamily="18" charset="0"/>
            </a:endParaRPr>
          </a:p>
        </p:txBody>
      </p:sp>
      <p:pic>
        <p:nvPicPr>
          <p:cNvPr id="4" name="Picture 2"/>
          <p:cNvPicPr>
            <a:picLocks noGrp="1" noChangeAspect="1" noChangeArrowheads="1"/>
          </p:cNvPicPr>
          <p:nvPr>
            <p:ph idx="1"/>
          </p:nvPr>
        </p:nvPicPr>
        <p:blipFill>
          <a:blip r:embed="rId2" cstate="print"/>
          <a:srcRect/>
          <a:stretch>
            <a:fillRect/>
          </a:stretch>
        </p:blipFill>
        <p:spPr bwMode="auto">
          <a:xfrm>
            <a:off x="1524000" y="1311696"/>
            <a:ext cx="9116027" cy="5546305"/>
          </a:xfrm>
          <a:prstGeom prst="rect">
            <a:avLst/>
          </a:prstGeom>
          <a:ln>
            <a:headEnd/>
            <a:tailEnd/>
          </a:ln>
        </p:spPr>
        <p:style>
          <a:lnRef idx="2">
            <a:schemeClr val="accent4"/>
          </a:lnRef>
          <a:fillRef idx="1">
            <a:schemeClr val="lt1"/>
          </a:fillRef>
          <a:effectRef idx="0">
            <a:schemeClr val="accent4"/>
          </a:effectRef>
          <a:fontRef idx="minor">
            <a:schemeClr val="dk1"/>
          </a:fontRef>
        </p:style>
      </p:pic>
    </p:spTree>
    <p:extLst>
      <p:ext uri="{BB962C8B-B14F-4D97-AF65-F5344CB8AC3E}">
        <p14:creationId xmlns:p14="http://schemas.microsoft.com/office/powerpoint/2010/main" val="184628553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764704"/>
          </a:xfrm>
        </p:spPr>
        <p:style>
          <a:lnRef idx="1">
            <a:schemeClr val="accent5"/>
          </a:lnRef>
          <a:fillRef idx="2">
            <a:schemeClr val="accent5"/>
          </a:fillRef>
          <a:effectRef idx="1">
            <a:schemeClr val="accent5"/>
          </a:effectRef>
          <a:fontRef idx="minor">
            <a:schemeClr val="dk1"/>
          </a:fontRef>
        </p:style>
        <p:txBody>
          <a:bodyPr/>
          <a:lstStyle/>
          <a:p>
            <a:r>
              <a:rPr lang="es-CL" dirty="0" smtClean="0">
                <a:solidFill>
                  <a:srgbClr val="FF0000"/>
                </a:solidFill>
                <a:latin typeface="Times New Roman" pitchFamily="18" charset="0"/>
                <a:cs typeface="Times New Roman" pitchFamily="18" charset="0"/>
              </a:rPr>
              <a:t>DEFINICIONES</a:t>
            </a:r>
            <a:endParaRPr lang="es-CL" dirty="0">
              <a:solidFill>
                <a:srgbClr val="FF0000"/>
              </a:solidFill>
              <a:latin typeface="Times New Roman" pitchFamily="18" charset="0"/>
              <a:cs typeface="Times New Roman" pitchFamily="18" charset="0"/>
            </a:endParaRPr>
          </a:p>
        </p:txBody>
      </p:sp>
      <p:sp>
        <p:nvSpPr>
          <p:cNvPr id="3" name="2 Marcador de contenido"/>
          <p:cNvSpPr>
            <a:spLocks noGrp="1"/>
          </p:cNvSpPr>
          <p:nvPr>
            <p:ph idx="1"/>
          </p:nvPr>
        </p:nvSpPr>
        <p:spPr>
          <a:xfrm>
            <a:off x="1524000" y="764704"/>
            <a:ext cx="9144000" cy="6093296"/>
          </a:xfrm>
        </p:spPr>
        <p:style>
          <a:lnRef idx="2">
            <a:schemeClr val="accent3"/>
          </a:lnRef>
          <a:fillRef idx="1">
            <a:schemeClr val="lt1"/>
          </a:fillRef>
          <a:effectRef idx="0">
            <a:schemeClr val="accent3"/>
          </a:effectRef>
          <a:fontRef idx="minor">
            <a:schemeClr val="dk1"/>
          </a:fontRef>
        </p:style>
        <p:txBody>
          <a:bodyPr/>
          <a:lstStyle/>
          <a:p>
            <a:r>
              <a:rPr lang="es-ES" sz="2600" dirty="0">
                <a:latin typeface="Times New Roman" pitchFamily="18" charset="0"/>
                <a:cs typeface="Times New Roman" pitchFamily="18" charset="0"/>
              </a:rPr>
              <a:t>Casi todas las decisiones que se hacen respecto de un Proyecto Minero, desde la exploración hasta el cierre de la mina, están basadas en valores obtenidos de material muestreado. Estas decisiones significan millones de dólares</a:t>
            </a:r>
            <a:r>
              <a:rPr lang="es-ES" dirty="0">
                <a:latin typeface="Times New Roman" pitchFamily="18" charset="0"/>
                <a:cs typeface="Times New Roman" pitchFamily="18" charset="0"/>
              </a:rPr>
              <a:t>.</a:t>
            </a:r>
            <a:r>
              <a:rPr lang="es-ES" b="1" dirty="0">
                <a:latin typeface="Times New Roman" pitchFamily="18" charset="0"/>
                <a:cs typeface="Times New Roman" pitchFamily="18" charset="0"/>
              </a:rPr>
              <a:t> </a:t>
            </a:r>
            <a:endParaRPr lang="es-ES" b="1" dirty="0">
              <a:latin typeface="Times New Roman" pitchFamily="18" charset="0"/>
              <a:cs typeface="Times New Roman" pitchFamily="18" charset="0"/>
            </a:endParaRPr>
          </a:p>
          <a:p>
            <a:r>
              <a:rPr lang="es-ES" b="1" dirty="0" smtClean="0">
                <a:latin typeface="Times New Roman" pitchFamily="18" charset="0"/>
                <a:cs typeface="Times New Roman" pitchFamily="18" charset="0"/>
              </a:rPr>
              <a:t>POZOS:</a:t>
            </a:r>
            <a:endParaRPr lang="es-ES" b="1" dirty="0">
              <a:latin typeface="Times New Roman" pitchFamily="18" charset="0"/>
              <a:cs typeface="Times New Roman" pitchFamily="18" charset="0"/>
            </a:endParaRPr>
          </a:p>
          <a:p>
            <a:r>
              <a:rPr lang="es-ES" sz="2400" b="1" dirty="0">
                <a:latin typeface="Times New Roman" pitchFamily="18" charset="0"/>
                <a:cs typeface="Times New Roman" pitchFamily="18" charset="0"/>
              </a:rPr>
              <a:t>Ejemplo</a:t>
            </a:r>
            <a:r>
              <a:rPr lang="es-ES" sz="2400" b="1" dirty="0">
                <a:latin typeface="Times New Roman" pitchFamily="18" charset="0"/>
                <a:cs typeface="Times New Roman" pitchFamily="18" charset="0"/>
              </a:rPr>
              <a:t>: Pozos de tronadura en una mina a cielo abierto:</a:t>
            </a:r>
          </a:p>
          <a:p>
            <a:pPr algn="just">
              <a:buNone/>
            </a:pPr>
            <a:r>
              <a:rPr lang="es-ES" sz="2400" dirty="0">
                <a:latin typeface="Times New Roman" pitchFamily="18" charset="0"/>
                <a:cs typeface="Times New Roman" pitchFamily="18" charset="0"/>
              </a:rPr>
              <a:t>    En un pozo de tronadura el material acumulado (detritus de la perforación) puede ser enorme, lo que obliga a tomar una muestra. Sea un depósito minero, con densidad de 2.5 ton/m3 en una malla de perforación de 10m*10m, con altura de 6 banco de 15m., con diámetro de perforación igual a 25cm. La cantidad de material acumulado, en toneladas, es:</a:t>
            </a:r>
          </a:p>
          <a:p>
            <a:pPr algn="just">
              <a:buNone/>
            </a:pPr>
            <a:r>
              <a:rPr lang="pt-BR" sz="2400" i="1" dirty="0">
                <a:latin typeface="Times New Roman" pitchFamily="18" charset="0"/>
                <a:cs typeface="Times New Roman" pitchFamily="18" charset="0"/>
              </a:rPr>
              <a:t>    Tons =π d</a:t>
            </a:r>
            <a:r>
              <a:rPr lang="pt-BR" sz="2400" i="1" baseline="30000" dirty="0">
                <a:latin typeface="Times New Roman" pitchFamily="18" charset="0"/>
                <a:cs typeface="Times New Roman" pitchFamily="18" charset="0"/>
              </a:rPr>
              <a:t>2</a:t>
            </a:r>
            <a:r>
              <a:rPr lang="pt-BR" sz="2400" i="1" dirty="0">
                <a:latin typeface="Times New Roman" pitchFamily="18" charset="0"/>
                <a:cs typeface="Times New Roman" pitchFamily="18" charset="0"/>
              </a:rPr>
              <a:t>hδ / 4 = 3.14*0.06 52 *15* 2.5/ 4 =1.8 toneladas</a:t>
            </a:r>
            <a:endParaRPr lang="es-ES" sz="2400" dirty="0">
              <a:latin typeface="Times New Roman" pitchFamily="18" charset="0"/>
              <a:cs typeface="Times New Roman" pitchFamily="18" charset="0"/>
            </a:endParaRPr>
          </a:p>
          <a:p>
            <a:pPr marL="0" indent="0" algn="just">
              <a:buNone/>
            </a:pPr>
            <a:endParaRPr lang="es-ES" sz="2400" dirty="0">
              <a:latin typeface="Times New Roman" pitchFamily="18" charset="0"/>
              <a:cs typeface="Times New Roman" pitchFamily="18" charset="0"/>
            </a:endParaRPr>
          </a:p>
          <a:p>
            <a:endParaRPr lang="es-CL" dirty="0"/>
          </a:p>
        </p:txBody>
      </p:sp>
    </p:spTree>
    <p:extLst>
      <p:ext uri="{BB962C8B-B14F-4D97-AF65-F5344CB8AC3E}">
        <p14:creationId xmlns:p14="http://schemas.microsoft.com/office/powerpoint/2010/main" val="368267632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07568" y="457200"/>
            <a:ext cx="8229600" cy="1143000"/>
          </a:xfrm>
        </p:spPr>
        <p:style>
          <a:lnRef idx="1">
            <a:schemeClr val="accent2"/>
          </a:lnRef>
          <a:fillRef idx="2">
            <a:schemeClr val="accent2"/>
          </a:fillRef>
          <a:effectRef idx="1">
            <a:schemeClr val="accent2"/>
          </a:effectRef>
          <a:fontRef idx="minor">
            <a:schemeClr val="dk1"/>
          </a:fontRef>
        </p:style>
        <p:txBody>
          <a:bodyPr/>
          <a:lstStyle/>
          <a:p>
            <a:r>
              <a:rPr lang="es-CL" dirty="0" smtClean="0">
                <a:solidFill>
                  <a:srgbClr val="FF0000"/>
                </a:solidFill>
                <a:latin typeface="Times New Roman" pitchFamily="18" charset="0"/>
                <a:cs typeface="Times New Roman" pitchFamily="18" charset="0"/>
              </a:rPr>
              <a:t>POZOS </a:t>
            </a:r>
            <a:endParaRPr lang="es-CL" dirty="0">
              <a:solidFill>
                <a:srgbClr val="FF0000"/>
              </a:solidFill>
              <a:latin typeface="Times New Roman" pitchFamily="18" charset="0"/>
              <a:cs typeface="Times New Roman" pitchFamily="18" charset="0"/>
            </a:endParaRPr>
          </a:p>
        </p:txBody>
      </p:sp>
      <p:sp>
        <p:nvSpPr>
          <p:cNvPr id="3" name="2 Marcador de contenido"/>
          <p:cNvSpPr>
            <a:spLocks noGrp="1"/>
          </p:cNvSpPr>
          <p:nvPr>
            <p:ph idx="1"/>
          </p:nvPr>
        </p:nvSpPr>
        <p:spPr/>
        <p:style>
          <a:lnRef idx="2">
            <a:schemeClr val="accent5"/>
          </a:lnRef>
          <a:fillRef idx="1">
            <a:schemeClr val="lt1"/>
          </a:fillRef>
          <a:effectRef idx="0">
            <a:schemeClr val="accent5"/>
          </a:effectRef>
          <a:fontRef idx="minor">
            <a:schemeClr val="dk1"/>
          </a:fontRef>
        </p:style>
        <p:txBody>
          <a:bodyPr>
            <a:normAutofit/>
          </a:bodyPr>
          <a:lstStyle/>
          <a:p>
            <a:r>
              <a:rPr lang="es-ES" b="1" dirty="0" smtClean="0">
                <a:latin typeface="Times New Roman" pitchFamily="18" charset="0"/>
                <a:cs typeface="Times New Roman" pitchFamily="18" charset="0"/>
              </a:rPr>
              <a:t>Ejemplo: Pozos de tronadura en una mina a cielo abierto:</a:t>
            </a:r>
          </a:p>
          <a:p>
            <a:pPr algn="just">
              <a:buNone/>
            </a:pPr>
            <a:r>
              <a:rPr lang="es-ES" dirty="0" smtClean="0">
                <a:latin typeface="Times New Roman" pitchFamily="18" charset="0"/>
                <a:cs typeface="Times New Roman" pitchFamily="18" charset="0"/>
              </a:rPr>
              <a:t>    En un pozo de tronadura el material acumulado (detritus de la perforación) puede ser enorme, lo que obliga a tomar una muestra. Sea un depósito minero, con densidad de 2.5 ton/m3 en una malla de perforación de 10m*10m, con altura de 6 banco de 15m., con diámetro de perforación igual a 25cm. La cantidad de material acumulado, en toneladas, es:</a:t>
            </a:r>
          </a:p>
          <a:p>
            <a:pPr algn="just">
              <a:buNone/>
            </a:pPr>
            <a:r>
              <a:rPr lang="pt-BR" i="1" dirty="0">
                <a:latin typeface="Times New Roman" pitchFamily="18" charset="0"/>
                <a:cs typeface="Times New Roman" pitchFamily="18" charset="0"/>
              </a:rPr>
              <a:t>    Tons =π d</a:t>
            </a:r>
            <a:r>
              <a:rPr lang="pt-BR" i="1" baseline="30000" dirty="0">
                <a:latin typeface="Times New Roman" pitchFamily="18" charset="0"/>
                <a:cs typeface="Times New Roman" pitchFamily="18" charset="0"/>
              </a:rPr>
              <a:t>2</a:t>
            </a:r>
            <a:r>
              <a:rPr lang="pt-BR" i="1" dirty="0">
                <a:latin typeface="Times New Roman" pitchFamily="18" charset="0"/>
                <a:cs typeface="Times New Roman" pitchFamily="18" charset="0"/>
              </a:rPr>
              <a:t>hδ / 4 = 3.14*0.06 52 *15* 2.5/ 4 =1.8 toneladas</a:t>
            </a:r>
            <a:endParaRPr lang="es-ES" dirty="0">
              <a:latin typeface="Times New Roman" pitchFamily="18" charset="0"/>
              <a:cs typeface="Times New Roman" pitchFamily="18" charset="0"/>
            </a:endParaRPr>
          </a:p>
          <a:p>
            <a:endParaRPr lang="es-CL" dirty="0">
              <a:latin typeface="Times New Roman" pitchFamily="18" charset="0"/>
              <a:cs typeface="Times New Roman" pitchFamily="18" charset="0"/>
            </a:endParaRPr>
          </a:p>
        </p:txBody>
      </p:sp>
    </p:spTree>
    <p:extLst>
      <p:ext uri="{BB962C8B-B14F-4D97-AF65-F5344CB8AC3E}">
        <p14:creationId xmlns:p14="http://schemas.microsoft.com/office/powerpoint/2010/main" val="125986212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1" y="2"/>
            <a:ext cx="9143999" cy="908719"/>
          </a:xfrm>
        </p:spPr>
        <p:style>
          <a:lnRef idx="1">
            <a:schemeClr val="accent4"/>
          </a:lnRef>
          <a:fillRef idx="2">
            <a:schemeClr val="accent4"/>
          </a:fillRef>
          <a:effectRef idx="1">
            <a:schemeClr val="accent4"/>
          </a:effectRef>
          <a:fontRef idx="minor">
            <a:schemeClr val="dk1"/>
          </a:fontRef>
        </p:style>
        <p:txBody>
          <a:bodyPr/>
          <a:lstStyle/>
          <a:p>
            <a:r>
              <a:rPr lang="es-CL" dirty="0" smtClean="0">
                <a:solidFill>
                  <a:srgbClr val="FF0000"/>
                </a:solidFill>
                <a:latin typeface="Times New Roman" pitchFamily="18" charset="0"/>
                <a:cs typeface="Times New Roman" pitchFamily="18" charset="0"/>
              </a:rPr>
              <a:t>POZOS DE TIRO</a:t>
            </a:r>
            <a:endParaRPr lang="es-CL" dirty="0">
              <a:solidFill>
                <a:srgbClr val="FF0000"/>
              </a:solidFill>
              <a:latin typeface="Times New Roman" pitchFamily="18" charset="0"/>
              <a:cs typeface="Times New Roman" pitchFamily="18" charset="0"/>
            </a:endParaRPr>
          </a:p>
        </p:txBody>
      </p:sp>
      <p:pic>
        <p:nvPicPr>
          <p:cNvPr id="4" name="Picture 2"/>
          <p:cNvPicPr>
            <a:picLocks noGrp="1" noChangeAspect="1" noChangeArrowheads="1"/>
          </p:cNvPicPr>
          <p:nvPr>
            <p:ph idx="1"/>
          </p:nvPr>
        </p:nvPicPr>
        <p:blipFill>
          <a:blip r:embed="rId2" cstate="print"/>
          <a:srcRect/>
          <a:stretch>
            <a:fillRect/>
          </a:stretch>
        </p:blipFill>
        <p:spPr bwMode="auto">
          <a:xfrm>
            <a:off x="1524001" y="908721"/>
            <a:ext cx="9143998" cy="5256585"/>
          </a:xfrm>
          <a:prstGeom prst="rect">
            <a:avLst/>
          </a:prstGeom>
          <a:ln>
            <a:headEnd/>
            <a:tailEnd/>
          </a:ln>
        </p:spPr>
        <p:style>
          <a:lnRef idx="2">
            <a:schemeClr val="accent6"/>
          </a:lnRef>
          <a:fillRef idx="1">
            <a:schemeClr val="lt1"/>
          </a:fillRef>
          <a:effectRef idx="0">
            <a:schemeClr val="accent6"/>
          </a:effectRef>
          <a:fontRef idx="minor">
            <a:schemeClr val="dk1"/>
          </a:fontRef>
        </p:style>
      </p:pic>
      <p:sp>
        <p:nvSpPr>
          <p:cNvPr id="5" name="4 Rectángulo"/>
          <p:cNvSpPr/>
          <p:nvPr/>
        </p:nvSpPr>
        <p:spPr>
          <a:xfrm>
            <a:off x="3719736" y="6165304"/>
            <a:ext cx="5112568" cy="52322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S" sz="2800" dirty="0">
                <a:latin typeface="Times New Roman" pitchFamily="18" charset="0"/>
                <a:cs typeface="Times New Roman" pitchFamily="18" charset="0"/>
              </a:rPr>
              <a:t>Figura : Pozo.</a:t>
            </a:r>
            <a:endParaRPr lang="es-ES" sz="2800" dirty="0">
              <a:latin typeface="Times New Roman" pitchFamily="18" charset="0"/>
              <a:cs typeface="Times New Roman" pitchFamily="18" charset="0"/>
            </a:endParaRPr>
          </a:p>
        </p:txBody>
      </p:sp>
    </p:spTree>
    <p:extLst>
      <p:ext uri="{BB962C8B-B14F-4D97-AF65-F5344CB8AC3E}">
        <p14:creationId xmlns:p14="http://schemas.microsoft.com/office/powerpoint/2010/main" val="364454355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836712"/>
          </a:xfrm>
        </p:spPr>
        <p:style>
          <a:lnRef idx="1">
            <a:schemeClr val="dk1"/>
          </a:lnRef>
          <a:fillRef idx="2">
            <a:schemeClr val="dk1"/>
          </a:fillRef>
          <a:effectRef idx="1">
            <a:schemeClr val="dk1"/>
          </a:effectRef>
          <a:fontRef idx="minor">
            <a:schemeClr val="dk1"/>
          </a:fontRef>
        </p:style>
        <p:txBody>
          <a:bodyPr/>
          <a:lstStyle/>
          <a:p>
            <a:r>
              <a:rPr lang="es-CL" dirty="0" smtClean="0">
                <a:solidFill>
                  <a:srgbClr val="FF0000"/>
                </a:solidFill>
                <a:latin typeface="Times New Roman" pitchFamily="18" charset="0"/>
                <a:cs typeface="Times New Roman" pitchFamily="18" charset="0"/>
              </a:rPr>
              <a:t>MALLA DE PERFORACION</a:t>
            </a:r>
            <a:endParaRPr lang="es-CL" dirty="0">
              <a:solidFill>
                <a:srgbClr val="FF0000"/>
              </a:solidFill>
              <a:latin typeface="Times New Roman" pitchFamily="18" charset="0"/>
              <a:cs typeface="Times New Roman" pitchFamily="18" charset="0"/>
            </a:endParaRPr>
          </a:p>
        </p:txBody>
      </p:sp>
      <p:pic>
        <p:nvPicPr>
          <p:cNvPr id="4" name="Picture 5"/>
          <p:cNvPicPr>
            <a:picLocks noGrp="1" noChangeAspect="1" noChangeArrowheads="1"/>
          </p:cNvPicPr>
          <p:nvPr>
            <p:ph idx="1"/>
          </p:nvPr>
        </p:nvPicPr>
        <p:blipFill>
          <a:blip r:embed="rId2" cstate="print"/>
          <a:srcRect/>
          <a:stretch>
            <a:fillRect/>
          </a:stretch>
        </p:blipFill>
        <p:spPr bwMode="auto">
          <a:xfrm>
            <a:off x="1524000" y="836712"/>
            <a:ext cx="9144000" cy="4752528"/>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5" name="4 Rectángulo"/>
          <p:cNvSpPr/>
          <p:nvPr/>
        </p:nvSpPr>
        <p:spPr>
          <a:xfrm>
            <a:off x="2135560" y="5805264"/>
            <a:ext cx="8064896"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ES" sz="2800" dirty="0">
                <a:latin typeface="Times New Roman" pitchFamily="18" charset="0"/>
                <a:cs typeface="Times New Roman" pitchFamily="18" charset="0"/>
              </a:rPr>
              <a:t>               Figura I.3: Malla de pozos de tronadura</a:t>
            </a:r>
            <a:endParaRPr lang="es-ES" sz="2800" dirty="0">
              <a:latin typeface="Times New Roman" pitchFamily="18" charset="0"/>
              <a:cs typeface="Times New Roman" pitchFamily="18" charset="0"/>
            </a:endParaRPr>
          </a:p>
        </p:txBody>
      </p:sp>
    </p:spTree>
    <p:extLst>
      <p:ext uri="{BB962C8B-B14F-4D97-AF65-F5344CB8AC3E}">
        <p14:creationId xmlns:p14="http://schemas.microsoft.com/office/powerpoint/2010/main" val="278336715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692696"/>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s-CL" dirty="0" smtClean="0">
                <a:solidFill>
                  <a:srgbClr val="FF0000"/>
                </a:solidFill>
                <a:latin typeface="Times New Roman" pitchFamily="18" charset="0"/>
                <a:cs typeface="Times New Roman" pitchFamily="18" charset="0"/>
              </a:rPr>
              <a:t>MUESTREO</a:t>
            </a:r>
            <a:endParaRPr lang="es-CL" dirty="0">
              <a:solidFill>
                <a:srgbClr val="FF0000"/>
              </a:solidFill>
              <a:latin typeface="Times New Roman" pitchFamily="18" charset="0"/>
              <a:cs typeface="Times New Roman" pitchFamily="18" charset="0"/>
            </a:endParaRPr>
          </a:p>
        </p:txBody>
      </p:sp>
      <p:sp>
        <p:nvSpPr>
          <p:cNvPr id="3" name="2 Marcador de contenido"/>
          <p:cNvSpPr>
            <a:spLocks noGrp="1"/>
          </p:cNvSpPr>
          <p:nvPr>
            <p:ph idx="1"/>
          </p:nvPr>
        </p:nvSpPr>
        <p:spPr>
          <a:xfrm>
            <a:off x="1524000" y="692696"/>
            <a:ext cx="9144000" cy="6165304"/>
          </a:xfrm>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es-ES" sz="2500" dirty="0">
                <a:latin typeface="Times New Roman" pitchFamily="18" charset="0"/>
                <a:cs typeface="Times New Roman" pitchFamily="18" charset="0"/>
              </a:rPr>
              <a:t>En todo muestreo, debe estar bien establecido lo siguiente:</a:t>
            </a:r>
          </a:p>
          <a:p>
            <a:pPr>
              <a:buNone/>
            </a:pPr>
            <a:r>
              <a:rPr lang="es-ES" sz="2500" dirty="0">
                <a:latin typeface="Times New Roman" pitchFamily="18" charset="0"/>
                <a:cs typeface="Times New Roman" pitchFamily="18" charset="0"/>
              </a:rPr>
              <a:t>1. Objetivo del muestreo.</a:t>
            </a:r>
          </a:p>
          <a:p>
            <a:pPr>
              <a:buNone/>
            </a:pPr>
            <a:r>
              <a:rPr lang="es-ES" sz="2500" dirty="0">
                <a:latin typeface="Times New Roman" pitchFamily="18" charset="0"/>
                <a:cs typeface="Times New Roman" pitchFamily="18" charset="0"/>
              </a:rPr>
              <a:t>2. Población a muestrear</a:t>
            </a:r>
          </a:p>
          <a:p>
            <a:pPr>
              <a:buNone/>
            </a:pPr>
            <a:r>
              <a:rPr lang="es-ES" sz="2500" dirty="0">
                <a:latin typeface="Times New Roman" pitchFamily="18" charset="0"/>
                <a:cs typeface="Times New Roman" pitchFamily="18" charset="0"/>
              </a:rPr>
              <a:t>3. Datos a recolectar</a:t>
            </a:r>
          </a:p>
          <a:p>
            <a:pPr>
              <a:buNone/>
            </a:pPr>
            <a:r>
              <a:rPr lang="es-ES" sz="2500" dirty="0">
                <a:latin typeface="Times New Roman" pitchFamily="18" charset="0"/>
                <a:cs typeface="Times New Roman" pitchFamily="18" charset="0"/>
              </a:rPr>
              <a:t>4. Manera de recolectar los datos</a:t>
            </a:r>
          </a:p>
          <a:p>
            <a:pPr>
              <a:buNone/>
            </a:pPr>
            <a:r>
              <a:rPr lang="es-ES" sz="2500" dirty="0">
                <a:latin typeface="Times New Roman" pitchFamily="18" charset="0"/>
                <a:cs typeface="Times New Roman" pitchFamily="18" charset="0"/>
              </a:rPr>
              <a:t>5. Grado de precisión deseado</a:t>
            </a:r>
          </a:p>
          <a:p>
            <a:pPr>
              <a:buNone/>
            </a:pPr>
            <a:r>
              <a:rPr lang="es-ES" sz="2500" dirty="0">
                <a:latin typeface="Times New Roman" pitchFamily="18" charset="0"/>
                <a:cs typeface="Times New Roman" pitchFamily="18" charset="0"/>
              </a:rPr>
              <a:t>6. Método de medida.</a:t>
            </a:r>
          </a:p>
          <a:p>
            <a:pPr marL="0" indent="0" algn="just">
              <a:buNone/>
            </a:pPr>
            <a:r>
              <a:rPr lang="es-ES" sz="2500" dirty="0">
                <a:latin typeface="Times New Roman" pitchFamily="18" charset="0"/>
                <a:cs typeface="Times New Roman" pitchFamily="18" charset="0"/>
              </a:rPr>
              <a:t>Para cumplir bien con la definición inicial de muestreo, se debe cumplir el hecho siguiente, de vital importancia:</a:t>
            </a:r>
          </a:p>
          <a:p>
            <a:pPr algn="just">
              <a:buNone/>
            </a:pPr>
            <a:r>
              <a:rPr lang="es-ES" sz="2500" dirty="0">
                <a:latin typeface="Times New Roman" pitchFamily="18" charset="0"/>
                <a:cs typeface="Times New Roman" pitchFamily="18" charset="0"/>
              </a:rPr>
              <a:t>         </a:t>
            </a:r>
            <a:r>
              <a:rPr lang="es-ES" sz="2500" dirty="0">
                <a:solidFill>
                  <a:srgbClr val="FF0000"/>
                </a:solidFill>
                <a:latin typeface="Times New Roman" pitchFamily="18" charset="0"/>
                <a:cs typeface="Times New Roman" pitchFamily="18" charset="0"/>
              </a:rPr>
              <a:t>“El muestreo debe ser equiprobable”</a:t>
            </a:r>
          </a:p>
          <a:p>
            <a:pPr marL="0" indent="0" algn="just">
              <a:buNone/>
            </a:pPr>
            <a:r>
              <a:rPr lang="es-CL" sz="2500" dirty="0">
                <a:latin typeface="Times New Roman" pitchFamily="18" charset="0"/>
                <a:cs typeface="Times New Roman" pitchFamily="18" charset="0"/>
              </a:rPr>
              <a:t>Espacio Muestral Equiprobable: Espacio en donde todos los sucesos pertenecientes al espacio muestral, tienen igual probabilidad. Se dice que dos sucesos posibles de un experimento son equiprobables cuando la probabilidad de ocurrencia de ambos sucesos es la misma</a:t>
            </a:r>
            <a:r>
              <a:rPr lang="es-CL" sz="2500" dirty="0"/>
              <a:t>.</a:t>
            </a:r>
          </a:p>
          <a:p>
            <a:endParaRPr lang="es-CL" sz="2600" dirty="0"/>
          </a:p>
        </p:txBody>
      </p:sp>
    </p:spTree>
    <p:extLst>
      <p:ext uri="{BB962C8B-B14F-4D97-AF65-F5344CB8AC3E}">
        <p14:creationId xmlns:p14="http://schemas.microsoft.com/office/powerpoint/2010/main" val="111847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4" name="1 Imagen" descr="coimpleto.png"/>
          <p:cNvPicPr>
            <a:picLocks noGrp="1" noChangeAspect="1"/>
          </p:cNvPicPr>
          <p:nvPr>
            <p:ph idx="1"/>
          </p:nvPr>
        </p:nvPicPr>
        <p:blipFill>
          <a:blip r:embed="rId2" cstate="print"/>
          <a:srcRect/>
          <a:stretch>
            <a:fillRect/>
          </a:stretch>
        </p:blipFill>
        <p:spPr bwMode="auto">
          <a:xfrm>
            <a:off x="1524000" y="57958"/>
            <a:ext cx="9144000" cy="7115458"/>
          </a:xfrm>
          <a:prstGeom prst="rect">
            <a:avLst/>
          </a:prstGeom>
          <a:noFill/>
          <a:ln w="9525">
            <a:noFill/>
            <a:miter lim="800000"/>
            <a:headEnd/>
            <a:tailEnd/>
          </a:ln>
        </p:spPr>
      </p:pic>
      <p:sp>
        <p:nvSpPr>
          <p:cNvPr id="5" name="4 CuadroTexto"/>
          <p:cNvSpPr txBox="1"/>
          <p:nvPr/>
        </p:nvSpPr>
        <p:spPr>
          <a:xfrm>
            <a:off x="6888088" y="548680"/>
            <a:ext cx="1872208" cy="369332"/>
          </a:xfrm>
          <a:prstGeom prst="rect">
            <a:avLst/>
          </a:prstGeom>
          <a:noFill/>
        </p:spPr>
        <p:txBody>
          <a:bodyPr wrap="square" rtlCol="0">
            <a:spAutoFit/>
          </a:bodyPr>
          <a:lstStyle/>
          <a:p>
            <a:r>
              <a:rPr lang="es-CL" b="1" dirty="0">
                <a:cs typeface="Times New Roman" pitchFamily="18" charset="0"/>
              </a:rPr>
              <a:t>Protector de Oído</a:t>
            </a:r>
            <a:endParaRPr lang="es-CL" b="1" dirty="0">
              <a:cs typeface="Times New Roman" pitchFamily="18" charset="0"/>
            </a:endParaRPr>
          </a:p>
        </p:txBody>
      </p:sp>
      <p:cxnSp>
        <p:nvCxnSpPr>
          <p:cNvPr id="9" name="8 Conector recto"/>
          <p:cNvCxnSpPr/>
          <p:nvPr/>
        </p:nvCxnSpPr>
        <p:spPr>
          <a:xfrm flipH="1" flipV="1">
            <a:off x="6096000" y="692696"/>
            <a:ext cx="720080" cy="72008"/>
          </a:xfrm>
          <a:prstGeom prst="line">
            <a:avLst/>
          </a:prstGeom>
        </p:spPr>
        <p:style>
          <a:lnRef idx="1">
            <a:schemeClr val="dk1"/>
          </a:lnRef>
          <a:fillRef idx="0">
            <a:schemeClr val="dk1"/>
          </a:fillRef>
          <a:effectRef idx="0">
            <a:schemeClr val="dk1"/>
          </a:effectRef>
          <a:fontRef idx="minor">
            <a:schemeClr val="tx1"/>
          </a:fontRef>
        </p:style>
      </p:cxnSp>
      <p:sp>
        <p:nvSpPr>
          <p:cNvPr id="3" name="Rectángulo 2"/>
          <p:cNvSpPr/>
          <p:nvPr/>
        </p:nvSpPr>
        <p:spPr>
          <a:xfrm>
            <a:off x="1524000" y="6165304"/>
            <a:ext cx="2915816" cy="1058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a:latin typeface="Times New Roman" panose="02020603050405020304" pitchFamily="18" charset="0"/>
                <a:cs typeface="Times New Roman" panose="02020603050405020304" pitchFamily="18" charset="0"/>
              </a:rPr>
              <a:t>E.P.P para minería subterránea</a:t>
            </a:r>
            <a:endParaRPr lang="es-MX"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28073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1124744"/>
          </a:xfrm>
        </p:spPr>
        <p:style>
          <a:lnRef idx="3">
            <a:schemeClr val="lt1"/>
          </a:lnRef>
          <a:fillRef idx="1">
            <a:schemeClr val="accent1"/>
          </a:fillRef>
          <a:effectRef idx="1">
            <a:schemeClr val="accent1"/>
          </a:effectRef>
          <a:fontRef idx="minor">
            <a:schemeClr val="lt1"/>
          </a:fontRef>
        </p:style>
        <p:txBody>
          <a:bodyPr>
            <a:normAutofit/>
          </a:bodyPr>
          <a:lstStyle/>
          <a:p>
            <a:r>
              <a:rPr lang="es-CL" sz="3600" dirty="0">
                <a:solidFill>
                  <a:schemeClr val="bg1"/>
                </a:solidFill>
                <a:latin typeface="Times New Roman" pitchFamily="18" charset="0"/>
                <a:cs typeface="Times New Roman" pitchFamily="18" charset="0"/>
              </a:rPr>
              <a:t>MUESTREO ALEATORIO SIMPLE</a:t>
            </a:r>
            <a:endParaRPr lang="es-CL" sz="3600" dirty="0">
              <a:solidFill>
                <a:schemeClr val="bg1"/>
              </a:solidFill>
              <a:latin typeface="Times New Roman" pitchFamily="18" charset="0"/>
              <a:cs typeface="Times New Roman" pitchFamily="18" charset="0"/>
            </a:endParaRPr>
          </a:p>
        </p:txBody>
      </p:sp>
      <p:sp>
        <p:nvSpPr>
          <p:cNvPr id="3" name="2 Marcador de contenido"/>
          <p:cNvSpPr>
            <a:spLocks noGrp="1"/>
          </p:cNvSpPr>
          <p:nvPr>
            <p:ph idx="1"/>
          </p:nvPr>
        </p:nvSpPr>
        <p:spPr>
          <a:xfrm>
            <a:off x="1524000" y="1124744"/>
            <a:ext cx="9144000" cy="5733256"/>
          </a:xfrm>
        </p:spPr>
        <p:style>
          <a:lnRef idx="2">
            <a:schemeClr val="accent5"/>
          </a:lnRef>
          <a:fillRef idx="1">
            <a:schemeClr val="lt1"/>
          </a:fillRef>
          <a:effectRef idx="0">
            <a:schemeClr val="accent5"/>
          </a:effectRef>
          <a:fontRef idx="minor">
            <a:schemeClr val="dk1"/>
          </a:fontRef>
        </p:style>
        <p:txBody>
          <a:bodyPr>
            <a:normAutofit fontScale="92500" lnSpcReduction="20000"/>
          </a:bodyPr>
          <a:lstStyle/>
          <a:p>
            <a:pPr algn="just"/>
            <a:r>
              <a:rPr lang="es-ES" sz="3600" dirty="0">
                <a:latin typeface="Times New Roman" pitchFamily="18" charset="0"/>
                <a:cs typeface="Times New Roman" pitchFamily="18" charset="0"/>
              </a:rPr>
              <a:t>Los principales tipos de muestreo son los siguientes:</a:t>
            </a:r>
          </a:p>
          <a:p>
            <a:pPr algn="just"/>
            <a:r>
              <a:rPr lang="es-ES" sz="3600" b="1" u="sng" dirty="0">
                <a:solidFill>
                  <a:srgbClr val="FF0000"/>
                </a:solidFill>
                <a:latin typeface="Times New Roman" pitchFamily="18" charset="0"/>
                <a:cs typeface="Times New Roman" pitchFamily="18" charset="0"/>
              </a:rPr>
              <a:t>MUESTREO ALEATORIO SIMPLE:</a:t>
            </a:r>
            <a:endParaRPr lang="es-ES" sz="3600" b="1" dirty="0">
              <a:solidFill>
                <a:srgbClr val="FF0000"/>
              </a:solidFill>
              <a:latin typeface="Times New Roman" pitchFamily="18" charset="0"/>
              <a:cs typeface="Times New Roman" pitchFamily="18" charset="0"/>
            </a:endParaRPr>
          </a:p>
          <a:p>
            <a:pPr algn="just">
              <a:buNone/>
            </a:pPr>
            <a:r>
              <a:rPr lang="es-ES" sz="3600" dirty="0">
                <a:latin typeface="Times New Roman" pitchFamily="18" charset="0"/>
                <a:cs typeface="Times New Roman" pitchFamily="18" charset="0"/>
              </a:rPr>
              <a:t>    Consiste en la selección de “n” fragmentos ó unidades del lote ML de modo que todas las muestras posibles de tamaño “n” tengan la misma probabilidad de ser elegidas.</a:t>
            </a:r>
          </a:p>
          <a:p>
            <a:pPr algn="just">
              <a:buNone/>
            </a:pPr>
            <a:r>
              <a:rPr lang="es-ES" sz="3600" dirty="0">
                <a:latin typeface="Times New Roman" pitchFamily="18" charset="0"/>
                <a:cs typeface="Times New Roman" pitchFamily="18" charset="0"/>
              </a:rPr>
              <a:t>   Ejemplo: </a:t>
            </a:r>
          </a:p>
          <a:p>
            <a:pPr algn="just">
              <a:buNone/>
            </a:pPr>
            <a:r>
              <a:rPr lang="es-ES" sz="3600" dirty="0">
                <a:latin typeface="Times New Roman" pitchFamily="18" charset="0"/>
                <a:cs typeface="Times New Roman" pitchFamily="18" charset="0"/>
              </a:rPr>
              <a:t>   En una mina hay 100 cátodos de cobre (numerados) para análisis. Se sortean (con una tabla de números aleatorios) 5 cátodos y se envían para análisis al </a:t>
            </a:r>
            <a:r>
              <a:rPr lang="pt-BR" sz="3600" dirty="0">
                <a:latin typeface="Times New Roman" pitchFamily="18" charset="0"/>
                <a:cs typeface="Times New Roman" pitchFamily="18" charset="0"/>
              </a:rPr>
              <a:t>laboratório .</a:t>
            </a:r>
          </a:p>
          <a:p>
            <a:pPr algn="just">
              <a:buNone/>
            </a:pPr>
            <a:r>
              <a:rPr lang="pt-BR" sz="3600" dirty="0">
                <a:latin typeface="Times New Roman" pitchFamily="18" charset="0"/>
                <a:cs typeface="Times New Roman" pitchFamily="18" charset="0"/>
              </a:rPr>
              <a:t>   Se analiza Cu, O, S, Cl, Pb, Zn, Ni, Mn, Fe, Ag, As, Sb, Se, Te, Bi, Sn, </a:t>
            </a:r>
            <a:r>
              <a:rPr lang="es-ES" sz="3600" dirty="0">
                <a:latin typeface="Times New Roman" pitchFamily="18" charset="0"/>
                <a:cs typeface="Times New Roman" pitchFamily="18" charset="0"/>
              </a:rPr>
              <a:t>etc. (ver figura IV.8).</a:t>
            </a:r>
          </a:p>
          <a:p>
            <a:pPr algn="just"/>
            <a:endParaRPr lang="es-CL" dirty="0"/>
          </a:p>
        </p:txBody>
      </p:sp>
    </p:spTree>
    <p:extLst>
      <p:ext uri="{BB962C8B-B14F-4D97-AF65-F5344CB8AC3E}">
        <p14:creationId xmlns:p14="http://schemas.microsoft.com/office/powerpoint/2010/main" val="112844345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980728"/>
          </a:xfrm>
        </p:spPr>
        <p:style>
          <a:lnRef idx="1">
            <a:schemeClr val="accent3"/>
          </a:lnRef>
          <a:fillRef idx="2">
            <a:schemeClr val="accent3"/>
          </a:fillRef>
          <a:effectRef idx="1">
            <a:schemeClr val="accent3"/>
          </a:effectRef>
          <a:fontRef idx="minor">
            <a:schemeClr val="dk1"/>
          </a:fontRef>
        </p:style>
        <p:txBody>
          <a:bodyPr/>
          <a:lstStyle/>
          <a:p>
            <a:r>
              <a:rPr lang="es-CL" dirty="0" smtClean="0">
                <a:solidFill>
                  <a:srgbClr val="FF0000"/>
                </a:solidFill>
                <a:latin typeface="Times New Roman" pitchFamily="18" charset="0"/>
                <a:cs typeface="Times New Roman" pitchFamily="18" charset="0"/>
              </a:rPr>
              <a:t>MUESTREO</a:t>
            </a:r>
            <a:endParaRPr lang="es-CL" dirty="0">
              <a:solidFill>
                <a:srgbClr val="FF0000"/>
              </a:solidFill>
              <a:latin typeface="Times New Roman" pitchFamily="18" charset="0"/>
              <a:cs typeface="Times New Roman" pitchFamily="18" charset="0"/>
            </a:endParaRPr>
          </a:p>
        </p:txBody>
      </p:sp>
      <p:pic>
        <p:nvPicPr>
          <p:cNvPr id="4" name="Picture 2"/>
          <p:cNvPicPr>
            <a:picLocks noGrp="1" noChangeAspect="1" noChangeArrowheads="1"/>
          </p:cNvPicPr>
          <p:nvPr>
            <p:ph idx="1"/>
          </p:nvPr>
        </p:nvPicPr>
        <p:blipFill>
          <a:blip r:embed="rId2" cstate="print"/>
          <a:srcRect/>
          <a:stretch>
            <a:fillRect/>
          </a:stretch>
        </p:blipFill>
        <p:spPr bwMode="auto">
          <a:xfrm>
            <a:off x="1524000" y="980728"/>
            <a:ext cx="9144000" cy="5877272"/>
          </a:xfrm>
          <a:prstGeom prst="rect">
            <a:avLst/>
          </a:prstGeom>
          <a:ln>
            <a:headEnd/>
            <a:tailEnd/>
          </a:ln>
        </p:spPr>
        <p:style>
          <a:lnRef idx="2">
            <a:schemeClr val="accent6"/>
          </a:lnRef>
          <a:fillRef idx="1">
            <a:schemeClr val="lt1"/>
          </a:fillRef>
          <a:effectRef idx="0">
            <a:schemeClr val="accent6"/>
          </a:effectRef>
          <a:fontRef idx="minor">
            <a:schemeClr val="dk1"/>
          </a:fontRef>
        </p:style>
      </p:pic>
    </p:spTree>
    <p:extLst>
      <p:ext uri="{BB962C8B-B14F-4D97-AF65-F5344CB8AC3E}">
        <p14:creationId xmlns:p14="http://schemas.microsoft.com/office/powerpoint/2010/main" val="170008293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836712"/>
          </a:xfrm>
        </p:spPr>
        <p:style>
          <a:lnRef idx="2">
            <a:schemeClr val="dk1"/>
          </a:lnRef>
          <a:fillRef idx="1">
            <a:schemeClr val="lt1"/>
          </a:fillRef>
          <a:effectRef idx="0">
            <a:schemeClr val="dk1"/>
          </a:effectRef>
          <a:fontRef idx="minor">
            <a:schemeClr val="dk1"/>
          </a:fontRef>
        </p:style>
        <p:txBody>
          <a:bodyPr/>
          <a:lstStyle/>
          <a:p>
            <a:r>
              <a:rPr lang="es-CL" dirty="0" smtClean="0">
                <a:solidFill>
                  <a:srgbClr val="FF0000"/>
                </a:solidFill>
                <a:latin typeface="Times New Roman" pitchFamily="18" charset="0"/>
                <a:cs typeface="Times New Roman" pitchFamily="18" charset="0"/>
              </a:rPr>
              <a:t>MUESTREOS</a:t>
            </a:r>
            <a:endParaRPr lang="es-CL" dirty="0">
              <a:solidFill>
                <a:srgbClr val="FF0000"/>
              </a:solidFill>
              <a:latin typeface="Times New Roman" pitchFamily="18" charset="0"/>
              <a:cs typeface="Times New Roman" pitchFamily="18" charset="0"/>
            </a:endParaRPr>
          </a:p>
        </p:txBody>
      </p:sp>
      <p:sp>
        <p:nvSpPr>
          <p:cNvPr id="3" name="2 Marcador de contenido"/>
          <p:cNvSpPr>
            <a:spLocks noGrp="1"/>
          </p:cNvSpPr>
          <p:nvPr>
            <p:ph idx="1"/>
          </p:nvPr>
        </p:nvSpPr>
        <p:spPr>
          <a:xfrm>
            <a:off x="1524000" y="836712"/>
            <a:ext cx="9144000" cy="6021288"/>
          </a:xfrm>
        </p:spPr>
        <p:style>
          <a:lnRef idx="2">
            <a:schemeClr val="dk1"/>
          </a:lnRef>
          <a:fillRef idx="1">
            <a:schemeClr val="lt1"/>
          </a:fillRef>
          <a:effectRef idx="0">
            <a:schemeClr val="dk1"/>
          </a:effectRef>
          <a:fontRef idx="minor">
            <a:schemeClr val="dk1"/>
          </a:fontRef>
        </p:style>
        <p:txBody>
          <a:bodyPr/>
          <a:lstStyle/>
          <a:p>
            <a:pPr algn="just"/>
            <a:r>
              <a:rPr lang="es-ES" sz="2400" u="sng" dirty="0">
                <a:solidFill>
                  <a:srgbClr val="FF0000"/>
                </a:solidFill>
                <a:latin typeface="Times New Roman" pitchFamily="18" charset="0"/>
                <a:cs typeface="Times New Roman" pitchFamily="18" charset="0"/>
              </a:rPr>
              <a:t>MUESTREO SISTEMATICO:</a:t>
            </a:r>
            <a:endParaRPr lang="es-ES" sz="2400" dirty="0">
              <a:solidFill>
                <a:srgbClr val="FF0000"/>
              </a:solidFill>
              <a:latin typeface="Times New Roman" pitchFamily="18" charset="0"/>
              <a:cs typeface="Times New Roman" pitchFamily="18" charset="0"/>
            </a:endParaRPr>
          </a:p>
          <a:p>
            <a:pPr algn="just">
              <a:buNone/>
            </a:pPr>
            <a:r>
              <a:rPr lang="es-ES" sz="2400" dirty="0">
                <a:latin typeface="Times New Roman" pitchFamily="18" charset="0"/>
                <a:cs typeface="Times New Roman" pitchFamily="18" charset="0"/>
              </a:rPr>
              <a:t>    En este caso las extracciones de las muestras son determinadas según una </a:t>
            </a:r>
            <a:r>
              <a:rPr lang="es-ES" sz="2400" u="sng" dirty="0">
                <a:latin typeface="Times New Roman" pitchFamily="18" charset="0"/>
                <a:cs typeface="Times New Roman" pitchFamily="18" charset="0"/>
              </a:rPr>
              <a:t>regla fija</a:t>
            </a:r>
            <a:r>
              <a:rPr lang="es-ES" sz="2400" dirty="0">
                <a:latin typeface="Times New Roman" pitchFamily="18" charset="0"/>
                <a:cs typeface="Times New Roman" pitchFamily="18" charset="0"/>
              </a:rPr>
              <a:t>.</a:t>
            </a:r>
          </a:p>
          <a:p>
            <a:pPr marL="0" indent="0" algn="just">
              <a:buNone/>
            </a:pPr>
            <a:r>
              <a:rPr lang="es-ES" sz="2400" dirty="0">
                <a:latin typeface="Times New Roman" pitchFamily="18" charset="0"/>
                <a:cs typeface="Times New Roman" pitchFamily="18" charset="0"/>
              </a:rPr>
              <a:t>     Ejemplos:</a:t>
            </a:r>
          </a:p>
          <a:p>
            <a:pPr algn="just">
              <a:buNone/>
            </a:pPr>
            <a:r>
              <a:rPr lang="es-ES" sz="2400" dirty="0">
                <a:latin typeface="Times New Roman" pitchFamily="18" charset="0"/>
                <a:cs typeface="Times New Roman" pitchFamily="18" charset="0"/>
              </a:rPr>
              <a:t>   • Tomar canaletas en una galería cada 2 metros.</a:t>
            </a:r>
          </a:p>
          <a:p>
            <a:pPr marL="0" indent="0" algn="just">
              <a:buNone/>
            </a:pPr>
            <a:r>
              <a:rPr lang="es-ES" sz="2400" dirty="0">
                <a:latin typeface="Times New Roman" pitchFamily="18" charset="0"/>
                <a:cs typeface="Times New Roman" pitchFamily="18" charset="0"/>
              </a:rPr>
              <a:t>   • En una cinta transportadora, tomar una muestra cada 10 minuto.</a:t>
            </a:r>
          </a:p>
          <a:p>
            <a:pPr algn="just"/>
            <a:r>
              <a:rPr lang="es-ES" sz="2400" dirty="0">
                <a:solidFill>
                  <a:srgbClr val="FF0000"/>
                </a:solidFill>
                <a:latin typeface="Times New Roman" pitchFamily="18" charset="0"/>
                <a:cs typeface="Times New Roman" pitchFamily="18" charset="0"/>
              </a:rPr>
              <a:t>MUESTREO ESTRATIFICADO:</a:t>
            </a:r>
            <a:endParaRPr lang="es-ES" sz="2400" dirty="0">
              <a:solidFill>
                <a:srgbClr val="FF0000"/>
              </a:solidFill>
              <a:latin typeface="Times New Roman" pitchFamily="18" charset="0"/>
              <a:cs typeface="Times New Roman" pitchFamily="18" charset="0"/>
            </a:endParaRPr>
          </a:p>
          <a:p>
            <a:pPr algn="just">
              <a:buNone/>
            </a:pPr>
            <a:r>
              <a:rPr lang="es-ES" sz="2400" dirty="0">
                <a:latin typeface="Times New Roman" pitchFamily="18" charset="0"/>
                <a:cs typeface="Times New Roman" pitchFamily="18" charset="0"/>
              </a:rPr>
              <a:t>  </a:t>
            </a:r>
            <a:r>
              <a:rPr lang="es-ES" sz="2400" dirty="0">
                <a:latin typeface="Times New Roman" pitchFamily="18" charset="0"/>
                <a:cs typeface="Times New Roman" pitchFamily="18" charset="0"/>
              </a:rPr>
              <a:t>  </a:t>
            </a:r>
            <a:r>
              <a:rPr lang="es-ES" sz="2400" dirty="0">
                <a:latin typeface="Times New Roman" pitchFamily="18" charset="0"/>
                <a:cs typeface="Times New Roman" pitchFamily="18" charset="0"/>
              </a:rPr>
              <a:t>El lote ML se divide en partes o estratos que no se solapan entre sí. Cada estrato es muestreado posteriormente según los procedimientos anteriores.</a:t>
            </a:r>
            <a:r>
              <a:rPr lang="es-ES" sz="2400" dirty="0"/>
              <a:t> </a:t>
            </a:r>
          </a:p>
          <a:p>
            <a:pPr algn="just">
              <a:buNone/>
            </a:pPr>
            <a:r>
              <a:rPr lang="es-ES" sz="2400" dirty="0"/>
              <a:t>    </a:t>
            </a:r>
            <a:r>
              <a:rPr lang="es-ES" sz="2400" dirty="0">
                <a:solidFill>
                  <a:schemeClr val="tx1"/>
                </a:solidFill>
                <a:latin typeface="Times New Roman" pitchFamily="18" charset="0"/>
                <a:cs typeface="Times New Roman" pitchFamily="18" charset="0"/>
              </a:rPr>
              <a:t>Solapan: Colocar </a:t>
            </a:r>
            <a:r>
              <a:rPr lang="es-ES" sz="2400" dirty="0">
                <a:solidFill>
                  <a:schemeClr val="tx1"/>
                </a:solidFill>
                <a:latin typeface="Times New Roman" pitchFamily="18" charset="0"/>
                <a:cs typeface="Times New Roman" pitchFamily="18" charset="0"/>
              </a:rPr>
              <a:t>una cosa sobre otra, </a:t>
            </a:r>
            <a:r>
              <a:rPr lang="es-ES" sz="2400" dirty="0" err="1">
                <a:solidFill>
                  <a:schemeClr val="tx1"/>
                </a:solidFill>
                <a:latin typeface="Times New Roman" pitchFamily="18" charset="0"/>
                <a:cs typeface="Times New Roman" pitchFamily="18" charset="0"/>
              </a:rPr>
              <a:t>cubriendola</a:t>
            </a:r>
            <a:r>
              <a:rPr lang="es-ES" sz="2400" dirty="0">
                <a:solidFill>
                  <a:schemeClr val="tx1"/>
                </a:solidFill>
                <a:latin typeface="Times New Roman" pitchFamily="18" charset="0"/>
                <a:cs typeface="Times New Roman" pitchFamily="18" charset="0"/>
              </a:rPr>
              <a:t>  </a:t>
            </a:r>
            <a:r>
              <a:rPr lang="es-ES" sz="2400" dirty="0">
                <a:solidFill>
                  <a:schemeClr val="tx1"/>
                </a:solidFill>
                <a:latin typeface="Times New Roman" pitchFamily="18" charset="0"/>
                <a:cs typeface="Times New Roman" pitchFamily="18" charset="0"/>
              </a:rPr>
              <a:t>solo parcialmente</a:t>
            </a:r>
          </a:p>
          <a:p>
            <a:pPr algn="just">
              <a:buNone/>
            </a:pPr>
            <a:endParaRPr lang="es-ES" sz="2400" dirty="0">
              <a:latin typeface="Times New Roman" pitchFamily="18" charset="0"/>
              <a:cs typeface="Times New Roman" pitchFamily="18" charset="0"/>
            </a:endParaRPr>
          </a:p>
          <a:p>
            <a:pPr algn="just">
              <a:buNone/>
            </a:pPr>
            <a:endParaRPr lang="es-ES" sz="2400" dirty="0">
              <a:latin typeface="Times New Roman" pitchFamily="18" charset="0"/>
              <a:cs typeface="Times New Roman" pitchFamily="18" charset="0"/>
            </a:endParaRPr>
          </a:p>
          <a:p>
            <a:endParaRPr lang="es-CL" dirty="0"/>
          </a:p>
        </p:txBody>
      </p:sp>
    </p:spTree>
    <p:extLst>
      <p:ext uri="{BB962C8B-B14F-4D97-AF65-F5344CB8AC3E}">
        <p14:creationId xmlns:p14="http://schemas.microsoft.com/office/powerpoint/2010/main" val="153795632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908720"/>
          </a:xfrm>
        </p:spPr>
        <p:style>
          <a:lnRef idx="1">
            <a:schemeClr val="accent3"/>
          </a:lnRef>
          <a:fillRef idx="2">
            <a:schemeClr val="accent3"/>
          </a:fillRef>
          <a:effectRef idx="1">
            <a:schemeClr val="accent3"/>
          </a:effectRef>
          <a:fontRef idx="minor">
            <a:schemeClr val="dk1"/>
          </a:fontRef>
        </p:style>
        <p:txBody>
          <a:bodyPr/>
          <a:lstStyle/>
          <a:p>
            <a:r>
              <a:rPr lang="es-CL" dirty="0" smtClean="0">
                <a:solidFill>
                  <a:srgbClr val="FF0000"/>
                </a:solidFill>
                <a:latin typeface="Times New Roman" pitchFamily="18" charset="0"/>
                <a:cs typeface="Times New Roman" pitchFamily="18" charset="0"/>
              </a:rPr>
              <a:t>MUESTREO ESTRATIFICADO</a:t>
            </a:r>
            <a:endParaRPr lang="es-CL" dirty="0">
              <a:solidFill>
                <a:srgbClr val="FF0000"/>
              </a:solidFill>
              <a:latin typeface="Times New Roman" pitchFamily="18" charset="0"/>
              <a:cs typeface="Times New Roman" pitchFamily="18" charset="0"/>
            </a:endParaRPr>
          </a:p>
        </p:txBody>
      </p:sp>
      <p:pic>
        <p:nvPicPr>
          <p:cNvPr id="4" name="Picture 2"/>
          <p:cNvPicPr>
            <a:picLocks noGrp="1" noChangeAspect="1" noChangeArrowheads="1"/>
          </p:cNvPicPr>
          <p:nvPr>
            <p:ph idx="1"/>
          </p:nvPr>
        </p:nvPicPr>
        <p:blipFill>
          <a:blip r:embed="rId2" cstate="print"/>
          <a:srcRect/>
          <a:stretch>
            <a:fillRect/>
          </a:stretch>
        </p:blipFill>
        <p:spPr bwMode="auto">
          <a:xfrm>
            <a:off x="2063552" y="1628800"/>
            <a:ext cx="8136904" cy="4176464"/>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5" name="Picture 2"/>
          <p:cNvPicPr>
            <a:picLocks noChangeAspect="1" noChangeArrowheads="1"/>
          </p:cNvPicPr>
          <p:nvPr/>
        </p:nvPicPr>
        <p:blipFill>
          <a:blip r:embed="rId2" cstate="print"/>
          <a:srcRect/>
          <a:stretch>
            <a:fillRect/>
          </a:stretch>
        </p:blipFill>
        <p:spPr bwMode="auto">
          <a:xfrm>
            <a:off x="1549400" y="908720"/>
            <a:ext cx="9118600" cy="5048944"/>
          </a:xfrm>
          <a:prstGeom prst="rect">
            <a:avLst/>
          </a:prstGeom>
          <a:ln w="25400" cap="flat" cmpd="sng" algn="ctr">
            <a:solidFill>
              <a:schemeClr val="accent2"/>
            </a:solidFill>
            <a:prstDash val="solid"/>
            <a:headEnd/>
            <a:tailEnd/>
          </a:ln>
        </p:spPr>
        <p:style>
          <a:lnRef idx="2">
            <a:schemeClr val="accent2"/>
          </a:lnRef>
          <a:fillRef idx="1">
            <a:schemeClr val="lt1"/>
          </a:fillRef>
          <a:effectRef idx="0">
            <a:schemeClr val="accent2"/>
          </a:effectRef>
          <a:fontRef idx="minor">
            <a:schemeClr val="dk1"/>
          </a:fontRef>
        </p:style>
      </p:pic>
      <p:sp>
        <p:nvSpPr>
          <p:cNvPr id="6" name="5 Rectángulo"/>
          <p:cNvSpPr/>
          <p:nvPr/>
        </p:nvSpPr>
        <p:spPr>
          <a:xfrm>
            <a:off x="1847528" y="6093296"/>
            <a:ext cx="8496944"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ES" sz="2800" dirty="0">
                <a:latin typeface="Times New Roman" pitchFamily="18" charset="0"/>
                <a:cs typeface="Times New Roman" pitchFamily="18" charset="0"/>
              </a:rPr>
              <a:t>                     Figura II.3: El muestreo estratificado.</a:t>
            </a:r>
            <a:endParaRPr lang="es-ES" sz="2800" dirty="0">
              <a:latin typeface="Times New Roman" pitchFamily="18" charset="0"/>
              <a:cs typeface="Times New Roman" pitchFamily="18" charset="0"/>
            </a:endParaRPr>
          </a:p>
        </p:txBody>
      </p:sp>
    </p:spTree>
    <p:extLst>
      <p:ext uri="{BB962C8B-B14F-4D97-AF65-F5344CB8AC3E}">
        <p14:creationId xmlns:p14="http://schemas.microsoft.com/office/powerpoint/2010/main" val="149075008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980728"/>
          </a:xfrm>
        </p:spPr>
        <p:style>
          <a:lnRef idx="1">
            <a:schemeClr val="accent6"/>
          </a:lnRef>
          <a:fillRef idx="2">
            <a:schemeClr val="accent6"/>
          </a:fillRef>
          <a:effectRef idx="1">
            <a:schemeClr val="accent6"/>
          </a:effectRef>
          <a:fontRef idx="minor">
            <a:schemeClr val="dk1"/>
          </a:fontRef>
        </p:style>
        <p:txBody>
          <a:bodyPr>
            <a:normAutofit/>
          </a:bodyPr>
          <a:lstStyle/>
          <a:p>
            <a:r>
              <a:rPr lang="es-CL" sz="3600" dirty="0">
                <a:solidFill>
                  <a:srgbClr val="FF0000"/>
                </a:solidFill>
                <a:latin typeface="Times New Roman" pitchFamily="18" charset="0"/>
                <a:cs typeface="Times New Roman" pitchFamily="18" charset="0"/>
              </a:rPr>
              <a:t>LOS TRES ESTADOS DEL MINERAL</a:t>
            </a:r>
            <a:endParaRPr lang="es-CL" sz="3600" dirty="0">
              <a:solidFill>
                <a:srgbClr val="FF0000"/>
              </a:solidFill>
              <a:latin typeface="Times New Roman" pitchFamily="18" charset="0"/>
              <a:cs typeface="Times New Roman" pitchFamily="18" charset="0"/>
            </a:endParaRPr>
          </a:p>
        </p:txBody>
      </p:sp>
      <p:sp>
        <p:nvSpPr>
          <p:cNvPr id="3" name="2 Marcador de contenido"/>
          <p:cNvSpPr>
            <a:spLocks noGrp="1"/>
          </p:cNvSpPr>
          <p:nvPr>
            <p:ph idx="1"/>
          </p:nvPr>
        </p:nvSpPr>
        <p:spPr>
          <a:xfrm>
            <a:off x="1524000" y="980728"/>
            <a:ext cx="9144000" cy="5877272"/>
          </a:xfrm>
        </p:spPr>
        <p:style>
          <a:lnRef idx="2">
            <a:schemeClr val="accent3"/>
          </a:lnRef>
          <a:fillRef idx="1">
            <a:schemeClr val="lt1"/>
          </a:fillRef>
          <a:effectRef idx="0">
            <a:schemeClr val="accent3"/>
          </a:effectRef>
          <a:fontRef idx="minor">
            <a:schemeClr val="dk1"/>
          </a:fontRef>
        </p:style>
        <p:txBody>
          <a:bodyPr>
            <a:normAutofit/>
          </a:bodyPr>
          <a:lstStyle/>
          <a:p>
            <a:pPr algn="just"/>
            <a:r>
              <a:rPr lang="es-ES" dirty="0" smtClean="0">
                <a:latin typeface="Times New Roman" pitchFamily="18" charset="0"/>
                <a:cs typeface="Times New Roman" pitchFamily="18" charset="0"/>
              </a:rPr>
              <a:t>En la figura IV.11 aparecen los </a:t>
            </a:r>
            <a:r>
              <a:rPr lang="es-ES" b="1" dirty="0" smtClean="0">
                <a:latin typeface="Times New Roman" pitchFamily="18" charset="0"/>
                <a:cs typeface="Times New Roman" pitchFamily="18" charset="0"/>
              </a:rPr>
              <a:t>estados en que se puede encontrar el mineral:</a:t>
            </a:r>
          </a:p>
          <a:p>
            <a:pPr algn="just">
              <a:buNone/>
            </a:pPr>
            <a:r>
              <a:rPr lang="es-ES" dirty="0" smtClean="0">
                <a:latin typeface="Times New Roman" pitchFamily="18" charset="0"/>
                <a:cs typeface="Times New Roman" pitchFamily="18" charset="0"/>
              </a:rPr>
              <a:t> a.- In situ: Corresponde en este caso aplicar la Teoría de la  Geoestadística.</a:t>
            </a:r>
          </a:p>
          <a:p>
            <a:pPr algn="just">
              <a:buNone/>
            </a:pPr>
            <a:r>
              <a:rPr lang="es-ES" dirty="0" smtClean="0">
                <a:latin typeface="Times New Roman" pitchFamily="18" charset="0"/>
                <a:cs typeface="Times New Roman" pitchFamily="18" charset="0"/>
              </a:rPr>
              <a:t>b.- Quebrado: Corresponde en este caso aplicar la Teoría del Muestro de Pierre Gy, la cual se estudiara más adelante.(III Semestre)</a:t>
            </a:r>
          </a:p>
          <a:p>
            <a:pPr algn="just">
              <a:buNone/>
            </a:pPr>
            <a:r>
              <a:rPr lang="es-ES" dirty="0" smtClean="0">
                <a:latin typeface="Times New Roman" pitchFamily="18" charset="0"/>
                <a:cs typeface="Times New Roman" pitchFamily="18" charset="0"/>
              </a:rPr>
              <a:t>c.- Liberado: En este caso, debido a un proceso de conminución (molienda) se ha separado la ganga (material estéril) del componente crítico ó material con  valor comercial ó mena</a:t>
            </a:r>
          </a:p>
          <a:p>
            <a:endParaRPr lang="es-CL" dirty="0"/>
          </a:p>
        </p:txBody>
      </p:sp>
    </p:spTree>
    <p:extLst>
      <p:ext uri="{BB962C8B-B14F-4D97-AF65-F5344CB8AC3E}">
        <p14:creationId xmlns:p14="http://schemas.microsoft.com/office/powerpoint/2010/main" val="333878600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764704"/>
          </a:xfrm>
        </p:spPr>
        <p:style>
          <a:lnRef idx="1">
            <a:schemeClr val="accent1"/>
          </a:lnRef>
          <a:fillRef idx="2">
            <a:schemeClr val="accent1"/>
          </a:fillRef>
          <a:effectRef idx="1">
            <a:schemeClr val="accent1"/>
          </a:effectRef>
          <a:fontRef idx="minor">
            <a:schemeClr val="dk1"/>
          </a:fontRef>
        </p:style>
        <p:txBody>
          <a:bodyPr>
            <a:normAutofit/>
          </a:bodyPr>
          <a:lstStyle/>
          <a:p>
            <a:r>
              <a:rPr lang="es-ES" dirty="0" smtClean="0">
                <a:solidFill>
                  <a:schemeClr val="accent1"/>
                </a:solidFill>
                <a:latin typeface="Times New Roman" pitchFamily="18" charset="0"/>
                <a:cs typeface="Times New Roman" pitchFamily="18" charset="0"/>
              </a:rPr>
              <a:t>Figura. IV. 11</a:t>
            </a:r>
            <a:endParaRPr lang="es-ES" dirty="0">
              <a:solidFill>
                <a:schemeClr val="accent1"/>
              </a:solidFill>
              <a:latin typeface="Times New Roman" pitchFamily="18" charset="0"/>
              <a:cs typeface="Times New Roman" pitchFamily="18" charset="0"/>
            </a:endParaRPr>
          </a:p>
        </p:txBody>
      </p:sp>
      <p:pic>
        <p:nvPicPr>
          <p:cNvPr id="4" name="Picture 2"/>
          <p:cNvPicPr>
            <a:picLocks noGrp="1" noChangeAspect="1" noChangeArrowheads="1"/>
          </p:cNvPicPr>
          <p:nvPr>
            <p:ph idx="1"/>
          </p:nvPr>
        </p:nvPicPr>
        <p:blipFill>
          <a:blip r:embed="rId2" cstate="print"/>
          <a:srcRect/>
          <a:stretch>
            <a:fillRect/>
          </a:stretch>
        </p:blipFill>
        <p:spPr bwMode="auto">
          <a:xfrm>
            <a:off x="1524000" y="764705"/>
            <a:ext cx="9166542" cy="6093296"/>
          </a:xfrm>
          <a:prstGeom prst="rect">
            <a:avLst/>
          </a:prstGeom>
          <a:ln>
            <a:headEnd/>
            <a:tailEnd/>
          </a:ln>
        </p:spPr>
        <p:style>
          <a:lnRef idx="2">
            <a:schemeClr val="accent4"/>
          </a:lnRef>
          <a:fillRef idx="1">
            <a:schemeClr val="lt1"/>
          </a:fillRef>
          <a:effectRef idx="0">
            <a:schemeClr val="accent4"/>
          </a:effectRef>
          <a:fontRef idx="minor">
            <a:schemeClr val="dk1"/>
          </a:fontRef>
        </p:style>
      </p:pic>
    </p:spTree>
    <p:extLst>
      <p:ext uri="{BB962C8B-B14F-4D97-AF65-F5344CB8AC3E}">
        <p14:creationId xmlns:p14="http://schemas.microsoft.com/office/powerpoint/2010/main" val="286767980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980728"/>
          </a:xfrm>
        </p:spPr>
        <p:style>
          <a:lnRef idx="1">
            <a:schemeClr val="accent5"/>
          </a:lnRef>
          <a:fillRef idx="2">
            <a:schemeClr val="accent5"/>
          </a:fillRef>
          <a:effectRef idx="1">
            <a:schemeClr val="accent5"/>
          </a:effectRef>
          <a:fontRef idx="minor">
            <a:schemeClr val="dk1"/>
          </a:fontRef>
        </p:style>
        <p:txBody>
          <a:bodyPr/>
          <a:lstStyle/>
          <a:p>
            <a:r>
              <a:rPr lang="es-CL" dirty="0" smtClean="0">
                <a:solidFill>
                  <a:srgbClr val="FF0000"/>
                </a:solidFill>
                <a:latin typeface="Times New Roman" pitchFamily="18" charset="0"/>
                <a:cs typeface="Times New Roman" pitchFamily="18" charset="0"/>
              </a:rPr>
              <a:t>SEGREGACION</a:t>
            </a:r>
            <a:endParaRPr lang="es-CL" dirty="0">
              <a:solidFill>
                <a:srgbClr val="FF0000"/>
              </a:solidFill>
              <a:latin typeface="Times New Roman" pitchFamily="18" charset="0"/>
              <a:cs typeface="Times New Roman" pitchFamily="18" charset="0"/>
            </a:endParaRPr>
          </a:p>
        </p:txBody>
      </p:sp>
      <p:sp>
        <p:nvSpPr>
          <p:cNvPr id="3" name="2 Marcador de contenido"/>
          <p:cNvSpPr>
            <a:spLocks noGrp="1"/>
          </p:cNvSpPr>
          <p:nvPr>
            <p:ph idx="1"/>
          </p:nvPr>
        </p:nvSpPr>
        <p:spPr>
          <a:xfrm>
            <a:off x="1524000" y="980728"/>
            <a:ext cx="9144000" cy="5877272"/>
          </a:xfrm>
        </p:spPr>
        <p:style>
          <a:lnRef idx="2">
            <a:schemeClr val="accent5"/>
          </a:lnRef>
          <a:fillRef idx="1">
            <a:schemeClr val="lt1"/>
          </a:fillRef>
          <a:effectRef idx="0">
            <a:schemeClr val="accent5"/>
          </a:effectRef>
          <a:fontRef idx="minor">
            <a:schemeClr val="dk1"/>
          </a:fontRef>
        </p:style>
        <p:txBody>
          <a:bodyPr>
            <a:normAutofit/>
          </a:bodyPr>
          <a:lstStyle/>
          <a:p>
            <a:pPr algn="just"/>
            <a:endParaRPr lang="es-ES" dirty="0" smtClean="0">
              <a:latin typeface="Times New Roman" pitchFamily="18" charset="0"/>
              <a:cs typeface="Times New Roman" pitchFamily="18" charset="0"/>
            </a:endParaRPr>
          </a:p>
          <a:p>
            <a:pPr algn="just"/>
            <a:r>
              <a:rPr lang="es-ES" dirty="0" smtClean="0">
                <a:latin typeface="Times New Roman" pitchFamily="18" charset="0"/>
                <a:cs typeface="Times New Roman" pitchFamily="18" charset="0"/>
              </a:rPr>
              <a:t>Las partículas de mineral tienden a segregarse (figura IV.12), por ejemplo las más pesadas tienen una tendencia a localizarse en el fondo. El caso homogéneo es muy difícil de encontrar en la práctica (algunos autores afirman que este caso es inexistente). Sin embargo, el fenómeno de segregación es más complejo y depende además de las granulometrías, formas y pesos de las partículas</a:t>
            </a:r>
          </a:p>
          <a:p>
            <a:endParaRPr lang="es-CL" dirty="0"/>
          </a:p>
        </p:txBody>
      </p:sp>
    </p:spTree>
    <p:extLst>
      <p:ext uri="{BB962C8B-B14F-4D97-AF65-F5344CB8AC3E}">
        <p14:creationId xmlns:p14="http://schemas.microsoft.com/office/powerpoint/2010/main" val="153077733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02792" y="0"/>
            <a:ext cx="9144000" cy="764704"/>
          </a:xfrm>
        </p:spPr>
        <p:style>
          <a:lnRef idx="1">
            <a:schemeClr val="accent1"/>
          </a:lnRef>
          <a:fillRef idx="2">
            <a:schemeClr val="accent1"/>
          </a:fillRef>
          <a:effectRef idx="1">
            <a:schemeClr val="accent1"/>
          </a:effectRef>
          <a:fontRef idx="minor">
            <a:schemeClr val="dk1"/>
          </a:fontRef>
        </p:style>
        <p:txBody>
          <a:bodyPr/>
          <a:lstStyle/>
          <a:p>
            <a:r>
              <a:rPr lang="es-CL" sz="4000" dirty="0">
                <a:solidFill>
                  <a:srgbClr val="FF0000"/>
                </a:solidFill>
                <a:latin typeface="Times New Roman" pitchFamily="18" charset="0"/>
                <a:cs typeface="Times New Roman" pitchFamily="18" charset="0"/>
              </a:rPr>
              <a:t>Diferentes tipos de Segregación</a:t>
            </a:r>
            <a:r>
              <a:rPr lang="es-CL" sz="2800" dirty="0">
                <a:solidFill>
                  <a:srgbClr val="FF0000"/>
                </a:solidFill>
                <a:latin typeface="Times New Roman" pitchFamily="18" charset="0"/>
                <a:cs typeface="Times New Roman" pitchFamily="18" charset="0"/>
              </a:rPr>
              <a:t>. FIG IV.12</a:t>
            </a:r>
            <a:endParaRPr lang="es-CL" sz="2800" dirty="0">
              <a:solidFill>
                <a:srgbClr val="FF0000"/>
              </a:solidFill>
              <a:latin typeface="Times New Roman" pitchFamily="18" charset="0"/>
              <a:cs typeface="Times New Roman" pitchFamily="18" charset="0"/>
            </a:endParaRPr>
          </a:p>
        </p:txBody>
      </p:sp>
      <p:pic>
        <p:nvPicPr>
          <p:cNvPr id="4" name="Picture 2"/>
          <p:cNvPicPr>
            <a:picLocks noGrp="1" noChangeAspect="1" noChangeArrowheads="1"/>
          </p:cNvPicPr>
          <p:nvPr>
            <p:ph idx="1"/>
          </p:nvPr>
        </p:nvPicPr>
        <p:blipFill>
          <a:blip r:embed="rId2" cstate="print"/>
          <a:srcRect/>
          <a:stretch>
            <a:fillRect/>
          </a:stretch>
        </p:blipFill>
        <p:spPr bwMode="auto">
          <a:xfrm>
            <a:off x="1494034" y="764704"/>
            <a:ext cx="9173966" cy="6093296"/>
          </a:xfrm>
          <a:prstGeom prst="rect">
            <a:avLst/>
          </a:prstGeom>
          <a:ln>
            <a:headEnd/>
            <a:tailEnd/>
          </a:ln>
        </p:spPr>
        <p:style>
          <a:lnRef idx="2">
            <a:schemeClr val="accent6"/>
          </a:lnRef>
          <a:fillRef idx="1">
            <a:schemeClr val="lt1"/>
          </a:fillRef>
          <a:effectRef idx="0">
            <a:schemeClr val="accent6"/>
          </a:effectRef>
          <a:fontRef idx="minor">
            <a:schemeClr val="dk1"/>
          </a:fontRef>
        </p:style>
      </p:pic>
    </p:spTree>
    <p:extLst>
      <p:ext uri="{BB962C8B-B14F-4D97-AF65-F5344CB8AC3E}">
        <p14:creationId xmlns:p14="http://schemas.microsoft.com/office/powerpoint/2010/main" val="353642150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908720"/>
          </a:xfrm>
        </p:spPr>
        <p:style>
          <a:lnRef idx="1">
            <a:schemeClr val="accent1"/>
          </a:lnRef>
          <a:fillRef idx="2">
            <a:schemeClr val="accent1"/>
          </a:fillRef>
          <a:effectRef idx="1">
            <a:schemeClr val="accent1"/>
          </a:effectRef>
          <a:fontRef idx="minor">
            <a:schemeClr val="dk1"/>
          </a:fontRef>
        </p:style>
        <p:txBody>
          <a:bodyPr/>
          <a:lstStyle/>
          <a:p>
            <a:r>
              <a:rPr lang="es-CL" dirty="0" smtClean="0">
                <a:solidFill>
                  <a:srgbClr val="FF0000"/>
                </a:solidFill>
                <a:latin typeface="Times New Roman" pitchFamily="18" charset="0"/>
                <a:cs typeface="Times New Roman" pitchFamily="18" charset="0"/>
              </a:rPr>
              <a:t>SEGREGACION</a:t>
            </a:r>
            <a:endParaRPr lang="es-CL" dirty="0">
              <a:solidFill>
                <a:srgbClr val="FF0000"/>
              </a:solidFill>
              <a:latin typeface="Times New Roman" pitchFamily="18" charset="0"/>
              <a:cs typeface="Times New Roman" pitchFamily="18" charset="0"/>
            </a:endParaRPr>
          </a:p>
        </p:txBody>
      </p:sp>
      <p:sp>
        <p:nvSpPr>
          <p:cNvPr id="3" name="2 Marcador de contenido"/>
          <p:cNvSpPr>
            <a:spLocks noGrp="1"/>
          </p:cNvSpPr>
          <p:nvPr>
            <p:ph idx="1"/>
          </p:nvPr>
        </p:nvSpPr>
        <p:spPr>
          <a:xfrm>
            <a:off x="1524000" y="908720"/>
            <a:ext cx="9144000" cy="5949280"/>
          </a:xfrm>
        </p:spPr>
        <p:style>
          <a:lnRef idx="2">
            <a:schemeClr val="accent5"/>
          </a:lnRef>
          <a:fillRef idx="1">
            <a:schemeClr val="lt1"/>
          </a:fillRef>
          <a:effectRef idx="0">
            <a:schemeClr val="accent5"/>
          </a:effectRef>
          <a:fontRef idx="minor">
            <a:schemeClr val="dk1"/>
          </a:fontRef>
        </p:style>
        <p:txBody>
          <a:bodyPr/>
          <a:lstStyle/>
          <a:p>
            <a:pPr marL="0" indent="0" algn="just">
              <a:buNone/>
            </a:pPr>
            <a:r>
              <a:rPr lang="es-ES" sz="2400" dirty="0">
                <a:latin typeface="Times New Roman" pitchFamily="18" charset="0"/>
                <a:cs typeface="Times New Roman" pitchFamily="18" charset="0"/>
              </a:rPr>
              <a:t>Una receta para disminuir el efecto de la segregación en la toma de la muestra es realizar </a:t>
            </a:r>
            <a:r>
              <a:rPr lang="es-ES" sz="2400" u="sng" dirty="0">
                <a:latin typeface="Times New Roman" pitchFamily="18" charset="0"/>
                <a:cs typeface="Times New Roman" pitchFamily="18" charset="0"/>
              </a:rPr>
              <a:t>varios incrementos</a:t>
            </a:r>
            <a:r>
              <a:rPr lang="es-ES" sz="2400" dirty="0">
                <a:latin typeface="Times New Roman" pitchFamily="18" charset="0"/>
                <a:cs typeface="Times New Roman" pitchFamily="18" charset="0"/>
              </a:rPr>
              <a:t>, es decir </a:t>
            </a:r>
            <a:r>
              <a:rPr lang="es-ES" sz="2400" u="sng" dirty="0">
                <a:latin typeface="Times New Roman" pitchFamily="18" charset="0"/>
                <a:cs typeface="Times New Roman" pitchFamily="18" charset="0"/>
              </a:rPr>
              <a:t>tomar un cierto número de submuestras </a:t>
            </a:r>
            <a:r>
              <a:rPr lang="es-ES" sz="2400" dirty="0">
                <a:latin typeface="Times New Roman" pitchFamily="18" charset="0"/>
                <a:cs typeface="Times New Roman" pitchFamily="18" charset="0"/>
              </a:rPr>
              <a:t>para constituir una muestra primaria (figura IV.14).</a:t>
            </a:r>
          </a:p>
          <a:p>
            <a:endParaRPr lang="es-CL" dirty="0"/>
          </a:p>
        </p:txBody>
      </p:sp>
      <p:pic>
        <p:nvPicPr>
          <p:cNvPr id="4" name="Picture 2"/>
          <p:cNvPicPr>
            <a:picLocks noChangeAspect="1" noChangeArrowheads="1"/>
          </p:cNvPicPr>
          <p:nvPr/>
        </p:nvPicPr>
        <p:blipFill>
          <a:blip r:embed="rId2" cstate="print"/>
          <a:srcRect/>
          <a:stretch>
            <a:fillRect/>
          </a:stretch>
        </p:blipFill>
        <p:spPr bwMode="auto">
          <a:xfrm>
            <a:off x="1544465" y="2420888"/>
            <a:ext cx="6742427" cy="4437112"/>
          </a:xfrm>
          <a:prstGeom prst="rect">
            <a:avLst/>
          </a:prstGeom>
          <a:ln w="25400" cap="flat" cmpd="sng" algn="ctr">
            <a:solidFill>
              <a:schemeClr val="dk1"/>
            </a:solidFill>
            <a:prstDash val="solid"/>
            <a:headEnd/>
            <a:tailEnd/>
          </a:ln>
        </p:spPr>
        <p:style>
          <a:lnRef idx="2">
            <a:schemeClr val="dk1"/>
          </a:lnRef>
          <a:fillRef idx="1">
            <a:schemeClr val="lt1"/>
          </a:fillRef>
          <a:effectRef idx="0">
            <a:schemeClr val="dk1"/>
          </a:effectRef>
          <a:fontRef idx="minor">
            <a:schemeClr val="dk1"/>
          </a:fontRef>
        </p:style>
      </p:pic>
      <p:sp>
        <p:nvSpPr>
          <p:cNvPr id="5" name="CuadroTexto 4"/>
          <p:cNvSpPr txBox="1"/>
          <p:nvPr/>
        </p:nvSpPr>
        <p:spPr>
          <a:xfrm>
            <a:off x="8400257" y="2420888"/>
            <a:ext cx="2267743" cy="2677656"/>
          </a:xfrm>
          <a:prstGeom prst="rect">
            <a:avLst/>
          </a:prstGeom>
          <a:noFill/>
        </p:spPr>
        <p:txBody>
          <a:bodyPr wrap="square" rtlCol="0">
            <a:spAutoFit/>
          </a:bodyPr>
          <a:lstStyle/>
          <a:p>
            <a:r>
              <a:rPr lang="es-CL" sz="2400" dirty="0">
                <a:latin typeface="Times New Roman" pitchFamily="18" charset="0"/>
                <a:cs typeface="Times New Roman" pitchFamily="18" charset="0"/>
              </a:rPr>
              <a:t>Incrementos para constituir una sola muestra, disminuyendo el efecto de segregación</a:t>
            </a:r>
            <a:endParaRPr lang="es-MX" sz="2400" dirty="0"/>
          </a:p>
        </p:txBody>
      </p:sp>
    </p:spTree>
    <p:extLst>
      <p:ext uri="{BB962C8B-B14F-4D97-AF65-F5344CB8AC3E}">
        <p14:creationId xmlns:p14="http://schemas.microsoft.com/office/powerpoint/2010/main" val="220113483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620688"/>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s-CL" dirty="0" smtClean="0">
                <a:solidFill>
                  <a:srgbClr val="FF0000"/>
                </a:solidFill>
                <a:latin typeface="Times New Roman" pitchFamily="18" charset="0"/>
                <a:cs typeface="Times New Roman" pitchFamily="18" charset="0"/>
              </a:rPr>
              <a:t>SEGREGACIONES</a:t>
            </a:r>
            <a:endParaRPr lang="es-CL" dirty="0">
              <a:solidFill>
                <a:srgbClr val="FF0000"/>
              </a:solidFill>
              <a:latin typeface="Times New Roman" pitchFamily="18" charset="0"/>
              <a:cs typeface="Times New Roman" pitchFamily="18" charset="0"/>
            </a:endParaRPr>
          </a:p>
        </p:txBody>
      </p:sp>
      <p:sp>
        <p:nvSpPr>
          <p:cNvPr id="3" name="2 Marcador de contenido"/>
          <p:cNvSpPr>
            <a:spLocks noGrp="1"/>
          </p:cNvSpPr>
          <p:nvPr>
            <p:ph idx="1"/>
          </p:nvPr>
        </p:nvSpPr>
        <p:spPr>
          <a:xfrm>
            <a:off x="1524000" y="620688"/>
            <a:ext cx="9144000" cy="6237312"/>
          </a:xfrm>
        </p:spPr>
        <p:style>
          <a:lnRef idx="2">
            <a:schemeClr val="accent1"/>
          </a:lnRef>
          <a:fillRef idx="1">
            <a:schemeClr val="lt1"/>
          </a:fillRef>
          <a:effectRef idx="0">
            <a:schemeClr val="accent1"/>
          </a:effectRef>
          <a:fontRef idx="minor">
            <a:schemeClr val="dk1"/>
          </a:fontRef>
        </p:style>
        <p:txBody>
          <a:bodyPr>
            <a:normAutofit/>
          </a:bodyPr>
          <a:lstStyle/>
          <a:p>
            <a:pPr marL="0" indent="0" algn="just">
              <a:buNone/>
            </a:pPr>
            <a:r>
              <a:rPr lang="es-ES" sz="2400" dirty="0">
                <a:latin typeface="Times New Roman" pitchFamily="18" charset="0"/>
                <a:cs typeface="Times New Roman" pitchFamily="18" charset="0"/>
              </a:rPr>
              <a:t>Donde se producen segregaciones importantes es en las cintas transportadoras de mineral, tal como muestra la figura IV.15. No se han realizado muchos estudios prácticos respecto del problema de la segregación de minerales pero se sabe que es un </a:t>
            </a:r>
            <a:r>
              <a:rPr lang="es-ES" sz="2400" b="1" dirty="0">
                <a:latin typeface="Times New Roman" pitchFamily="18" charset="0"/>
                <a:cs typeface="Times New Roman" pitchFamily="18" charset="0"/>
              </a:rPr>
              <a:t>problema mayor</a:t>
            </a:r>
            <a:endParaRPr lang="es-ES" sz="2400" dirty="0">
              <a:latin typeface="Times New Roman" pitchFamily="18" charset="0"/>
              <a:cs typeface="Times New Roman" pitchFamily="18" charset="0"/>
            </a:endParaRPr>
          </a:p>
          <a:p>
            <a:endParaRPr lang="es-CL" sz="2400" dirty="0"/>
          </a:p>
        </p:txBody>
      </p:sp>
      <p:pic>
        <p:nvPicPr>
          <p:cNvPr id="4" name="Picture 2"/>
          <p:cNvPicPr>
            <a:picLocks noChangeAspect="1" noChangeArrowheads="1"/>
          </p:cNvPicPr>
          <p:nvPr/>
        </p:nvPicPr>
        <p:blipFill>
          <a:blip r:embed="rId2" cstate="print"/>
          <a:srcRect/>
          <a:stretch>
            <a:fillRect/>
          </a:stretch>
        </p:blipFill>
        <p:spPr bwMode="auto">
          <a:xfrm>
            <a:off x="1524000" y="2273300"/>
            <a:ext cx="4283968" cy="4468068"/>
          </a:xfrm>
          <a:prstGeom prst="rect">
            <a:avLst/>
          </a:prstGeom>
          <a:ln w="25400" cap="flat" cmpd="sng" algn="ctr">
            <a:solidFill>
              <a:schemeClr val="accent1"/>
            </a:solidFill>
            <a:prstDash val="solid"/>
            <a:headEnd/>
            <a:tailEnd/>
          </a:ln>
        </p:spPr>
        <p:style>
          <a:lnRef idx="2">
            <a:schemeClr val="accent1"/>
          </a:lnRef>
          <a:fillRef idx="1">
            <a:schemeClr val="lt1"/>
          </a:fillRef>
          <a:effectRef idx="0">
            <a:schemeClr val="accent1"/>
          </a:effectRef>
          <a:fontRef idx="minor">
            <a:schemeClr val="dk1"/>
          </a:fontRef>
        </p:style>
      </p:pic>
      <p:pic>
        <p:nvPicPr>
          <p:cNvPr id="5" name="Picture 3"/>
          <p:cNvPicPr>
            <a:picLocks noChangeAspect="1" noChangeArrowheads="1"/>
          </p:cNvPicPr>
          <p:nvPr/>
        </p:nvPicPr>
        <p:blipFill>
          <a:blip r:embed="rId3" cstate="print"/>
          <a:srcRect/>
          <a:stretch>
            <a:fillRect/>
          </a:stretch>
        </p:blipFill>
        <p:spPr bwMode="auto">
          <a:xfrm>
            <a:off x="6096000" y="2273300"/>
            <a:ext cx="4286280" cy="4468068"/>
          </a:xfrm>
          <a:prstGeom prst="rect">
            <a:avLst/>
          </a:prstGeom>
          <a:ln>
            <a:headEnd/>
            <a:tailEnd/>
          </a:ln>
        </p:spPr>
        <p:style>
          <a:lnRef idx="2">
            <a:schemeClr val="accent4"/>
          </a:lnRef>
          <a:fillRef idx="1">
            <a:schemeClr val="lt1"/>
          </a:fillRef>
          <a:effectRef idx="0">
            <a:schemeClr val="accent4"/>
          </a:effectRef>
          <a:fontRef idx="minor">
            <a:schemeClr val="dk1"/>
          </a:fontRef>
        </p:style>
      </p:pic>
    </p:spTree>
    <p:extLst>
      <p:ext uri="{BB962C8B-B14F-4D97-AF65-F5344CB8AC3E}">
        <p14:creationId xmlns:p14="http://schemas.microsoft.com/office/powerpoint/2010/main" val="20210782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548680"/>
          </a:xfrm>
        </p:spPr>
        <p:style>
          <a:lnRef idx="1">
            <a:schemeClr val="accent2"/>
          </a:lnRef>
          <a:fillRef idx="3">
            <a:schemeClr val="accent2"/>
          </a:fillRef>
          <a:effectRef idx="2">
            <a:schemeClr val="accent2"/>
          </a:effectRef>
          <a:fontRef idx="minor">
            <a:schemeClr val="lt1"/>
          </a:fontRef>
        </p:style>
        <p:txBody>
          <a:bodyPr>
            <a:normAutofit fontScale="90000"/>
          </a:bodyPr>
          <a:lstStyle/>
          <a:p>
            <a:r>
              <a:rPr lang="es-CL" dirty="0" smtClean="0">
                <a:latin typeface="Times New Roman" pitchFamily="18" charset="0"/>
                <a:cs typeface="Times New Roman" pitchFamily="18" charset="0"/>
              </a:rPr>
              <a:t>MINERIA SUBTERRANEA. </a:t>
            </a:r>
            <a:r>
              <a:rPr lang="es-CL" sz="1600" dirty="0">
                <a:latin typeface="Times New Roman" pitchFamily="18" charset="0"/>
                <a:cs typeface="Times New Roman" pitchFamily="18" charset="0"/>
              </a:rPr>
              <a:t>17.09.14 II Diurno</a:t>
            </a:r>
            <a:endParaRPr lang="es-CL" sz="1600" dirty="0">
              <a:latin typeface="Times New Roman" pitchFamily="18" charset="0"/>
              <a:cs typeface="Times New Roman" pitchFamily="18" charset="0"/>
            </a:endParaRPr>
          </a:p>
        </p:txBody>
      </p:sp>
      <p:sp>
        <p:nvSpPr>
          <p:cNvPr id="3" name="2 Marcador de contenido"/>
          <p:cNvSpPr>
            <a:spLocks noGrp="1"/>
          </p:cNvSpPr>
          <p:nvPr>
            <p:ph idx="1"/>
          </p:nvPr>
        </p:nvSpPr>
        <p:spPr>
          <a:xfrm>
            <a:off x="1524000" y="548680"/>
            <a:ext cx="9144000" cy="6309320"/>
          </a:xfrm>
        </p:spPr>
        <p:style>
          <a:lnRef idx="2">
            <a:schemeClr val="accent2"/>
          </a:lnRef>
          <a:fillRef idx="1">
            <a:schemeClr val="lt1"/>
          </a:fillRef>
          <a:effectRef idx="0">
            <a:schemeClr val="accent2"/>
          </a:effectRef>
          <a:fontRef idx="minor">
            <a:schemeClr val="dk1"/>
          </a:fontRef>
        </p:style>
        <p:txBody>
          <a:bodyPr>
            <a:noAutofit/>
          </a:bodyPr>
          <a:lstStyle/>
          <a:p>
            <a:pPr marL="0" indent="0" algn="just">
              <a:lnSpc>
                <a:spcPct val="80000"/>
              </a:lnSpc>
              <a:buNone/>
            </a:pPr>
            <a:r>
              <a:rPr lang="es-ES" sz="3000" dirty="0">
                <a:latin typeface="Times New Roman" pitchFamily="18" charset="0"/>
                <a:cs typeface="Times New Roman" pitchFamily="18" charset="0"/>
              </a:rPr>
              <a:t>El proceso productivo minero esta formado de diferentes etapas que tienen riesgos y peligros y pueden derivar en enfermedades profesionales o accidentes.</a:t>
            </a:r>
          </a:p>
          <a:p>
            <a:pPr marL="0" indent="0" algn="just">
              <a:lnSpc>
                <a:spcPct val="80000"/>
              </a:lnSpc>
              <a:buNone/>
            </a:pPr>
            <a:r>
              <a:rPr lang="es-ES" sz="3000" dirty="0">
                <a:latin typeface="Times New Roman" pitchFamily="18" charset="0"/>
                <a:cs typeface="Times New Roman" pitchFamily="18" charset="0"/>
              </a:rPr>
              <a:t>El primer riesgo en la minería subterránea es </a:t>
            </a:r>
            <a:r>
              <a:rPr lang="es-ES" sz="3000" b="1" dirty="0">
                <a:latin typeface="Times New Roman" pitchFamily="18" charset="0"/>
                <a:cs typeface="Times New Roman" pitchFamily="18" charset="0"/>
              </a:rPr>
              <a:t>la caída de roca </a:t>
            </a:r>
            <a:r>
              <a:rPr lang="es-ES" sz="3000" dirty="0">
                <a:latin typeface="Times New Roman" pitchFamily="18" charset="0"/>
                <a:cs typeface="Times New Roman" pitchFamily="18" charset="0"/>
              </a:rPr>
              <a:t>origina el 40 % de los accidentes fatales o incapacitantes.</a:t>
            </a:r>
          </a:p>
          <a:p>
            <a:pPr marL="0" indent="0" algn="just">
              <a:lnSpc>
                <a:spcPct val="80000"/>
              </a:lnSpc>
              <a:buNone/>
            </a:pPr>
            <a:r>
              <a:rPr lang="es-ES" sz="3000" dirty="0">
                <a:latin typeface="Times New Roman" pitchFamily="18" charset="0"/>
                <a:cs typeface="Times New Roman" pitchFamily="18" charset="0"/>
              </a:rPr>
              <a:t>	¿Qué provoca el planchoneo?</a:t>
            </a:r>
          </a:p>
          <a:p>
            <a:pPr marL="0" indent="0" algn="just">
              <a:lnSpc>
                <a:spcPct val="80000"/>
              </a:lnSpc>
              <a:buNone/>
            </a:pPr>
            <a:r>
              <a:rPr lang="es-ES" sz="3000" dirty="0">
                <a:latin typeface="Times New Roman" pitchFamily="18" charset="0"/>
                <a:cs typeface="Times New Roman" pitchFamily="18" charset="0"/>
              </a:rPr>
              <a:t>	¿Qué origina la caída de roca?</a:t>
            </a:r>
          </a:p>
          <a:p>
            <a:pPr marL="0" indent="0" algn="just">
              <a:lnSpc>
                <a:spcPct val="80000"/>
              </a:lnSpc>
              <a:buNone/>
            </a:pPr>
            <a:r>
              <a:rPr lang="es-ES" sz="3000" dirty="0">
                <a:latin typeface="Times New Roman" pitchFamily="18" charset="0"/>
                <a:cs typeface="Times New Roman" pitchFamily="18" charset="0"/>
              </a:rPr>
              <a:t>El macizo rocoso soporta grandes presiones en todas las direcciones lo que lo hace mantener el equilibrio de las fuerzas. Cuando se extrae un volumen de roca este equilibrio se pierde provocando que las presiones converjan al lugar excavado provocando Planchoneos o caída de roca . También influyen el método de explotación, tipo de roca, dureza, elasticidad, falla, temperatura, humedad, el agua, vibraciones etc.</a:t>
            </a:r>
            <a:endParaRPr lang="es-CL" sz="3000" dirty="0">
              <a:latin typeface="Times New Roman" pitchFamily="18" charset="0"/>
              <a:cs typeface="Times New Roman" pitchFamily="18" charset="0"/>
            </a:endParaRPr>
          </a:p>
        </p:txBody>
      </p:sp>
    </p:spTree>
    <p:extLst>
      <p:ext uri="{BB962C8B-B14F-4D97-AF65-F5344CB8AC3E}">
        <p14:creationId xmlns:p14="http://schemas.microsoft.com/office/powerpoint/2010/main" val="117857161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s-CL" dirty="0" smtClean="0">
                <a:solidFill>
                  <a:srgbClr val="FF0000"/>
                </a:solidFill>
                <a:latin typeface="Times New Roman" pitchFamily="18" charset="0"/>
                <a:cs typeface="Times New Roman" pitchFamily="18" charset="0"/>
              </a:rPr>
              <a:t>EXTRACCION DE LA MUESTRA</a:t>
            </a:r>
            <a:endParaRPr lang="es-CL" dirty="0">
              <a:solidFill>
                <a:srgbClr val="FF0000"/>
              </a:solidFill>
              <a:latin typeface="Times New Roman" pitchFamily="18" charset="0"/>
              <a:cs typeface="Times New Roman" pitchFamily="18" charset="0"/>
            </a:endParaRPr>
          </a:p>
        </p:txBody>
      </p:sp>
      <p:sp>
        <p:nvSpPr>
          <p:cNvPr id="3" name="2 Marcador de contenido"/>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a:bodyPr>
          <a:lstStyle/>
          <a:p>
            <a:pPr algn="just"/>
            <a:r>
              <a:rPr lang="es-ES" dirty="0" smtClean="0">
                <a:latin typeface="Times New Roman" pitchFamily="18" charset="0"/>
                <a:cs typeface="Times New Roman" pitchFamily="18" charset="0"/>
              </a:rPr>
              <a:t>La extracción e integridad de la muestra es de vital importancia en el muestreo minero. Revisemos algunos ejemplos:</a:t>
            </a:r>
          </a:p>
          <a:p>
            <a:pPr algn="just">
              <a:buNone/>
            </a:pPr>
            <a:endParaRPr lang="es-ES" dirty="0" smtClean="0">
              <a:latin typeface="Times New Roman" pitchFamily="18" charset="0"/>
              <a:cs typeface="Times New Roman" pitchFamily="18" charset="0"/>
            </a:endParaRPr>
          </a:p>
          <a:p>
            <a:pPr algn="just">
              <a:buNone/>
            </a:pPr>
            <a:r>
              <a:rPr lang="es-ES" dirty="0" smtClean="0">
                <a:latin typeface="Times New Roman" pitchFamily="18" charset="0"/>
                <a:cs typeface="Times New Roman" pitchFamily="18" charset="0"/>
              </a:rPr>
              <a:t>   Ejemplo 1: Es muy difícil tener la situación ideal de </a:t>
            </a:r>
            <a:r>
              <a:rPr lang="es-ES" b="1" dirty="0" smtClean="0">
                <a:latin typeface="Times New Roman" pitchFamily="18" charset="0"/>
                <a:cs typeface="Times New Roman" pitchFamily="18" charset="0"/>
              </a:rPr>
              <a:t>recuperación de sondaje. </a:t>
            </a:r>
            <a:r>
              <a:rPr lang="es-ES" dirty="0" smtClean="0">
                <a:latin typeface="Times New Roman" pitchFamily="18" charset="0"/>
                <a:cs typeface="Times New Roman" pitchFamily="18" charset="0"/>
              </a:rPr>
              <a:t>En</a:t>
            </a:r>
            <a:r>
              <a:rPr lang="es-ES" b="1" dirty="0" smtClean="0">
                <a:latin typeface="Times New Roman" pitchFamily="18" charset="0"/>
                <a:cs typeface="Times New Roman" pitchFamily="18" charset="0"/>
              </a:rPr>
              <a:t> </a:t>
            </a:r>
            <a:r>
              <a:rPr lang="es-ES" dirty="0" smtClean="0">
                <a:latin typeface="Times New Roman" pitchFamily="18" charset="0"/>
                <a:cs typeface="Times New Roman" pitchFamily="18" charset="0"/>
              </a:rPr>
              <a:t>la mayoría de los casos se trabaja, desafortunadamente, en un punto intermedio entre la situación correcta e incorrecta (figura IV.16).</a:t>
            </a:r>
          </a:p>
          <a:p>
            <a:endParaRPr lang="es-CL" dirty="0"/>
          </a:p>
        </p:txBody>
      </p:sp>
    </p:spTree>
    <p:extLst>
      <p:ext uri="{BB962C8B-B14F-4D97-AF65-F5344CB8AC3E}">
        <p14:creationId xmlns:p14="http://schemas.microsoft.com/office/powerpoint/2010/main" val="85538021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764704"/>
          </a:xfrm>
        </p:spPr>
        <p:style>
          <a:lnRef idx="1">
            <a:schemeClr val="accent1"/>
          </a:lnRef>
          <a:fillRef idx="2">
            <a:schemeClr val="accent1"/>
          </a:fillRef>
          <a:effectRef idx="1">
            <a:schemeClr val="accent1"/>
          </a:effectRef>
          <a:fontRef idx="minor">
            <a:schemeClr val="dk1"/>
          </a:fontRef>
        </p:style>
        <p:txBody>
          <a:bodyPr/>
          <a:lstStyle/>
          <a:p>
            <a:r>
              <a:rPr lang="es-CL" dirty="0" smtClean="0">
                <a:solidFill>
                  <a:srgbClr val="FF0000"/>
                </a:solidFill>
                <a:latin typeface="Times New Roman" pitchFamily="18" charset="0"/>
                <a:cs typeface="Times New Roman" pitchFamily="18" charset="0"/>
              </a:rPr>
              <a:t>TESTIGOS</a:t>
            </a:r>
            <a:endParaRPr lang="es-CL" dirty="0">
              <a:solidFill>
                <a:srgbClr val="FF0000"/>
              </a:solidFill>
              <a:latin typeface="Times New Roman" pitchFamily="18" charset="0"/>
              <a:cs typeface="Times New Roman" pitchFamily="18" charset="0"/>
            </a:endParaRPr>
          </a:p>
        </p:txBody>
      </p:sp>
      <p:pic>
        <p:nvPicPr>
          <p:cNvPr id="4" name="Picture 2"/>
          <p:cNvPicPr>
            <a:picLocks noGrp="1" noChangeAspect="1" noChangeArrowheads="1"/>
          </p:cNvPicPr>
          <p:nvPr>
            <p:ph idx="1"/>
          </p:nvPr>
        </p:nvPicPr>
        <p:blipFill>
          <a:blip r:embed="rId2" cstate="print"/>
          <a:srcRect/>
          <a:stretch>
            <a:fillRect/>
          </a:stretch>
        </p:blipFill>
        <p:spPr bwMode="auto">
          <a:xfrm>
            <a:off x="1524000" y="764704"/>
            <a:ext cx="9144000" cy="4392488"/>
          </a:xfrm>
          <a:prstGeom prst="rect">
            <a:avLst/>
          </a:prstGeom>
          <a:ln>
            <a:headEnd/>
            <a:tailEnd/>
          </a:ln>
        </p:spPr>
        <p:style>
          <a:lnRef idx="2">
            <a:schemeClr val="accent1"/>
          </a:lnRef>
          <a:fillRef idx="1">
            <a:schemeClr val="lt1"/>
          </a:fillRef>
          <a:effectRef idx="0">
            <a:schemeClr val="accent1"/>
          </a:effectRef>
          <a:fontRef idx="minor">
            <a:schemeClr val="dk1"/>
          </a:fontRef>
        </p:style>
      </p:pic>
      <p:sp>
        <p:nvSpPr>
          <p:cNvPr id="5" name="4 Rectángulo"/>
          <p:cNvSpPr/>
          <p:nvPr/>
        </p:nvSpPr>
        <p:spPr>
          <a:xfrm>
            <a:off x="1524000" y="5157193"/>
            <a:ext cx="9144000"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S" sz="2800" dirty="0">
                <a:latin typeface="Times New Roman" pitchFamily="18" charset="0"/>
                <a:cs typeface="Times New Roman" pitchFamily="18" charset="0"/>
              </a:rPr>
              <a:t>Figura IV.16. Testigo. Situación incorrecta (superior) y correcta (inferior)</a:t>
            </a:r>
            <a:endParaRPr lang="es-ES" sz="2800" dirty="0">
              <a:latin typeface="Times New Roman" pitchFamily="18" charset="0"/>
              <a:cs typeface="Times New Roman" pitchFamily="18" charset="0"/>
            </a:endParaRPr>
          </a:p>
        </p:txBody>
      </p:sp>
    </p:spTree>
    <p:extLst>
      <p:ext uri="{BB962C8B-B14F-4D97-AF65-F5344CB8AC3E}">
        <p14:creationId xmlns:p14="http://schemas.microsoft.com/office/powerpoint/2010/main" val="297660533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54868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s-CL" dirty="0" smtClean="0">
                <a:solidFill>
                  <a:srgbClr val="FF0000"/>
                </a:solidFill>
                <a:latin typeface="Times New Roman" pitchFamily="18" charset="0"/>
                <a:cs typeface="Times New Roman" pitchFamily="18" charset="0"/>
              </a:rPr>
              <a:t>MUESTREO</a:t>
            </a:r>
            <a:endParaRPr lang="es-CL" dirty="0">
              <a:solidFill>
                <a:srgbClr val="FF0000"/>
              </a:solidFill>
              <a:latin typeface="Times New Roman" pitchFamily="18" charset="0"/>
              <a:cs typeface="Times New Roman" pitchFamily="18" charset="0"/>
            </a:endParaRPr>
          </a:p>
        </p:txBody>
      </p:sp>
      <p:sp>
        <p:nvSpPr>
          <p:cNvPr id="3" name="2 Marcador de contenido"/>
          <p:cNvSpPr>
            <a:spLocks noGrp="1"/>
          </p:cNvSpPr>
          <p:nvPr>
            <p:ph idx="1"/>
          </p:nvPr>
        </p:nvSpPr>
        <p:spPr>
          <a:xfrm>
            <a:off x="1524000" y="548680"/>
            <a:ext cx="9144000" cy="6309320"/>
          </a:xfrm>
        </p:spPr>
        <p:style>
          <a:lnRef idx="2">
            <a:schemeClr val="accent2"/>
          </a:lnRef>
          <a:fillRef idx="1">
            <a:schemeClr val="lt1"/>
          </a:fillRef>
          <a:effectRef idx="0">
            <a:schemeClr val="accent2"/>
          </a:effectRef>
          <a:fontRef idx="minor">
            <a:schemeClr val="dk1"/>
          </a:fontRef>
        </p:style>
        <p:txBody>
          <a:bodyPr/>
          <a:lstStyle/>
          <a:p>
            <a:r>
              <a:rPr lang="es-ES" dirty="0" smtClean="0">
                <a:latin typeface="Times New Roman" pitchFamily="18" charset="0"/>
                <a:cs typeface="Times New Roman" pitchFamily="18" charset="0"/>
              </a:rPr>
              <a:t>Ejemplo 2: Los tubos de muestreo de detritus deben tener una abertura adecuada (figura IV.17).</a:t>
            </a:r>
          </a:p>
          <a:p>
            <a:endParaRPr lang="es-CL" dirty="0"/>
          </a:p>
        </p:txBody>
      </p:sp>
      <p:pic>
        <p:nvPicPr>
          <p:cNvPr id="4" name="Picture 2"/>
          <p:cNvPicPr>
            <a:picLocks noChangeAspect="1" noChangeArrowheads="1"/>
          </p:cNvPicPr>
          <p:nvPr/>
        </p:nvPicPr>
        <p:blipFill>
          <a:blip r:embed="rId2" cstate="print"/>
          <a:srcRect/>
          <a:stretch>
            <a:fillRect/>
          </a:stretch>
        </p:blipFill>
        <p:spPr bwMode="auto">
          <a:xfrm>
            <a:off x="1524001" y="2001040"/>
            <a:ext cx="9143999" cy="4856961"/>
          </a:xfrm>
          <a:prstGeom prst="rect">
            <a:avLst/>
          </a:prstGeom>
          <a:ln w="25400" cap="flat" cmpd="sng" algn="ctr">
            <a:solidFill>
              <a:schemeClr val="accent1"/>
            </a:solidFill>
            <a:prstDash val="solid"/>
            <a:headEnd/>
            <a:tailEnd/>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151468469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692696"/>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s-CL" dirty="0" smtClean="0">
                <a:solidFill>
                  <a:srgbClr val="FF0000"/>
                </a:solidFill>
                <a:latin typeface="Times New Roman" pitchFamily="18" charset="0"/>
                <a:cs typeface="Times New Roman" pitchFamily="18" charset="0"/>
              </a:rPr>
              <a:t>MUESTREO</a:t>
            </a:r>
            <a:endParaRPr lang="es-CL" dirty="0">
              <a:solidFill>
                <a:srgbClr val="FF0000"/>
              </a:solidFill>
              <a:latin typeface="Times New Roman" pitchFamily="18" charset="0"/>
              <a:cs typeface="Times New Roman" pitchFamily="18" charset="0"/>
            </a:endParaRPr>
          </a:p>
        </p:txBody>
      </p:sp>
      <p:sp>
        <p:nvSpPr>
          <p:cNvPr id="3" name="2 Marcador de contenido"/>
          <p:cNvSpPr>
            <a:spLocks noGrp="1"/>
          </p:cNvSpPr>
          <p:nvPr>
            <p:ph idx="1"/>
          </p:nvPr>
        </p:nvSpPr>
        <p:spPr>
          <a:xfrm>
            <a:off x="1524000" y="692696"/>
            <a:ext cx="9144000" cy="6165304"/>
          </a:xfrm>
        </p:spPr>
        <p:style>
          <a:lnRef idx="2">
            <a:schemeClr val="accent4"/>
          </a:lnRef>
          <a:fillRef idx="1">
            <a:schemeClr val="lt1"/>
          </a:fillRef>
          <a:effectRef idx="0">
            <a:schemeClr val="accent4"/>
          </a:effectRef>
          <a:fontRef idx="minor">
            <a:schemeClr val="dk1"/>
          </a:fontRef>
        </p:style>
        <p:txBody>
          <a:bodyPr/>
          <a:lstStyle/>
          <a:p>
            <a:r>
              <a:rPr lang="es-ES" sz="2400" dirty="0">
                <a:latin typeface="Times New Roman" pitchFamily="18" charset="0"/>
                <a:cs typeface="Times New Roman" pitchFamily="18" charset="0"/>
              </a:rPr>
              <a:t>Ejemplo 3: El </a:t>
            </a:r>
            <a:r>
              <a:rPr lang="es-ES" sz="2400" b="1" dirty="0">
                <a:latin typeface="Times New Roman" pitchFamily="18" charset="0"/>
                <a:cs typeface="Times New Roman" pitchFamily="18" charset="0"/>
              </a:rPr>
              <a:t>riffle (aparato utilizado para dividir una muestra en dos) debe tener </a:t>
            </a:r>
            <a:r>
              <a:rPr lang="es-ES" sz="2400" dirty="0">
                <a:latin typeface="Times New Roman" pitchFamily="18" charset="0"/>
                <a:cs typeface="Times New Roman" pitchFamily="18" charset="0"/>
              </a:rPr>
              <a:t>abertura de manera de contener todas las partículas (figura IV.18).</a:t>
            </a:r>
          </a:p>
          <a:p>
            <a:endParaRPr lang="es-CL" dirty="0"/>
          </a:p>
        </p:txBody>
      </p:sp>
      <p:pic>
        <p:nvPicPr>
          <p:cNvPr id="4" name="Picture 2"/>
          <p:cNvPicPr>
            <a:picLocks noChangeAspect="1" noChangeArrowheads="1"/>
          </p:cNvPicPr>
          <p:nvPr/>
        </p:nvPicPr>
        <p:blipFill>
          <a:blip r:embed="rId2" cstate="print"/>
          <a:srcRect/>
          <a:stretch>
            <a:fillRect/>
          </a:stretch>
        </p:blipFill>
        <p:spPr bwMode="auto">
          <a:xfrm>
            <a:off x="1524000" y="1988840"/>
            <a:ext cx="9144000" cy="4869160"/>
          </a:xfrm>
          <a:prstGeom prst="rect">
            <a:avLst/>
          </a:prstGeom>
          <a:ln w="25400" cap="flat" cmpd="sng" algn="ctr">
            <a:solidFill>
              <a:schemeClr val="accent4"/>
            </a:solidFill>
            <a:prstDash val="solid"/>
            <a:headEnd/>
            <a:tailEnd/>
          </a:ln>
        </p:spPr>
        <p:style>
          <a:lnRef idx="2">
            <a:schemeClr val="accent4"/>
          </a:lnRef>
          <a:fillRef idx="1">
            <a:schemeClr val="lt1"/>
          </a:fillRef>
          <a:effectRef idx="0">
            <a:schemeClr val="accent4"/>
          </a:effectRef>
          <a:fontRef idx="minor">
            <a:schemeClr val="dk1"/>
          </a:fontRef>
        </p:style>
      </p:pic>
    </p:spTree>
    <p:extLst>
      <p:ext uri="{BB962C8B-B14F-4D97-AF65-F5344CB8AC3E}">
        <p14:creationId xmlns:p14="http://schemas.microsoft.com/office/powerpoint/2010/main" val="178369824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698500"/>
          </a:xfrm>
        </p:spPr>
        <p:style>
          <a:lnRef idx="1">
            <a:schemeClr val="accent3"/>
          </a:lnRef>
          <a:fillRef idx="2">
            <a:schemeClr val="accent3"/>
          </a:fillRef>
          <a:effectRef idx="1">
            <a:schemeClr val="accent3"/>
          </a:effectRef>
          <a:fontRef idx="minor">
            <a:schemeClr val="dk1"/>
          </a:fontRef>
        </p:style>
        <p:txBody>
          <a:bodyPr>
            <a:normAutofit/>
          </a:bodyPr>
          <a:lstStyle/>
          <a:p>
            <a:r>
              <a:rPr lang="es-CL" dirty="0" smtClean="0">
                <a:solidFill>
                  <a:srgbClr val="FF0000"/>
                </a:solidFill>
                <a:latin typeface="Times New Roman" pitchFamily="18" charset="0"/>
                <a:cs typeface="Times New Roman" pitchFamily="18" charset="0"/>
              </a:rPr>
              <a:t>PALAS</a:t>
            </a:r>
            <a:endParaRPr lang="es-CL" dirty="0">
              <a:solidFill>
                <a:srgbClr val="FF0000"/>
              </a:solidFill>
              <a:latin typeface="Times New Roman" pitchFamily="18" charset="0"/>
              <a:cs typeface="Times New Roman" pitchFamily="18" charset="0"/>
            </a:endParaRPr>
          </a:p>
        </p:txBody>
      </p:sp>
      <p:sp>
        <p:nvSpPr>
          <p:cNvPr id="3" name="2 Marcador de contenido"/>
          <p:cNvSpPr>
            <a:spLocks noGrp="1"/>
          </p:cNvSpPr>
          <p:nvPr>
            <p:ph idx="1"/>
          </p:nvPr>
        </p:nvSpPr>
        <p:spPr>
          <a:xfrm>
            <a:off x="1524000" y="698500"/>
            <a:ext cx="9144000" cy="6159500"/>
          </a:xfrm>
        </p:spPr>
        <p:style>
          <a:lnRef idx="2">
            <a:schemeClr val="accent2"/>
          </a:lnRef>
          <a:fillRef idx="1">
            <a:schemeClr val="lt1"/>
          </a:fillRef>
          <a:effectRef idx="0">
            <a:schemeClr val="accent2"/>
          </a:effectRef>
          <a:fontRef idx="minor">
            <a:schemeClr val="dk1"/>
          </a:fontRef>
        </p:style>
        <p:txBody>
          <a:bodyPr/>
          <a:lstStyle/>
          <a:p>
            <a:r>
              <a:rPr lang="es-ES" sz="2400" dirty="0">
                <a:latin typeface="Times New Roman" pitchFamily="18" charset="0"/>
                <a:cs typeface="Times New Roman" pitchFamily="18" charset="0"/>
              </a:rPr>
              <a:t>Figura IV.19: Palas de muestreo. Diseño incorrecto (izquierda), diseño correcto (derecha).</a:t>
            </a:r>
          </a:p>
        </p:txBody>
      </p:sp>
      <p:pic>
        <p:nvPicPr>
          <p:cNvPr id="4" name="Picture 2"/>
          <p:cNvPicPr>
            <a:picLocks noChangeAspect="1" noChangeArrowheads="1"/>
          </p:cNvPicPr>
          <p:nvPr/>
        </p:nvPicPr>
        <p:blipFill>
          <a:blip r:embed="rId2" cstate="print"/>
          <a:srcRect/>
          <a:stretch>
            <a:fillRect/>
          </a:stretch>
        </p:blipFill>
        <p:spPr bwMode="auto">
          <a:xfrm>
            <a:off x="2135560" y="1700808"/>
            <a:ext cx="8108892" cy="3528392"/>
          </a:xfrm>
          <a:prstGeom prst="rect">
            <a:avLst/>
          </a:prstGeom>
          <a:ln w="25400" cap="flat" cmpd="sng" algn="ctr">
            <a:solidFill>
              <a:schemeClr val="accent2"/>
            </a:solidFill>
            <a:prstDash val="solid"/>
            <a:headEnd/>
            <a:tailEnd/>
          </a:ln>
        </p:spPr>
        <p:style>
          <a:lnRef idx="2">
            <a:schemeClr val="accent2"/>
          </a:lnRef>
          <a:fillRef idx="1">
            <a:schemeClr val="lt1"/>
          </a:fillRef>
          <a:effectRef idx="0">
            <a:schemeClr val="accent2"/>
          </a:effectRef>
          <a:fontRef idx="minor">
            <a:schemeClr val="dk1"/>
          </a:fontRef>
        </p:style>
      </p:pic>
      <p:sp>
        <p:nvSpPr>
          <p:cNvPr id="5" name="CuadroTexto 4"/>
          <p:cNvSpPr txBox="1"/>
          <p:nvPr/>
        </p:nvSpPr>
        <p:spPr>
          <a:xfrm>
            <a:off x="2135560" y="5517233"/>
            <a:ext cx="8108892" cy="646331"/>
          </a:xfrm>
          <a:prstGeom prst="rect">
            <a:avLst/>
          </a:prstGeom>
          <a:noFill/>
        </p:spPr>
        <p:txBody>
          <a:bodyPr wrap="square" rtlCol="0">
            <a:spAutoFit/>
          </a:bodyPr>
          <a:lstStyle/>
          <a:p>
            <a:r>
              <a:rPr lang="es-ES">
                <a:latin typeface="Times New Roman" pitchFamily="18" charset="0"/>
                <a:cs typeface="Times New Roman" pitchFamily="18" charset="0"/>
              </a:rPr>
              <a:t>Figura IV.19: Palas de muestreo. Diseño incorrecto (izquierda), diseño correcto (derecha).</a:t>
            </a:r>
            <a:endParaRPr lang="es-ES" dirty="0">
              <a:latin typeface="Times New Roman" pitchFamily="18" charset="0"/>
              <a:cs typeface="Times New Roman" pitchFamily="18" charset="0"/>
            </a:endParaRPr>
          </a:p>
        </p:txBody>
      </p:sp>
    </p:spTree>
    <p:extLst>
      <p:ext uri="{BB962C8B-B14F-4D97-AF65-F5344CB8AC3E}">
        <p14:creationId xmlns:p14="http://schemas.microsoft.com/office/powerpoint/2010/main" val="58469595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620688"/>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s-CL" dirty="0" smtClean="0">
                <a:solidFill>
                  <a:srgbClr val="FF0000"/>
                </a:solidFill>
                <a:latin typeface="Times New Roman" pitchFamily="18" charset="0"/>
                <a:cs typeface="Times New Roman" pitchFamily="18" charset="0"/>
              </a:rPr>
              <a:t>MUESTREO</a:t>
            </a:r>
            <a:endParaRPr lang="es-CL" dirty="0">
              <a:solidFill>
                <a:srgbClr val="FF0000"/>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1520056" y="3284984"/>
            <a:ext cx="5076056" cy="3573016"/>
          </a:xfrm>
          <a:prstGeom prst="rect">
            <a:avLst/>
          </a:prstGeom>
          <a:ln w="25400" cap="flat" cmpd="sng" algn="ctr">
            <a:solidFill>
              <a:schemeClr val="accent2"/>
            </a:solidFill>
            <a:prstDash val="solid"/>
            <a:headEnd/>
            <a:tailEnd/>
          </a:ln>
        </p:spPr>
        <p:style>
          <a:lnRef idx="2">
            <a:schemeClr val="accent2"/>
          </a:lnRef>
          <a:fillRef idx="1">
            <a:schemeClr val="lt1"/>
          </a:fillRef>
          <a:effectRef idx="0">
            <a:schemeClr val="accent2"/>
          </a:effectRef>
          <a:fontRef idx="minor">
            <a:schemeClr val="dk1"/>
          </a:fontRef>
        </p:style>
      </p:pic>
      <p:sp>
        <p:nvSpPr>
          <p:cNvPr id="5" name="CuadroTexto 4"/>
          <p:cNvSpPr txBox="1"/>
          <p:nvPr/>
        </p:nvSpPr>
        <p:spPr>
          <a:xfrm>
            <a:off x="6960096" y="3645025"/>
            <a:ext cx="2592288" cy="1200329"/>
          </a:xfrm>
          <a:prstGeom prst="rect">
            <a:avLst/>
          </a:prstGeom>
          <a:noFill/>
        </p:spPr>
        <p:txBody>
          <a:bodyPr wrap="square" rtlCol="0">
            <a:spAutoFit/>
          </a:bodyPr>
          <a:lstStyle/>
          <a:p>
            <a:r>
              <a:rPr lang="es-ES">
                <a:latin typeface="Times New Roman" pitchFamily="18" charset="0"/>
                <a:cs typeface="Times New Roman" pitchFamily="18" charset="0"/>
              </a:rPr>
              <a:t>Figura IV.20: Hay que proteger la muestra. Con buena identificación (interior y/o exterior).</a:t>
            </a:r>
            <a:endParaRPr lang="es-ES" dirty="0">
              <a:latin typeface="Times New Roman" pitchFamily="18" charset="0"/>
              <a:cs typeface="Times New Roman" pitchFamily="18" charset="0"/>
            </a:endParaRPr>
          </a:p>
        </p:txBody>
      </p:sp>
      <p:sp>
        <p:nvSpPr>
          <p:cNvPr id="6" name="Marcador de contenido 5"/>
          <p:cNvSpPr>
            <a:spLocks noGrp="1"/>
          </p:cNvSpPr>
          <p:nvPr>
            <p:ph idx="1"/>
          </p:nvPr>
        </p:nvSpPr>
        <p:spPr>
          <a:xfrm>
            <a:off x="1524000" y="620688"/>
            <a:ext cx="9144000" cy="6237312"/>
          </a:xfrm>
        </p:spPr>
        <p:style>
          <a:lnRef idx="2">
            <a:schemeClr val="accent4"/>
          </a:lnRef>
          <a:fillRef idx="1">
            <a:schemeClr val="lt1"/>
          </a:fillRef>
          <a:effectRef idx="0">
            <a:schemeClr val="accent4"/>
          </a:effectRef>
          <a:fontRef idx="minor">
            <a:schemeClr val="dk1"/>
          </a:fontRef>
        </p:style>
        <p:txBody>
          <a:bodyPr/>
          <a:lstStyle/>
          <a:p>
            <a:r>
              <a:rPr lang="es-ES" dirty="0">
                <a:latin typeface="Times New Roman" pitchFamily="18" charset="0"/>
                <a:cs typeface="Times New Roman" pitchFamily="18" charset="0"/>
              </a:rPr>
              <a:t>Respecto a la integridad de la muestra. Es evidente que si se usa una bolsa, ésta debe ser resistente, estar bien etiquetada (rotulada) y guardada en un lugar seguro. En ciertas ocasiones la muestra debe estar a prueba de </a:t>
            </a:r>
            <a:r>
              <a:rPr lang="es-ES" b="1" dirty="0">
                <a:latin typeface="Times New Roman" pitchFamily="18" charset="0"/>
                <a:cs typeface="Times New Roman" pitchFamily="18" charset="0"/>
              </a:rPr>
              <a:t>fraudes o de contaminación.</a:t>
            </a:r>
            <a:endParaRPr lang="es-ES" dirty="0">
              <a:latin typeface="Times New Roman" pitchFamily="18" charset="0"/>
              <a:cs typeface="Times New Roman" pitchFamily="18" charset="0"/>
            </a:endParaRPr>
          </a:p>
          <a:p>
            <a:endParaRPr lang="es-MX" dirty="0"/>
          </a:p>
        </p:txBody>
      </p:sp>
      <p:pic>
        <p:nvPicPr>
          <p:cNvPr id="7" name="Picture 2"/>
          <p:cNvPicPr>
            <a:picLocks noChangeAspect="1" noChangeArrowheads="1"/>
          </p:cNvPicPr>
          <p:nvPr/>
        </p:nvPicPr>
        <p:blipFill>
          <a:blip r:embed="rId2" cstate="print"/>
          <a:srcRect/>
          <a:stretch>
            <a:fillRect/>
          </a:stretch>
        </p:blipFill>
        <p:spPr bwMode="auto">
          <a:xfrm>
            <a:off x="1524000" y="3068960"/>
            <a:ext cx="5436096" cy="3789040"/>
          </a:xfrm>
          <a:prstGeom prst="rect">
            <a:avLst/>
          </a:prstGeom>
          <a:ln w="25400" cap="flat" cmpd="sng" algn="ctr">
            <a:solidFill>
              <a:schemeClr val="accent2"/>
            </a:solidFill>
            <a:prstDash val="solid"/>
            <a:headEnd/>
            <a:tailEnd/>
          </a:ln>
        </p:spPr>
        <p:style>
          <a:lnRef idx="2">
            <a:schemeClr val="accent2"/>
          </a:lnRef>
          <a:fillRef idx="1">
            <a:schemeClr val="lt1"/>
          </a:fillRef>
          <a:effectRef idx="0">
            <a:schemeClr val="accent2"/>
          </a:effectRef>
          <a:fontRef idx="minor">
            <a:schemeClr val="dk1"/>
          </a:fontRef>
        </p:style>
      </p:pic>
      <p:sp>
        <p:nvSpPr>
          <p:cNvPr id="8" name="CuadroTexto 7"/>
          <p:cNvSpPr txBox="1"/>
          <p:nvPr/>
        </p:nvSpPr>
        <p:spPr>
          <a:xfrm>
            <a:off x="7320136" y="3284984"/>
            <a:ext cx="2808312" cy="2308324"/>
          </a:xfrm>
          <a:prstGeom prst="rect">
            <a:avLst/>
          </a:prstGeom>
          <a:noFill/>
        </p:spPr>
        <p:txBody>
          <a:bodyPr wrap="square" rtlCol="0">
            <a:spAutoFit/>
          </a:bodyPr>
          <a:lstStyle/>
          <a:p>
            <a:r>
              <a:rPr lang="es-ES" sz="2400" dirty="0">
                <a:latin typeface="Times New Roman" pitchFamily="18" charset="0"/>
                <a:cs typeface="Times New Roman" pitchFamily="18" charset="0"/>
              </a:rPr>
              <a:t>Figura IV.20: Hay que proteger la muestra. Con buena identificación (interior y/o exterior).</a:t>
            </a:r>
          </a:p>
        </p:txBody>
      </p:sp>
    </p:spTree>
    <p:extLst>
      <p:ext uri="{BB962C8B-B14F-4D97-AF65-F5344CB8AC3E}">
        <p14:creationId xmlns:p14="http://schemas.microsoft.com/office/powerpoint/2010/main" val="157315734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47667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s-CL" sz="3200" dirty="0">
                <a:solidFill>
                  <a:srgbClr val="FF0000"/>
                </a:solidFill>
                <a:latin typeface="Times New Roman" pitchFamily="18" charset="0"/>
                <a:cs typeface="Times New Roman" pitchFamily="18" charset="0"/>
              </a:rPr>
              <a:t>DELIMITACION DE LA MUESTRA</a:t>
            </a:r>
            <a:endParaRPr lang="es-CL" sz="3200" dirty="0">
              <a:solidFill>
                <a:srgbClr val="FF0000"/>
              </a:solidFill>
              <a:latin typeface="Times New Roman" pitchFamily="18" charset="0"/>
              <a:cs typeface="Times New Roman" pitchFamily="18" charset="0"/>
            </a:endParaRPr>
          </a:p>
        </p:txBody>
      </p:sp>
      <p:sp>
        <p:nvSpPr>
          <p:cNvPr id="3" name="2 Marcador de contenido"/>
          <p:cNvSpPr>
            <a:spLocks noGrp="1"/>
          </p:cNvSpPr>
          <p:nvPr>
            <p:ph idx="1"/>
          </p:nvPr>
        </p:nvSpPr>
        <p:spPr>
          <a:xfrm>
            <a:off x="1524000" y="476672"/>
            <a:ext cx="9144000" cy="6381328"/>
          </a:xfrm>
        </p:spPr>
        <p:style>
          <a:lnRef idx="2">
            <a:schemeClr val="accent2"/>
          </a:lnRef>
          <a:fillRef idx="1">
            <a:schemeClr val="lt1"/>
          </a:fillRef>
          <a:effectRef idx="0">
            <a:schemeClr val="accent2"/>
          </a:effectRef>
          <a:fontRef idx="minor">
            <a:schemeClr val="dk1"/>
          </a:fontRef>
        </p:style>
        <p:txBody>
          <a:bodyPr>
            <a:normAutofit/>
          </a:bodyPr>
          <a:lstStyle/>
          <a:p>
            <a:pPr algn="just"/>
            <a:r>
              <a:rPr lang="es-ES" sz="2000" dirty="0">
                <a:latin typeface="Times New Roman" pitchFamily="18" charset="0"/>
                <a:cs typeface="Times New Roman" pitchFamily="18" charset="0"/>
              </a:rPr>
              <a:t>La delimitación de una muestra está íntimamente relacionada con la </a:t>
            </a:r>
            <a:r>
              <a:rPr lang="es-ES" sz="2000" u="sng" dirty="0">
                <a:latin typeface="Times New Roman" pitchFamily="18" charset="0"/>
                <a:cs typeface="Times New Roman" pitchFamily="18" charset="0"/>
              </a:rPr>
              <a:t>representatividad</a:t>
            </a:r>
            <a:r>
              <a:rPr lang="es-ES" sz="2000" dirty="0">
                <a:latin typeface="Times New Roman" pitchFamily="18" charset="0"/>
                <a:cs typeface="Times New Roman" pitchFamily="18" charset="0"/>
              </a:rPr>
              <a:t> de la misma. Es importante que la delimitación sea correcta.</a:t>
            </a:r>
          </a:p>
          <a:p>
            <a:pPr algn="just">
              <a:buNone/>
            </a:pPr>
            <a:r>
              <a:rPr lang="es-CL" sz="2000" dirty="0">
                <a:solidFill>
                  <a:srgbClr val="FF0000"/>
                </a:solidFill>
                <a:latin typeface="Times New Roman" pitchFamily="18" charset="0"/>
                <a:cs typeface="Times New Roman" pitchFamily="18" charset="0"/>
              </a:rPr>
              <a:t>     Delimitar: Fijar los límites de una cosa con precisión</a:t>
            </a:r>
            <a:endParaRPr lang="es-ES" sz="2000" dirty="0">
              <a:solidFill>
                <a:srgbClr val="FF0000"/>
              </a:solidFill>
              <a:latin typeface="Times New Roman" pitchFamily="18" charset="0"/>
              <a:cs typeface="Times New Roman" pitchFamily="18" charset="0"/>
            </a:endParaRPr>
          </a:p>
          <a:p>
            <a:pPr algn="just">
              <a:buNone/>
            </a:pPr>
            <a:r>
              <a:rPr lang="es-ES" sz="2000" dirty="0">
                <a:latin typeface="Times New Roman" pitchFamily="18" charset="0"/>
                <a:cs typeface="Times New Roman" pitchFamily="18" charset="0"/>
              </a:rPr>
              <a:t>     Revisemos algunos ejemplos</a:t>
            </a:r>
            <a:r>
              <a:rPr lang="es-ES" sz="2000" dirty="0">
                <a:latin typeface="Times New Roman" pitchFamily="18" charset="0"/>
                <a:cs typeface="Times New Roman" pitchFamily="18" charset="0"/>
              </a:rPr>
              <a:t>. </a:t>
            </a:r>
            <a:r>
              <a:rPr lang="es-ES" sz="2000" dirty="0">
                <a:latin typeface="Times New Roman" pitchFamily="18" charset="0"/>
                <a:cs typeface="Times New Roman" pitchFamily="18" charset="0"/>
              </a:rPr>
              <a:t> Ejemplo </a:t>
            </a:r>
            <a:r>
              <a:rPr lang="es-ES" sz="2000" dirty="0">
                <a:latin typeface="Times New Roman" pitchFamily="18" charset="0"/>
                <a:cs typeface="Times New Roman" pitchFamily="18" charset="0"/>
              </a:rPr>
              <a:t>1: En una mina a cielo abierto, la muestra de un pozo de tronadura debe ser </a:t>
            </a:r>
            <a:r>
              <a:rPr lang="es-ES" sz="2000" b="1" dirty="0">
                <a:latin typeface="Times New Roman" pitchFamily="18" charset="0"/>
                <a:cs typeface="Times New Roman" pitchFamily="18" charset="0"/>
              </a:rPr>
              <a:t>representativa del banco y no debería considerarse la pasadura. Lo anterior, </a:t>
            </a:r>
            <a:r>
              <a:rPr lang="es-ES" sz="2000" dirty="0">
                <a:latin typeface="Times New Roman" pitchFamily="18" charset="0"/>
                <a:cs typeface="Times New Roman" pitchFamily="18" charset="0"/>
              </a:rPr>
              <a:t>dependiendo del método, ocasiona </a:t>
            </a:r>
            <a:r>
              <a:rPr lang="es-ES" sz="2000" b="1" dirty="0">
                <a:latin typeface="Times New Roman" pitchFamily="18" charset="0"/>
                <a:cs typeface="Times New Roman" pitchFamily="18" charset="0"/>
              </a:rPr>
              <a:t>problemas operacionales, debido a que </a:t>
            </a:r>
            <a:r>
              <a:rPr lang="es-ES" sz="2000" dirty="0">
                <a:latin typeface="Times New Roman" pitchFamily="18" charset="0"/>
                <a:cs typeface="Times New Roman" pitchFamily="18" charset="0"/>
              </a:rPr>
              <a:t>habría que detener la perforación del hoyo y/o cubrir el cono de detritus con una lona </a:t>
            </a:r>
            <a:r>
              <a:rPr lang="es-ES" sz="2000" dirty="0">
                <a:latin typeface="Times New Roman" pitchFamily="18" charset="0"/>
                <a:cs typeface="Times New Roman" pitchFamily="18" charset="0"/>
              </a:rPr>
              <a:t>o </a:t>
            </a:r>
            <a:r>
              <a:rPr lang="es-ES" sz="2000" dirty="0">
                <a:latin typeface="Times New Roman" pitchFamily="18" charset="0"/>
                <a:cs typeface="Times New Roman" pitchFamily="18" charset="0"/>
              </a:rPr>
              <a:t>plástico </a:t>
            </a:r>
            <a:r>
              <a:rPr lang="es-ES" sz="2000" dirty="0">
                <a:latin typeface="Times New Roman" pitchFamily="18" charset="0"/>
                <a:cs typeface="Times New Roman" pitchFamily="18" charset="0"/>
              </a:rPr>
              <a:t>figura IV.21 </a:t>
            </a:r>
            <a:r>
              <a:rPr lang="es-ES" sz="2000" dirty="0">
                <a:latin typeface="Times New Roman" pitchFamily="18" charset="0"/>
                <a:cs typeface="Times New Roman" pitchFamily="18" charset="0"/>
              </a:rPr>
              <a:t>Figura IV.21. La muestra debe representar al “banco”.</a:t>
            </a:r>
          </a:p>
          <a:p>
            <a:pPr algn="just">
              <a:buNone/>
            </a:pPr>
            <a:endParaRPr lang="es-ES" sz="2000" dirty="0">
              <a:latin typeface="Times New Roman" pitchFamily="18" charset="0"/>
              <a:cs typeface="Times New Roman" pitchFamily="18" charset="0"/>
            </a:endParaRPr>
          </a:p>
          <a:p>
            <a:pPr algn="just">
              <a:buNone/>
            </a:pPr>
            <a:endParaRPr lang="es-ES" sz="2000" dirty="0">
              <a:latin typeface="Times New Roman" pitchFamily="18" charset="0"/>
              <a:cs typeface="Times New Roman" pitchFamily="18" charset="0"/>
            </a:endParaRPr>
          </a:p>
          <a:p>
            <a:endParaRPr lang="es-CL" sz="2000" dirty="0"/>
          </a:p>
        </p:txBody>
      </p:sp>
      <p:pic>
        <p:nvPicPr>
          <p:cNvPr id="4" name="Picture 2"/>
          <p:cNvPicPr>
            <a:picLocks noChangeAspect="1" noChangeArrowheads="1"/>
          </p:cNvPicPr>
          <p:nvPr/>
        </p:nvPicPr>
        <p:blipFill>
          <a:blip r:embed="rId2" cstate="print"/>
          <a:srcRect/>
          <a:stretch>
            <a:fillRect/>
          </a:stretch>
        </p:blipFill>
        <p:spPr bwMode="auto">
          <a:xfrm>
            <a:off x="1524000" y="3356992"/>
            <a:ext cx="9144000" cy="3501008"/>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6" name="Rectángulo 5"/>
          <p:cNvSpPr/>
          <p:nvPr/>
        </p:nvSpPr>
        <p:spPr>
          <a:xfrm>
            <a:off x="1524000" y="3244334"/>
            <a:ext cx="5248980" cy="369332"/>
          </a:xfrm>
          <a:prstGeom prst="rect">
            <a:avLst/>
          </a:prstGeom>
        </p:spPr>
        <p:txBody>
          <a:bodyPr wrap="square">
            <a:spAutoFit/>
          </a:bodyPr>
          <a:lstStyle/>
          <a:p>
            <a:r>
              <a:rPr lang="es-ES" dirty="0">
                <a:latin typeface="Times New Roman" pitchFamily="18" charset="0"/>
                <a:cs typeface="Times New Roman" pitchFamily="18" charset="0"/>
              </a:rPr>
              <a:t>figura IV.21 </a:t>
            </a:r>
            <a:endParaRPr lang="es-MX" dirty="0"/>
          </a:p>
        </p:txBody>
      </p:sp>
    </p:spTree>
    <p:extLst>
      <p:ext uri="{BB962C8B-B14F-4D97-AF65-F5344CB8AC3E}">
        <p14:creationId xmlns:p14="http://schemas.microsoft.com/office/powerpoint/2010/main" val="110082503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764704"/>
          </a:xfrm>
        </p:spPr>
        <p:style>
          <a:lnRef idx="1">
            <a:schemeClr val="accent1"/>
          </a:lnRef>
          <a:fillRef idx="2">
            <a:schemeClr val="accent1"/>
          </a:fillRef>
          <a:effectRef idx="1">
            <a:schemeClr val="accent1"/>
          </a:effectRef>
          <a:fontRef idx="minor">
            <a:schemeClr val="dk1"/>
          </a:fontRef>
        </p:style>
        <p:txBody>
          <a:bodyPr>
            <a:normAutofit/>
          </a:bodyPr>
          <a:lstStyle/>
          <a:p>
            <a:r>
              <a:rPr lang="es-CL" dirty="0" smtClean="0">
                <a:solidFill>
                  <a:srgbClr val="FF0000"/>
                </a:solidFill>
                <a:latin typeface="Times New Roman" pitchFamily="18" charset="0"/>
                <a:cs typeface="Times New Roman" pitchFamily="18" charset="0"/>
              </a:rPr>
              <a:t>MUESTRA</a:t>
            </a:r>
            <a:endParaRPr lang="es-CL" dirty="0">
              <a:solidFill>
                <a:srgbClr val="FF0000"/>
              </a:solidFill>
              <a:latin typeface="Times New Roman" pitchFamily="18" charset="0"/>
              <a:cs typeface="Times New Roman" pitchFamily="18" charset="0"/>
            </a:endParaRPr>
          </a:p>
        </p:txBody>
      </p:sp>
      <p:sp>
        <p:nvSpPr>
          <p:cNvPr id="3" name="2 Marcador de contenido"/>
          <p:cNvSpPr>
            <a:spLocks noGrp="1"/>
          </p:cNvSpPr>
          <p:nvPr>
            <p:ph idx="1"/>
          </p:nvPr>
        </p:nvSpPr>
        <p:spPr>
          <a:xfrm>
            <a:off x="1524000" y="764704"/>
            <a:ext cx="9144000" cy="6309320"/>
          </a:xfrm>
        </p:spPr>
        <p:style>
          <a:lnRef idx="2">
            <a:schemeClr val="accent4"/>
          </a:lnRef>
          <a:fillRef idx="1">
            <a:schemeClr val="lt1"/>
          </a:fillRef>
          <a:effectRef idx="0">
            <a:schemeClr val="accent4"/>
          </a:effectRef>
          <a:fontRef idx="minor">
            <a:schemeClr val="dk1"/>
          </a:fontRef>
        </p:style>
        <p:txBody>
          <a:bodyPr/>
          <a:lstStyle/>
          <a:p>
            <a:pPr algn="just"/>
            <a:r>
              <a:rPr lang="es-ES" sz="2400" dirty="0">
                <a:latin typeface="Times New Roman" pitchFamily="18" charset="0"/>
                <a:cs typeface="Times New Roman" pitchFamily="18" charset="0"/>
              </a:rPr>
              <a:t>Ejemplo 2: En una pila de lixiviación de ripios, de 2 metros de altura, se toman muestras de sondajes de profundidad 1.5 metros (para no destruir la membrana inferior). Esta muestra, mal delimitada, está </a:t>
            </a:r>
            <a:r>
              <a:rPr lang="es-ES" sz="2400" b="1" dirty="0">
                <a:latin typeface="Times New Roman" pitchFamily="18" charset="0"/>
                <a:cs typeface="Times New Roman" pitchFamily="18" charset="0"/>
              </a:rPr>
              <a:t>sesgada debido a que, por lo general, </a:t>
            </a:r>
            <a:r>
              <a:rPr lang="es-ES" sz="2400" dirty="0">
                <a:latin typeface="Times New Roman" pitchFamily="18" charset="0"/>
                <a:cs typeface="Times New Roman" pitchFamily="18" charset="0"/>
              </a:rPr>
              <a:t>la ley del fondo es mayor que la ley de la superficie Figura </a:t>
            </a:r>
            <a:r>
              <a:rPr lang="es-ES" sz="2400" dirty="0">
                <a:latin typeface="Times New Roman" pitchFamily="18" charset="0"/>
                <a:cs typeface="Times New Roman" pitchFamily="18" charset="0"/>
              </a:rPr>
              <a:t>IV.22: sondajes en una pila de lixiviación.</a:t>
            </a:r>
          </a:p>
          <a:p>
            <a:pPr algn="just"/>
            <a:endParaRPr lang="es-ES" sz="2400" dirty="0">
              <a:latin typeface="Times New Roman" pitchFamily="18" charset="0"/>
              <a:cs typeface="Times New Roman" pitchFamily="18" charset="0"/>
            </a:endParaRPr>
          </a:p>
          <a:p>
            <a:endParaRPr lang="es-CL" dirty="0"/>
          </a:p>
        </p:txBody>
      </p:sp>
      <p:pic>
        <p:nvPicPr>
          <p:cNvPr id="4" name="Picture 2"/>
          <p:cNvPicPr>
            <a:picLocks noChangeAspect="1" noChangeArrowheads="1"/>
          </p:cNvPicPr>
          <p:nvPr/>
        </p:nvPicPr>
        <p:blipFill>
          <a:blip r:embed="rId2" cstate="print"/>
          <a:srcRect/>
          <a:stretch>
            <a:fillRect/>
          </a:stretch>
        </p:blipFill>
        <p:spPr bwMode="auto">
          <a:xfrm>
            <a:off x="1524000" y="2996952"/>
            <a:ext cx="9144000" cy="4077072"/>
          </a:xfrm>
          <a:prstGeom prst="rect">
            <a:avLst/>
          </a:prstGeom>
          <a:ln w="25400" cap="flat" cmpd="sng" algn="ctr">
            <a:solidFill>
              <a:schemeClr val="accent3"/>
            </a:solidFill>
            <a:prstDash val="solid"/>
            <a:headEnd/>
            <a:tailEnd/>
          </a:ln>
        </p:spPr>
        <p:style>
          <a:lnRef idx="2">
            <a:schemeClr val="accent3"/>
          </a:lnRef>
          <a:fillRef idx="1">
            <a:schemeClr val="lt1"/>
          </a:fillRef>
          <a:effectRef idx="0">
            <a:schemeClr val="accent3"/>
          </a:effectRef>
          <a:fontRef idx="minor">
            <a:schemeClr val="dk1"/>
          </a:fontRef>
        </p:style>
      </p:pic>
      <p:sp>
        <p:nvSpPr>
          <p:cNvPr id="5" name="Rectángulo 4"/>
          <p:cNvSpPr/>
          <p:nvPr/>
        </p:nvSpPr>
        <p:spPr>
          <a:xfrm>
            <a:off x="1524000" y="2924944"/>
            <a:ext cx="1331640" cy="369332"/>
          </a:xfrm>
          <a:prstGeom prst="rect">
            <a:avLst/>
          </a:prstGeom>
        </p:spPr>
        <p:txBody>
          <a:bodyPr wrap="square">
            <a:spAutoFit/>
          </a:bodyPr>
          <a:lstStyle/>
          <a:p>
            <a:r>
              <a:rPr lang="es-ES" dirty="0">
                <a:latin typeface="Times New Roman" pitchFamily="18" charset="0"/>
                <a:cs typeface="Times New Roman" pitchFamily="18" charset="0"/>
              </a:rPr>
              <a:t>figura IV.22</a:t>
            </a:r>
            <a:endParaRPr lang="es-MX" dirty="0"/>
          </a:p>
        </p:txBody>
      </p:sp>
    </p:spTree>
    <p:extLst>
      <p:ext uri="{BB962C8B-B14F-4D97-AF65-F5344CB8AC3E}">
        <p14:creationId xmlns:p14="http://schemas.microsoft.com/office/powerpoint/2010/main" val="820870058"/>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s-CL" dirty="0" smtClean="0">
                <a:solidFill>
                  <a:srgbClr val="FF0000"/>
                </a:solidFill>
                <a:latin typeface="Times New Roman" pitchFamily="18" charset="0"/>
                <a:cs typeface="Times New Roman" pitchFamily="18" charset="0"/>
              </a:rPr>
              <a:t>MUESTRA</a:t>
            </a:r>
            <a:endParaRPr lang="es-CL" dirty="0">
              <a:solidFill>
                <a:srgbClr val="FF0000"/>
              </a:solidFill>
              <a:latin typeface="Times New Roman" pitchFamily="18" charset="0"/>
              <a:cs typeface="Times New Roman" pitchFamily="18" charset="0"/>
            </a:endParaRPr>
          </a:p>
        </p:txBody>
      </p:sp>
      <p:pic>
        <p:nvPicPr>
          <p:cNvPr id="4" name="Picture 2"/>
          <p:cNvPicPr>
            <a:picLocks noGrp="1" noChangeAspect="1" noChangeArrowheads="1"/>
          </p:cNvPicPr>
          <p:nvPr>
            <p:ph idx="1"/>
          </p:nvPr>
        </p:nvPicPr>
        <p:blipFill>
          <a:blip r:embed="rId2" cstate="print"/>
          <a:srcRect/>
          <a:stretch>
            <a:fillRect/>
          </a:stretch>
        </p:blipFill>
        <p:spPr bwMode="auto">
          <a:xfrm>
            <a:off x="1991544" y="1526344"/>
            <a:ext cx="8208912" cy="3774864"/>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5" name="4 Rectángulo"/>
          <p:cNvSpPr/>
          <p:nvPr/>
        </p:nvSpPr>
        <p:spPr>
          <a:xfrm>
            <a:off x="1919536" y="5517232"/>
            <a:ext cx="8280920" cy="830997"/>
          </a:xfrm>
          <a:prstGeom prst="rect">
            <a:avLst/>
          </a:prstGeom>
        </p:spPr>
        <p:txBody>
          <a:bodyPr wrap="square">
            <a:spAutoFit/>
          </a:bodyPr>
          <a:lstStyle/>
          <a:p>
            <a:r>
              <a:rPr lang="es-ES" sz="2400" dirty="0">
                <a:latin typeface="Times New Roman" pitchFamily="18" charset="0"/>
                <a:cs typeface="Times New Roman" pitchFamily="18" charset="0"/>
              </a:rPr>
              <a:t>Figura IV.23: El captador debe ser radial. Por ejemplo en una torta, un corte radial garantiza una repartición equitativa </a:t>
            </a:r>
            <a:endParaRPr lang="es-CL" sz="2400" dirty="0">
              <a:latin typeface="Times New Roman" pitchFamily="18" charset="0"/>
              <a:cs typeface="Times New Roman" pitchFamily="18" charset="0"/>
            </a:endParaRPr>
          </a:p>
        </p:txBody>
      </p:sp>
    </p:spTree>
    <p:extLst>
      <p:ext uri="{BB962C8B-B14F-4D97-AF65-F5344CB8AC3E}">
        <p14:creationId xmlns:p14="http://schemas.microsoft.com/office/powerpoint/2010/main" val="139667456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620688"/>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s-CL" dirty="0" smtClean="0">
                <a:solidFill>
                  <a:srgbClr val="FF0000"/>
                </a:solidFill>
                <a:latin typeface="Times New Roman" pitchFamily="18" charset="0"/>
                <a:cs typeface="Times New Roman" pitchFamily="18" charset="0"/>
              </a:rPr>
              <a:t>MUESTRA</a:t>
            </a:r>
            <a:endParaRPr lang="es-CL" dirty="0">
              <a:solidFill>
                <a:srgbClr val="FF0000"/>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1524000" y="1821017"/>
            <a:ext cx="9144000" cy="3480190"/>
          </a:xfrm>
          <a:prstGeom prst="rect">
            <a:avLst/>
          </a:prstGeom>
          <a:ln w="25400" cap="flat" cmpd="sng" algn="ctr">
            <a:solidFill>
              <a:schemeClr val="accent2"/>
            </a:solidFill>
            <a:prstDash val="solid"/>
            <a:headEnd/>
            <a:tailEnd/>
          </a:ln>
        </p:spPr>
        <p:style>
          <a:lnRef idx="2">
            <a:schemeClr val="accent2"/>
          </a:lnRef>
          <a:fillRef idx="1">
            <a:schemeClr val="lt1"/>
          </a:fillRef>
          <a:effectRef idx="0">
            <a:schemeClr val="accent2"/>
          </a:effectRef>
          <a:fontRef idx="minor">
            <a:schemeClr val="dk1"/>
          </a:fontRef>
        </p:style>
      </p:pic>
      <p:sp>
        <p:nvSpPr>
          <p:cNvPr id="6" name="Rectángulo 5"/>
          <p:cNvSpPr/>
          <p:nvPr/>
        </p:nvSpPr>
        <p:spPr>
          <a:xfrm>
            <a:off x="1524000" y="620689"/>
            <a:ext cx="9144000"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ES" sz="2400" dirty="0">
                <a:latin typeface="Times New Roman" pitchFamily="18" charset="0"/>
                <a:cs typeface="Times New Roman" pitchFamily="18" charset="0"/>
              </a:rPr>
              <a:t>Ejemplo 5: En una cinta transportadora la geometría de la muestra debe ser un rectángulo o un paralelogramo (figura IV.24).</a:t>
            </a:r>
          </a:p>
          <a:p>
            <a:endParaRPr lang="es-CL" sz="2400" dirty="0">
              <a:latin typeface="Times New Roman" pitchFamily="18" charset="0"/>
              <a:cs typeface="Times New Roman" pitchFamily="18" charset="0"/>
            </a:endParaRPr>
          </a:p>
        </p:txBody>
      </p:sp>
      <p:sp>
        <p:nvSpPr>
          <p:cNvPr id="8" name="CuadroTexto 7"/>
          <p:cNvSpPr txBox="1"/>
          <p:nvPr/>
        </p:nvSpPr>
        <p:spPr>
          <a:xfrm>
            <a:off x="1524000" y="5301208"/>
            <a:ext cx="9144000" cy="13849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2800" dirty="0">
                <a:latin typeface="Times New Roman" pitchFamily="18" charset="0"/>
                <a:cs typeface="Times New Roman" pitchFamily="18" charset="0"/>
              </a:rPr>
              <a:t>Figura IV.24: Vista de arriba. En una cinta transportadora la muestra correcta corresponde a un rectángulo o un paralelogramo.</a:t>
            </a:r>
          </a:p>
        </p:txBody>
      </p:sp>
    </p:spTree>
    <p:extLst>
      <p:ext uri="{BB962C8B-B14F-4D97-AF65-F5344CB8AC3E}">
        <p14:creationId xmlns:p14="http://schemas.microsoft.com/office/powerpoint/2010/main" val="3325508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764704"/>
          </a:xfrm>
        </p:spPr>
        <p:style>
          <a:lnRef idx="2">
            <a:schemeClr val="accent1">
              <a:shade val="50000"/>
            </a:schemeClr>
          </a:lnRef>
          <a:fillRef idx="1">
            <a:schemeClr val="accent1"/>
          </a:fillRef>
          <a:effectRef idx="0">
            <a:schemeClr val="accent1"/>
          </a:effectRef>
          <a:fontRef idx="minor">
            <a:schemeClr val="lt1"/>
          </a:fontRef>
        </p:style>
        <p:txBody>
          <a:bodyPr/>
          <a:lstStyle/>
          <a:p>
            <a:r>
              <a:rPr lang="es-CL" dirty="0" smtClean="0">
                <a:latin typeface="Times New Roman" pitchFamily="18" charset="0"/>
                <a:cs typeface="Times New Roman" pitchFamily="18" charset="0"/>
              </a:rPr>
              <a:t>MINERIA SUBTERRANEA</a:t>
            </a:r>
            <a:endParaRPr lang="es-CL" dirty="0">
              <a:latin typeface="Times New Roman" pitchFamily="18" charset="0"/>
              <a:cs typeface="Times New Roman" pitchFamily="18" charset="0"/>
            </a:endParaRPr>
          </a:p>
        </p:txBody>
      </p:sp>
      <p:sp>
        <p:nvSpPr>
          <p:cNvPr id="3" name="2 Marcador de contenido"/>
          <p:cNvSpPr>
            <a:spLocks noGrp="1"/>
          </p:cNvSpPr>
          <p:nvPr>
            <p:ph idx="1"/>
          </p:nvPr>
        </p:nvSpPr>
        <p:spPr>
          <a:xfrm>
            <a:off x="1524000" y="764704"/>
            <a:ext cx="9144000" cy="6093296"/>
          </a:xfrm>
        </p:spPr>
        <p:style>
          <a:lnRef idx="2">
            <a:schemeClr val="accent1"/>
          </a:lnRef>
          <a:fillRef idx="1">
            <a:schemeClr val="lt1"/>
          </a:fillRef>
          <a:effectRef idx="0">
            <a:schemeClr val="accent1"/>
          </a:effectRef>
          <a:fontRef idx="minor">
            <a:schemeClr val="dk1"/>
          </a:fontRef>
        </p:style>
        <p:txBody>
          <a:bodyPr>
            <a:normAutofit fontScale="25000" lnSpcReduction="20000"/>
          </a:bodyPr>
          <a:lstStyle/>
          <a:p>
            <a:pPr>
              <a:lnSpc>
                <a:spcPct val="80000"/>
              </a:lnSpc>
              <a:buFont typeface="Wingdings" pitchFamily="2" charset="2"/>
              <a:buNone/>
            </a:pPr>
            <a:r>
              <a:rPr lang="es-ES" dirty="0" smtClean="0"/>
              <a:t>   </a:t>
            </a:r>
          </a:p>
          <a:p>
            <a:pPr algn="just">
              <a:lnSpc>
                <a:spcPct val="80000"/>
              </a:lnSpc>
              <a:buFont typeface="Wingdings" pitchFamily="2" charset="2"/>
              <a:buNone/>
            </a:pPr>
            <a:r>
              <a:rPr lang="es-ES" sz="21600" dirty="0">
                <a:latin typeface="Times New Roman" pitchFamily="18" charset="0"/>
                <a:cs typeface="Times New Roman" pitchFamily="18" charset="0"/>
              </a:rPr>
              <a:t>   </a:t>
            </a:r>
            <a:r>
              <a:rPr lang="es-ES" sz="21600" dirty="0">
                <a:latin typeface="Angsana New" pitchFamily="18" charset="-34"/>
                <a:cs typeface="Angsana New" pitchFamily="18" charset="-34"/>
              </a:rPr>
              <a:t>La caída de roca ocasiona daño tanto a las personas como a equipos e instalaciones. Para evitar lo anterior debe hacerse una exhaustiva labor de prevención incluyendo, un adecuado diagrama de  las labores mineras, adecuado diagrama de disparos, evitando la sobre excavación y haciendo un uso correcto de explosivos.</a:t>
            </a:r>
          </a:p>
          <a:p>
            <a:pPr algn="just">
              <a:lnSpc>
                <a:spcPct val="80000"/>
              </a:lnSpc>
              <a:buFont typeface="Wingdings" pitchFamily="2" charset="2"/>
              <a:buNone/>
            </a:pPr>
            <a:r>
              <a:rPr lang="es-ES" sz="21600" dirty="0">
                <a:latin typeface="Angsana New" pitchFamily="18" charset="-34"/>
                <a:cs typeface="Angsana New" pitchFamily="18" charset="-34"/>
              </a:rPr>
              <a:t>	Para controlar la caída de roca se debe establecer un adecuado programa de: Acuñadura, Tronadura, Fortificación</a:t>
            </a:r>
          </a:p>
          <a:p>
            <a:pPr algn="just">
              <a:lnSpc>
                <a:spcPct val="80000"/>
              </a:lnSpc>
              <a:buNone/>
            </a:pPr>
            <a:r>
              <a:rPr lang="es-ES" sz="21600" dirty="0">
                <a:latin typeface="Angsana New" pitchFamily="18" charset="-34"/>
                <a:cs typeface="Angsana New" pitchFamily="18" charset="-34"/>
              </a:rPr>
              <a:t>    </a:t>
            </a:r>
          </a:p>
          <a:p>
            <a:endParaRPr lang="es-CL" sz="21600" dirty="0"/>
          </a:p>
        </p:txBody>
      </p:sp>
    </p:spTree>
    <p:extLst>
      <p:ext uri="{BB962C8B-B14F-4D97-AF65-F5344CB8AC3E}">
        <p14:creationId xmlns:p14="http://schemas.microsoft.com/office/powerpoint/2010/main" val="33253338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54868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s-CL" dirty="0" smtClean="0">
                <a:solidFill>
                  <a:srgbClr val="FF0000"/>
                </a:solidFill>
                <a:latin typeface="Times New Roman" pitchFamily="18" charset="0"/>
                <a:cs typeface="Times New Roman" pitchFamily="18" charset="0"/>
              </a:rPr>
              <a:t>SUBMUESTRAS</a:t>
            </a:r>
            <a:endParaRPr lang="es-CL" dirty="0">
              <a:solidFill>
                <a:srgbClr val="FF0000"/>
              </a:solidFill>
              <a:latin typeface="Times New Roman" pitchFamily="18" charset="0"/>
              <a:cs typeface="Times New Roman" pitchFamily="18" charset="0"/>
            </a:endParaRPr>
          </a:p>
        </p:txBody>
      </p:sp>
      <p:sp>
        <p:nvSpPr>
          <p:cNvPr id="3" name="2 Marcador de contenido"/>
          <p:cNvSpPr>
            <a:spLocks noGrp="1"/>
          </p:cNvSpPr>
          <p:nvPr>
            <p:ph idx="1"/>
          </p:nvPr>
        </p:nvSpPr>
        <p:spPr>
          <a:xfrm>
            <a:off x="1524000" y="548680"/>
            <a:ext cx="9144000" cy="6309320"/>
          </a:xfrm>
        </p:spPr>
        <p:style>
          <a:lnRef idx="2">
            <a:schemeClr val="accent1"/>
          </a:lnRef>
          <a:fillRef idx="1">
            <a:schemeClr val="lt1"/>
          </a:fillRef>
          <a:effectRef idx="0">
            <a:schemeClr val="accent1"/>
          </a:effectRef>
          <a:fontRef idx="minor">
            <a:schemeClr val="dk1"/>
          </a:fontRef>
        </p:style>
        <p:txBody>
          <a:bodyPr/>
          <a:lstStyle/>
          <a:p>
            <a:r>
              <a:rPr lang="es-ES" sz="2400" dirty="0">
                <a:latin typeface="Times New Roman" pitchFamily="18" charset="0"/>
                <a:cs typeface="Times New Roman" pitchFamily="18" charset="0"/>
              </a:rPr>
              <a:t>Ejemplo 6: Una submuestra no se puede tomar en forma superficial, sobre todo si existe el fenómeno de segregación (figura IV.25)</a:t>
            </a:r>
          </a:p>
          <a:p>
            <a:endParaRPr lang="es-CL" sz="2400" dirty="0"/>
          </a:p>
        </p:txBody>
      </p:sp>
      <p:pic>
        <p:nvPicPr>
          <p:cNvPr id="4" name="Picture 2"/>
          <p:cNvPicPr>
            <a:picLocks noChangeAspect="1" noChangeArrowheads="1"/>
          </p:cNvPicPr>
          <p:nvPr/>
        </p:nvPicPr>
        <p:blipFill>
          <a:blip r:embed="rId2" cstate="print"/>
          <a:srcRect/>
          <a:stretch>
            <a:fillRect/>
          </a:stretch>
        </p:blipFill>
        <p:spPr bwMode="auto">
          <a:xfrm>
            <a:off x="1524000" y="1628801"/>
            <a:ext cx="9144000" cy="3695533"/>
          </a:xfrm>
          <a:prstGeom prst="rect">
            <a:avLst/>
          </a:prstGeom>
          <a:ln w="25400" cap="flat" cmpd="sng" algn="ctr">
            <a:solidFill>
              <a:schemeClr val="accent1"/>
            </a:solidFill>
            <a:prstDash val="solid"/>
            <a:headEnd/>
            <a:tailEnd/>
          </a:ln>
        </p:spPr>
        <p:style>
          <a:lnRef idx="2">
            <a:schemeClr val="accent1"/>
          </a:lnRef>
          <a:fillRef idx="1">
            <a:schemeClr val="lt1"/>
          </a:fillRef>
          <a:effectRef idx="0">
            <a:schemeClr val="accent1"/>
          </a:effectRef>
          <a:fontRef idx="minor">
            <a:schemeClr val="dk1"/>
          </a:fontRef>
        </p:style>
      </p:pic>
      <p:sp>
        <p:nvSpPr>
          <p:cNvPr id="6" name="CuadroTexto 5"/>
          <p:cNvSpPr txBox="1"/>
          <p:nvPr/>
        </p:nvSpPr>
        <p:spPr>
          <a:xfrm>
            <a:off x="1524000" y="5324334"/>
            <a:ext cx="9144000" cy="954107"/>
          </a:xfrm>
          <a:prstGeom prst="rect">
            <a:avLst/>
          </a:prstGeom>
          <a:noFill/>
        </p:spPr>
        <p:txBody>
          <a:bodyPr wrap="square" rtlCol="0">
            <a:spAutoFit/>
          </a:bodyPr>
          <a:lstStyle/>
          <a:p>
            <a:r>
              <a:rPr lang="es-ES" sz="2800" dirty="0">
                <a:latin typeface="Times New Roman" pitchFamily="18" charset="0"/>
                <a:cs typeface="Times New Roman" pitchFamily="18" charset="0"/>
              </a:rPr>
              <a:t>Figura IV.25. Forma incorrecta y correcta de tomar submuestras.</a:t>
            </a:r>
          </a:p>
        </p:txBody>
      </p:sp>
    </p:spTree>
    <p:extLst>
      <p:ext uri="{BB962C8B-B14F-4D97-AF65-F5344CB8AC3E}">
        <p14:creationId xmlns:p14="http://schemas.microsoft.com/office/powerpoint/2010/main" val="258421731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54868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s-CL" dirty="0" smtClean="0">
                <a:solidFill>
                  <a:srgbClr val="FF0000"/>
                </a:solidFill>
                <a:latin typeface="Times New Roman" pitchFamily="18" charset="0"/>
                <a:cs typeface="Times New Roman" pitchFamily="18" charset="0"/>
              </a:rPr>
              <a:t>MUESTRAS</a:t>
            </a:r>
            <a:endParaRPr lang="es-CL" dirty="0">
              <a:solidFill>
                <a:srgbClr val="FF0000"/>
              </a:solidFill>
              <a:latin typeface="Times New Roman" pitchFamily="18" charset="0"/>
              <a:cs typeface="Times New Roman" pitchFamily="18" charset="0"/>
            </a:endParaRPr>
          </a:p>
        </p:txBody>
      </p:sp>
      <p:sp>
        <p:nvSpPr>
          <p:cNvPr id="3" name="2 Marcador de contenido"/>
          <p:cNvSpPr>
            <a:spLocks noGrp="1"/>
          </p:cNvSpPr>
          <p:nvPr>
            <p:ph idx="1"/>
          </p:nvPr>
        </p:nvSpPr>
        <p:spPr>
          <a:xfrm>
            <a:off x="1524000" y="563524"/>
            <a:ext cx="9144000" cy="6309320"/>
          </a:xfrm>
        </p:spPr>
        <p:style>
          <a:lnRef idx="2">
            <a:schemeClr val="accent3"/>
          </a:lnRef>
          <a:fillRef idx="1">
            <a:schemeClr val="lt1"/>
          </a:fillRef>
          <a:effectRef idx="0">
            <a:schemeClr val="accent3"/>
          </a:effectRef>
          <a:fontRef idx="minor">
            <a:schemeClr val="dk1"/>
          </a:fontRef>
        </p:style>
        <p:txBody>
          <a:bodyPr/>
          <a:lstStyle/>
          <a:p>
            <a:pPr algn="just"/>
            <a:r>
              <a:rPr lang="es-ES" sz="2400" dirty="0">
                <a:latin typeface="Times New Roman" pitchFamily="18" charset="0"/>
                <a:cs typeface="Times New Roman" pitchFamily="18" charset="0"/>
              </a:rPr>
              <a:t>Las espátulas, poruñas y palas tienen que tener un diseño recto, con bordes laterales, para no perder material, evitar el problema de la segregación y proporcionar muestras equiprobables (figura IV.26).</a:t>
            </a:r>
          </a:p>
          <a:p>
            <a:pPr algn="just"/>
            <a:r>
              <a:rPr lang="es-ES" sz="2400" dirty="0">
                <a:latin typeface="Times New Roman" pitchFamily="18" charset="0"/>
                <a:cs typeface="Times New Roman" pitchFamily="18" charset="0"/>
              </a:rPr>
              <a:t>En muchos laboratorios se utilizan aún diseños curvos (algunos laboratorios de minas de oro).</a:t>
            </a:r>
          </a:p>
          <a:p>
            <a:endParaRPr lang="es-CL" sz="2400" dirty="0"/>
          </a:p>
        </p:txBody>
      </p:sp>
      <p:pic>
        <p:nvPicPr>
          <p:cNvPr id="4" name="Picture 2"/>
          <p:cNvPicPr>
            <a:picLocks noChangeAspect="1" noChangeArrowheads="1"/>
          </p:cNvPicPr>
          <p:nvPr/>
        </p:nvPicPr>
        <p:blipFill>
          <a:blip r:embed="rId2" cstate="print"/>
          <a:srcRect/>
          <a:stretch>
            <a:fillRect/>
          </a:stretch>
        </p:blipFill>
        <p:spPr bwMode="auto">
          <a:xfrm>
            <a:off x="1524001" y="2564904"/>
            <a:ext cx="9143999" cy="3096344"/>
          </a:xfrm>
          <a:prstGeom prst="rect">
            <a:avLst/>
          </a:prstGeom>
          <a:ln w="25400" cap="flat" cmpd="sng" algn="ctr">
            <a:solidFill>
              <a:schemeClr val="accent2"/>
            </a:solidFill>
            <a:prstDash val="solid"/>
            <a:headEnd/>
            <a:tailEnd/>
          </a:ln>
        </p:spPr>
        <p:style>
          <a:lnRef idx="2">
            <a:schemeClr val="accent2"/>
          </a:lnRef>
          <a:fillRef idx="1">
            <a:schemeClr val="lt1"/>
          </a:fillRef>
          <a:effectRef idx="0">
            <a:schemeClr val="accent2"/>
          </a:effectRef>
          <a:fontRef idx="minor">
            <a:schemeClr val="dk1"/>
          </a:fontRef>
        </p:style>
      </p:pic>
      <p:sp>
        <p:nvSpPr>
          <p:cNvPr id="5" name="Rectángulo 4"/>
          <p:cNvSpPr/>
          <p:nvPr/>
        </p:nvSpPr>
        <p:spPr>
          <a:xfrm>
            <a:off x="5447874" y="3244334"/>
            <a:ext cx="1296252" cy="369332"/>
          </a:xfrm>
          <a:prstGeom prst="rect">
            <a:avLst/>
          </a:prstGeom>
        </p:spPr>
        <p:txBody>
          <a:bodyPr wrap="none">
            <a:spAutoFit/>
          </a:bodyPr>
          <a:lstStyle/>
          <a:p>
            <a:r>
              <a:rPr lang="es-ES" dirty="0">
                <a:latin typeface="Times New Roman" pitchFamily="18" charset="0"/>
                <a:cs typeface="Times New Roman" pitchFamily="18" charset="0"/>
              </a:rPr>
              <a:t>figura IV.26</a:t>
            </a:r>
            <a:endParaRPr lang="es-MX" dirty="0"/>
          </a:p>
        </p:txBody>
      </p:sp>
      <p:sp>
        <p:nvSpPr>
          <p:cNvPr id="6" name="CuadroTexto 5"/>
          <p:cNvSpPr txBox="1"/>
          <p:nvPr/>
        </p:nvSpPr>
        <p:spPr>
          <a:xfrm>
            <a:off x="1524000" y="5676093"/>
            <a:ext cx="9144000" cy="461665"/>
          </a:xfrm>
          <a:prstGeom prst="rect">
            <a:avLst/>
          </a:prstGeom>
          <a:noFill/>
        </p:spPr>
        <p:txBody>
          <a:bodyPr wrap="square" rtlCol="0">
            <a:spAutoFit/>
          </a:bodyPr>
          <a:lstStyle/>
          <a:p>
            <a:r>
              <a:rPr lang="es-ES" sz="2400" dirty="0">
                <a:latin typeface="Times New Roman" pitchFamily="18" charset="0"/>
                <a:cs typeface="Times New Roman" pitchFamily="18" charset="0"/>
              </a:rPr>
              <a:t>Figura IV.26: El cucharón curvo es incorrecto</a:t>
            </a:r>
            <a:endParaRPr lang="es-CL" sz="2400" dirty="0">
              <a:latin typeface="Times New Roman" pitchFamily="18" charset="0"/>
              <a:cs typeface="Times New Roman" pitchFamily="18" charset="0"/>
            </a:endParaRPr>
          </a:p>
        </p:txBody>
      </p:sp>
    </p:spTree>
    <p:extLst>
      <p:ext uri="{BB962C8B-B14F-4D97-AF65-F5344CB8AC3E}">
        <p14:creationId xmlns:p14="http://schemas.microsoft.com/office/powerpoint/2010/main" val="407224227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54868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s-CL" dirty="0" smtClean="0">
                <a:solidFill>
                  <a:srgbClr val="FF0000"/>
                </a:solidFill>
                <a:latin typeface="Times New Roman" pitchFamily="18" charset="0"/>
                <a:cs typeface="Times New Roman" pitchFamily="18" charset="0"/>
              </a:rPr>
              <a:t>MUESTRAS</a:t>
            </a:r>
            <a:endParaRPr lang="es-CL" dirty="0">
              <a:solidFill>
                <a:srgbClr val="FF0000"/>
              </a:solidFill>
              <a:latin typeface="Times New Roman" pitchFamily="18" charset="0"/>
              <a:cs typeface="Times New Roman" pitchFamily="18" charset="0"/>
            </a:endParaRPr>
          </a:p>
        </p:txBody>
      </p:sp>
      <p:sp>
        <p:nvSpPr>
          <p:cNvPr id="3" name="2 Marcador de contenido"/>
          <p:cNvSpPr>
            <a:spLocks noGrp="1"/>
          </p:cNvSpPr>
          <p:nvPr>
            <p:ph idx="1"/>
          </p:nvPr>
        </p:nvSpPr>
        <p:spPr>
          <a:xfrm>
            <a:off x="1524000" y="332656"/>
            <a:ext cx="9144000" cy="6309320"/>
          </a:xfrm>
        </p:spPr>
        <p:style>
          <a:lnRef idx="2">
            <a:schemeClr val="accent1"/>
          </a:lnRef>
          <a:fillRef idx="1">
            <a:schemeClr val="lt1"/>
          </a:fillRef>
          <a:effectRef idx="0">
            <a:schemeClr val="accent1"/>
          </a:effectRef>
          <a:fontRef idx="minor">
            <a:schemeClr val="dk1"/>
          </a:fontRef>
        </p:style>
        <p:txBody>
          <a:bodyPr/>
          <a:lstStyle/>
          <a:p>
            <a:pPr algn="just"/>
            <a:r>
              <a:rPr lang="es-ES" sz="2400" dirty="0">
                <a:latin typeface="Times New Roman" pitchFamily="18" charset="0"/>
                <a:cs typeface="Times New Roman" pitchFamily="18" charset="0"/>
              </a:rPr>
              <a:t>Diseño de una pala de muestreo según las normas JIS (Japanese Industrial Standards), que consisten en palas especialmente diseñadas para diferentes tipos de material (figura IV.27). Esta norma considera tamaños máximos de partículas de 150 mm.</a:t>
            </a:r>
          </a:p>
          <a:p>
            <a:endParaRPr lang="es-CL" dirty="0"/>
          </a:p>
        </p:txBody>
      </p:sp>
      <p:pic>
        <p:nvPicPr>
          <p:cNvPr id="4" name="Picture 2"/>
          <p:cNvPicPr>
            <a:picLocks noChangeAspect="1" noChangeArrowheads="1"/>
          </p:cNvPicPr>
          <p:nvPr/>
        </p:nvPicPr>
        <p:blipFill>
          <a:blip r:embed="rId2" cstate="print"/>
          <a:srcRect/>
          <a:stretch>
            <a:fillRect/>
          </a:stretch>
        </p:blipFill>
        <p:spPr bwMode="auto">
          <a:xfrm>
            <a:off x="1524000" y="1988840"/>
            <a:ext cx="9144000" cy="4653136"/>
          </a:xfrm>
          <a:prstGeom prst="rect">
            <a:avLst/>
          </a:prstGeom>
          <a:ln w="25400" cap="flat" cmpd="sng" algn="ctr">
            <a:solidFill>
              <a:schemeClr val="accent1"/>
            </a:solidFill>
            <a:prstDash val="solid"/>
            <a:headEnd/>
            <a:tailEnd/>
          </a:ln>
        </p:spPr>
        <p:style>
          <a:lnRef idx="2">
            <a:schemeClr val="accent1"/>
          </a:lnRef>
          <a:fillRef idx="1">
            <a:schemeClr val="lt1"/>
          </a:fillRef>
          <a:effectRef idx="0">
            <a:schemeClr val="accent1"/>
          </a:effectRef>
          <a:fontRef idx="minor">
            <a:schemeClr val="dk1"/>
          </a:fontRef>
        </p:style>
      </p:pic>
      <p:sp>
        <p:nvSpPr>
          <p:cNvPr id="5" name="Rectángulo 4"/>
          <p:cNvSpPr/>
          <p:nvPr/>
        </p:nvSpPr>
        <p:spPr>
          <a:xfrm>
            <a:off x="1524000" y="2348880"/>
            <a:ext cx="5220126" cy="369332"/>
          </a:xfrm>
          <a:prstGeom prst="rect">
            <a:avLst/>
          </a:prstGeom>
        </p:spPr>
        <p:txBody>
          <a:bodyPr wrap="square">
            <a:spAutoFit/>
          </a:bodyPr>
          <a:lstStyle/>
          <a:p>
            <a:r>
              <a:rPr lang="es-ES" dirty="0">
                <a:latin typeface="Times New Roman" pitchFamily="18" charset="0"/>
                <a:cs typeface="Times New Roman" pitchFamily="18" charset="0"/>
              </a:rPr>
              <a:t>figura IV.27</a:t>
            </a:r>
            <a:endParaRPr lang="es-MX" dirty="0"/>
          </a:p>
        </p:txBody>
      </p:sp>
    </p:spTree>
    <p:extLst>
      <p:ext uri="{BB962C8B-B14F-4D97-AF65-F5344CB8AC3E}">
        <p14:creationId xmlns:p14="http://schemas.microsoft.com/office/powerpoint/2010/main" val="185049845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908720"/>
          </a:xfrm>
        </p:spPr>
        <p:style>
          <a:lnRef idx="1">
            <a:schemeClr val="accent3"/>
          </a:lnRef>
          <a:fillRef idx="2">
            <a:schemeClr val="accent3"/>
          </a:fillRef>
          <a:effectRef idx="1">
            <a:schemeClr val="accent3"/>
          </a:effectRef>
          <a:fontRef idx="minor">
            <a:schemeClr val="dk1"/>
          </a:fontRef>
        </p:style>
        <p:txBody>
          <a:bodyPr>
            <a:normAutofit/>
          </a:bodyPr>
          <a:lstStyle/>
          <a:p>
            <a:r>
              <a:rPr lang="es-CL" dirty="0" smtClean="0">
                <a:solidFill>
                  <a:srgbClr val="FF0000"/>
                </a:solidFill>
                <a:latin typeface="Times New Roman" pitchFamily="18" charset="0"/>
                <a:cs typeface="Times New Roman" pitchFamily="18" charset="0"/>
              </a:rPr>
              <a:t>Técnica de Muestreo</a:t>
            </a:r>
            <a:endParaRPr lang="es-CL" dirty="0">
              <a:solidFill>
                <a:srgbClr val="FF0000"/>
              </a:solidFill>
              <a:latin typeface="Times New Roman" pitchFamily="18" charset="0"/>
              <a:cs typeface="Times New Roman" pitchFamily="18" charset="0"/>
            </a:endParaRPr>
          </a:p>
        </p:txBody>
      </p:sp>
      <p:sp>
        <p:nvSpPr>
          <p:cNvPr id="3" name="2 Marcador de contenido"/>
          <p:cNvSpPr>
            <a:spLocks noGrp="1"/>
          </p:cNvSpPr>
          <p:nvPr>
            <p:ph idx="1"/>
          </p:nvPr>
        </p:nvSpPr>
        <p:spPr>
          <a:xfrm>
            <a:off x="1524000" y="908720"/>
            <a:ext cx="9144000" cy="5949280"/>
          </a:xfrm>
        </p:spPr>
        <p:style>
          <a:lnRef idx="2">
            <a:schemeClr val="accent2"/>
          </a:lnRef>
          <a:fillRef idx="1">
            <a:schemeClr val="lt1"/>
          </a:fillRef>
          <a:effectRef idx="0">
            <a:schemeClr val="accent2"/>
          </a:effectRef>
          <a:fontRef idx="minor">
            <a:schemeClr val="dk1"/>
          </a:fontRef>
        </p:style>
        <p:txBody>
          <a:bodyPr>
            <a:normAutofit/>
          </a:bodyPr>
          <a:lstStyle/>
          <a:p>
            <a:r>
              <a:rPr lang="es-CL" sz="2400" dirty="0">
                <a:latin typeface="Times New Roman" pitchFamily="18" charset="0"/>
                <a:cs typeface="Times New Roman" pitchFamily="18" charset="0"/>
              </a:rPr>
              <a:t>Para una óptima caracterización de un yacimiento se requiere de un acabado conocimiento de la Mena de interés, para lo cual se deben obtener una serie de muestras extraídas sistemáticamente, es decir, que sean lo más representativas posibles. Las muestras obtenidas deben ser lo más cercano posible a las propiedades reales del mineral en el sentido de obtener y extrapolar sus propiedades a todo el yacimiento</a:t>
            </a:r>
            <a:r>
              <a:rPr lang="es-CL" sz="2400" dirty="0">
                <a:latin typeface="Times New Roman" pitchFamily="18" charset="0"/>
                <a:cs typeface="Times New Roman" pitchFamily="18" charset="0"/>
              </a:rPr>
              <a:t>. </a:t>
            </a:r>
            <a:endParaRPr lang="es-CL" sz="2400" dirty="0">
              <a:latin typeface="Times New Roman" pitchFamily="18" charset="0"/>
              <a:cs typeface="Times New Roman" pitchFamily="18" charset="0"/>
            </a:endParaRPr>
          </a:p>
          <a:p>
            <a:r>
              <a:rPr lang="es-CL" sz="2400" dirty="0">
                <a:latin typeface="Times New Roman" pitchFamily="18" charset="0"/>
                <a:cs typeface="Times New Roman" pitchFamily="18" charset="0"/>
              </a:rPr>
              <a:t>Parámetros </a:t>
            </a:r>
            <a:r>
              <a:rPr lang="es-CL" sz="2400" dirty="0">
                <a:latin typeface="Times New Roman" pitchFamily="18" charset="0"/>
                <a:cs typeface="Times New Roman" pitchFamily="18" charset="0"/>
              </a:rPr>
              <a:t>a determinar  o propiedades típicas: Granulometría, dureza, humedad, gravedad específica (g.e.), forma, área superficial, composición, etc..</a:t>
            </a:r>
          </a:p>
          <a:p>
            <a:pPr>
              <a:buNone/>
            </a:pPr>
            <a:r>
              <a:rPr lang="es-CL" sz="2400" b="1" dirty="0">
                <a:latin typeface="Times New Roman" pitchFamily="18" charset="0"/>
                <a:cs typeface="Times New Roman" pitchFamily="18" charset="0"/>
              </a:rPr>
              <a:t>     El Muestreo puede Realizarse:</a:t>
            </a:r>
          </a:p>
          <a:p>
            <a:r>
              <a:rPr lang="es-CL" sz="2400" dirty="0">
                <a:latin typeface="Times New Roman" pitchFamily="18" charset="0"/>
                <a:cs typeface="Times New Roman" pitchFamily="18" charset="0"/>
              </a:rPr>
              <a:t>Para evaluación metalúrgica de yacimientos.</a:t>
            </a:r>
          </a:p>
          <a:p>
            <a:r>
              <a:rPr lang="es-CL" sz="2400" dirty="0">
                <a:latin typeface="Times New Roman" pitchFamily="18" charset="0"/>
                <a:cs typeface="Times New Roman" pitchFamily="18" charset="0"/>
              </a:rPr>
              <a:t>Para balance metalúrgico.</a:t>
            </a:r>
          </a:p>
          <a:p>
            <a:r>
              <a:rPr lang="es-CL" sz="2400" dirty="0">
                <a:latin typeface="Times New Roman" pitchFamily="18" charset="0"/>
                <a:cs typeface="Times New Roman" pitchFamily="18" charset="0"/>
              </a:rPr>
              <a:t>Para embarque de mineral</a:t>
            </a:r>
          </a:p>
          <a:p>
            <a:endParaRPr lang="es-CL" sz="2400" dirty="0">
              <a:latin typeface="Times New Roman" pitchFamily="18" charset="0"/>
              <a:cs typeface="Times New Roman" pitchFamily="18" charset="0"/>
            </a:endParaRPr>
          </a:p>
          <a:p>
            <a:endParaRPr lang="es-CL" dirty="0"/>
          </a:p>
        </p:txBody>
      </p:sp>
    </p:spTree>
    <p:extLst>
      <p:ext uri="{BB962C8B-B14F-4D97-AF65-F5344CB8AC3E}">
        <p14:creationId xmlns:p14="http://schemas.microsoft.com/office/powerpoint/2010/main" val="410871079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1124744"/>
          </a:xfrm>
        </p:spPr>
        <p:style>
          <a:lnRef idx="1">
            <a:schemeClr val="accent1"/>
          </a:lnRef>
          <a:fillRef idx="2">
            <a:schemeClr val="accent1"/>
          </a:fillRef>
          <a:effectRef idx="1">
            <a:schemeClr val="accent1"/>
          </a:effectRef>
          <a:fontRef idx="minor">
            <a:schemeClr val="dk1"/>
          </a:fontRef>
        </p:style>
        <p:txBody>
          <a:bodyPr/>
          <a:lstStyle/>
          <a:p>
            <a:r>
              <a:rPr lang="es-CL" dirty="0" smtClean="0">
                <a:solidFill>
                  <a:srgbClr val="FF0000"/>
                </a:solidFill>
                <a:latin typeface="Times New Roman" pitchFamily="18" charset="0"/>
                <a:cs typeface="Times New Roman" pitchFamily="18" charset="0"/>
              </a:rPr>
              <a:t>REDUCCION DE LA MUESTRA</a:t>
            </a:r>
            <a:endParaRPr lang="es-CL" dirty="0">
              <a:solidFill>
                <a:srgbClr val="FF0000"/>
              </a:solidFill>
              <a:latin typeface="Times New Roman" pitchFamily="18" charset="0"/>
              <a:cs typeface="Times New Roman" pitchFamily="18" charset="0"/>
            </a:endParaRPr>
          </a:p>
        </p:txBody>
      </p:sp>
      <p:sp>
        <p:nvSpPr>
          <p:cNvPr id="3" name="2 Marcador de contenido"/>
          <p:cNvSpPr>
            <a:spLocks noGrp="1"/>
          </p:cNvSpPr>
          <p:nvPr>
            <p:ph idx="1"/>
          </p:nvPr>
        </p:nvSpPr>
        <p:spPr>
          <a:xfrm>
            <a:off x="1524000" y="1124744"/>
            <a:ext cx="9144000" cy="5733256"/>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algn="just">
              <a:buNone/>
            </a:pPr>
            <a:r>
              <a:rPr lang="es-ES" dirty="0" smtClean="0">
                <a:latin typeface="Times New Roman" pitchFamily="18" charset="0"/>
                <a:cs typeface="Times New Roman" pitchFamily="18" charset="0"/>
              </a:rPr>
              <a:t>    </a:t>
            </a:r>
            <a:r>
              <a:rPr lang="es-ES" sz="3500" dirty="0">
                <a:latin typeface="Times New Roman" pitchFamily="18" charset="0"/>
                <a:cs typeface="Times New Roman" pitchFamily="18" charset="0"/>
              </a:rPr>
              <a:t>Reducción de la Muestra. Cuarteo, Riffle, Vibrador </a:t>
            </a:r>
            <a:r>
              <a:rPr lang="es-ES" sz="3500" dirty="0">
                <a:latin typeface="Times New Roman" pitchFamily="18" charset="0"/>
                <a:cs typeface="Times New Roman" pitchFamily="18" charset="0"/>
              </a:rPr>
              <a:t>R</a:t>
            </a:r>
            <a:r>
              <a:rPr lang="es-ES" sz="3500" dirty="0">
                <a:latin typeface="Times New Roman" pitchFamily="18" charset="0"/>
                <a:cs typeface="Times New Roman" pitchFamily="18" charset="0"/>
              </a:rPr>
              <a:t>otatorio, Mesa  </a:t>
            </a:r>
            <a:r>
              <a:rPr lang="es-ES" sz="3500" dirty="0">
                <a:latin typeface="Times New Roman" pitchFamily="18" charset="0"/>
                <a:cs typeface="Times New Roman" pitchFamily="18" charset="0"/>
              </a:rPr>
              <a:t>V</a:t>
            </a:r>
            <a:r>
              <a:rPr lang="es-ES" sz="3500" dirty="0">
                <a:latin typeface="Times New Roman" pitchFamily="18" charset="0"/>
                <a:cs typeface="Times New Roman" pitchFamily="18" charset="0"/>
              </a:rPr>
              <a:t>ibradora.</a:t>
            </a:r>
          </a:p>
          <a:p>
            <a:pPr algn="just">
              <a:buNone/>
            </a:pPr>
            <a:endParaRPr lang="es-ES" sz="3500" b="1" dirty="0">
              <a:latin typeface="Times New Roman" pitchFamily="18" charset="0"/>
              <a:cs typeface="Times New Roman" pitchFamily="18" charset="0"/>
            </a:endParaRPr>
          </a:p>
          <a:p>
            <a:r>
              <a:rPr lang="es-ES" sz="3500" dirty="0">
                <a:latin typeface="Times New Roman" pitchFamily="18" charset="0"/>
                <a:cs typeface="Times New Roman" pitchFamily="18" charset="0"/>
              </a:rPr>
              <a:t>La reducción ó división de una muestra es necesaria en la práctica.</a:t>
            </a:r>
          </a:p>
          <a:p>
            <a:pPr>
              <a:buNone/>
            </a:pPr>
            <a:r>
              <a:rPr lang="es-ES" sz="3500" dirty="0">
                <a:latin typeface="Times New Roman" pitchFamily="18" charset="0"/>
                <a:cs typeface="Times New Roman" pitchFamily="18" charset="0"/>
              </a:rPr>
              <a:t>   Principalmente se utiliza:</a:t>
            </a:r>
          </a:p>
          <a:p>
            <a:pPr>
              <a:buNone/>
            </a:pPr>
            <a:r>
              <a:rPr lang="es-ES" sz="3500" dirty="0">
                <a:latin typeface="Times New Roman" pitchFamily="18" charset="0"/>
                <a:cs typeface="Times New Roman" pitchFamily="18" charset="0"/>
              </a:rPr>
              <a:t>   • </a:t>
            </a:r>
            <a:r>
              <a:rPr lang="es-ES" sz="3500" b="1" dirty="0">
                <a:latin typeface="Times New Roman" pitchFamily="18" charset="0"/>
                <a:cs typeface="Times New Roman" pitchFamily="18" charset="0"/>
              </a:rPr>
              <a:t>Cuarteo</a:t>
            </a:r>
          </a:p>
          <a:p>
            <a:pPr>
              <a:buNone/>
            </a:pPr>
            <a:r>
              <a:rPr lang="es-ES" sz="3500" dirty="0">
                <a:latin typeface="Times New Roman" pitchFamily="18" charset="0"/>
                <a:cs typeface="Times New Roman" pitchFamily="18" charset="0"/>
              </a:rPr>
              <a:t>   • </a:t>
            </a:r>
            <a:r>
              <a:rPr lang="es-ES" sz="3500" b="1" dirty="0">
                <a:latin typeface="Times New Roman" pitchFamily="18" charset="0"/>
                <a:cs typeface="Times New Roman" pitchFamily="18" charset="0"/>
              </a:rPr>
              <a:t>Riffle.</a:t>
            </a:r>
          </a:p>
          <a:p>
            <a:pPr>
              <a:buNone/>
            </a:pPr>
            <a:r>
              <a:rPr lang="es-ES" sz="3500" dirty="0">
                <a:latin typeface="Times New Roman" pitchFamily="18" charset="0"/>
                <a:cs typeface="Times New Roman" pitchFamily="18" charset="0"/>
              </a:rPr>
              <a:t>   • </a:t>
            </a:r>
            <a:r>
              <a:rPr lang="es-ES" sz="3500" b="1" dirty="0">
                <a:latin typeface="Times New Roman" pitchFamily="18" charset="0"/>
                <a:cs typeface="Times New Roman" pitchFamily="18" charset="0"/>
              </a:rPr>
              <a:t>Divisor rotatorio</a:t>
            </a:r>
          </a:p>
          <a:p>
            <a:pPr>
              <a:buNone/>
            </a:pPr>
            <a:r>
              <a:rPr lang="es-ES" sz="3500" dirty="0">
                <a:latin typeface="Times New Roman" pitchFamily="18" charset="0"/>
                <a:cs typeface="Times New Roman" pitchFamily="18" charset="0"/>
              </a:rPr>
              <a:t>   • </a:t>
            </a:r>
            <a:r>
              <a:rPr lang="es-ES" sz="3500" b="1" dirty="0">
                <a:latin typeface="Times New Roman" pitchFamily="18" charset="0"/>
                <a:cs typeface="Times New Roman" pitchFamily="18" charset="0"/>
              </a:rPr>
              <a:t>Divisor de mesa.</a:t>
            </a:r>
          </a:p>
          <a:p>
            <a:pPr>
              <a:buNone/>
            </a:pPr>
            <a:r>
              <a:rPr lang="es-ES" sz="3500" dirty="0">
                <a:latin typeface="Times New Roman" pitchFamily="18" charset="0"/>
                <a:cs typeface="Times New Roman" pitchFamily="18" charset="0"/>
              </a:rPr>
              <a:t>   El cuarteo manual debe realizarse en forma cuidadosa (figura IV.28).</a:t>
            </a:r>
          </a:p>
          <a:p>
            <a:endParaRPr lang="es-CL" dirty="0"/>
          </a:p>
        </p:txBody>
      </p:sp>
      <p:sp>
        <p:nvSpPr>
          <p:cNvPr id="4" name="3 Rectángulo"/>
          <p:cNvSpPr/>
          <p:nvPr/>
        </p:nvSpPr>
        <p:spPr>
          <a:xfrm>
            <a:off x="5380548" y="3244334"/>
            <a:ext cx="184731" cy="369332"/>
          </a:xfrm>
          <a:prstGeom prst="rect">
            <a:avLst/>
          </a:prstGeom>
        </p:spPr>
        <p:txBody>
          <a:bodyPr wrap="none">
            <a:spAutoFit/>
          </a:bodyPr>
          <a:lstStyle/>
          <a:p>
            <a:endParaRPr lang="es-CL" dirty="0"/>
          </a:p>
        </p:txBody>
      </p:sp>
    </p:spTree>
    <p:extLst>
      <p:ext uri="{BB962C8B-B14F-4D97-AF65-F5344CB8AC3E}">
        <p14:creationId xmlns:p14="http://schemas.microsoft.com/office/powerpoint/2010/main" val="4123970336"/>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980728"/>
          </a:xfrm>
        </p:spPr>
        <p:style>
          <a:lnRef idx="1">
            <a:schemeClr val="accent2"/>
          </a:lnRef>
          <a:fillRef idx="2">
            <a:schemeClr val="accent2"/>
          </a:fillRef>
          <a:effectRef idx="1">
            <a:schemeClr val="accent2"/>
          </a:effectRef>
          <a:fontRef idx="minor">
            <a:schemeClr val="dk1"/>
          </a:fontRef>
        </p:style>
        <p:txBody>
          <a:bodyPr/>
          <a:lstStyle/>
          <a:p>
            <a:r>
              <a:rPr lang="es-CL" dirty="0" smtClean="0">
                <a:solidFill>
                  <a:srgbClr val="FF0000"/>
                </a:solidFill>
                <a:latin typeface="Times New Roman" pitchFamily="18" charset="0"/>
                <a:cs typeface="Times New Roman" pitchFamily="18" charset="0"/>
              </a:rPr>
              <a:t>REDUCCION DE LAMUESTRA</a:t>
            </a:r>
            <a:endParaRPr lang="es-CL" dirty="0">
              <a:solidFill>
                <a:srgbClr val="FF0000"/>
              </a:solidFill>
              <a:latin typeface="Times New Roman" pitchFamily="18" charset="0"/>
              <a:cs typeface="Times New Roman" pitchFamily="18" charset="0"/>
            </a:endParaRPr>
          </a:p>
        </p:txBody>
      </p:sp>
      <p:pic>
        <p:nvPicPr>
          <p:cNvPr id="4" name="Picture 2"/>
          <p:cNvPicPr>
            <a:picLocks noGrp="1" noChangeAspect="1" noChangeArrowheads="1"/>
          </p:cNvPicPr>
          <p:nvPr>
            <p:ph idx="1"/>
          </p:nvPr>
        </p:nvPicPr>
        <p:blipFill>
          <a:blip r:embed="rId2" cstate="print"/>
          <a:srcRect/>
          <a:stretch>
            <a:fillRect/>
          </a:stretch>
        </p:blipFill>
        <p:spPr bwMode="auto">
          <a:xfrm>
            <a:off x="1524000" y="980728"/>
            <a:ext cx="9144000" cy="4968552"/>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5" name="4 Rectángulo"/>
          <p:cNvSpPr/>
          <p:nvPr/>
        </p:nvSpPr>
        <p:spPr>
          <a:xfrm>
            <a:off x="1991545" y="6021288"/>
            <a:ext cx="8208911"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ES" sz="2800" dirty="0">
                <a:latin typeface="Times New Roman" pitchFamily="18" charset="0"/>
                <a:cs typeface="Times New Roman" pitchFamily="18" charset="0"/>
              </a:rPr>
              <a:t>                        Figura IV.28: Cuarteo manual</a:t>
            </a:r>
            <a:endParaRPr lang="es-CL" sz="2800" dirty="0">
              <a:latin typeface="Times New Roman" pitchFamily="18" charset="0"/>
              <a:cs typeface="Times New Roman" pitchFamily="18" charset="0"/>
            </a:endParaRPr>
          </a:p>
        </p:txBody>
      </p:sp>
    </p:spTree>
    <p:extLst>
      <p:ext uri="{BB962C8B-B14F-4D97-AF65-F5344CB8AC3E}">
        <p14:creationId xmlns:p14="http://schemas.microsoft.com/office/powerpoint/2010/main" val="51906051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3074" name="Picture 2" descr="C:\Users\Victor\Pictures\slide-7-728.jpg"/>
          <p:cNvPicPr>
            <a:picLocks noGrp="1" noChangeAspect="1" noChangeArrowheads="1"/>
          </p:cNvPicPr>
          <p:nvPr>
            <p:ph idx="1"/>
          </p:nvPr>
        </p:nvPicPr>
        <p:blipFill>
          <a:blip r:embed="rId2" cstate="print"/>
          <a:srcRect/>
          <a:stretch>
            <a:fillRect/>
          </a:stretch>
        </p:blipFill>
        <p:spPr bwMode="auto">
          <a:xfrm>
            <a:off x="1484644" y="0"/>
            <a:ext cx="9183357" cy="7292182"/>
          </a:xfrm>
          <a:prstGeom prst="rect">
            <a:avLst/>
          </a:prstGeom>
          <a:noFill/>
        </p:spPr>
      </p:pic>
    </p:spTree>
    <p:extLst>
      <p:ext uri="{BB962C8B-B14F-4D97-AF65-F5344CB8AC3E}">
        <p14:creationId xmlns:p14="http://schemas.microsoft.com/office/powerpoint/2010/main" val="158855536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es-CL" dirty="0" smtClean="0">
                <a:solidFill>
                  <a:schemeClr val="bg1"/>
                </a:solidFill>
                <a:latin typeface="Times New Roman" pitchFamily="18" charset="0"/>
                <a:cs typeface="Times New Roman" pitchFamily="18" charset="0"/>
              </a:rPr>
              <a:t>Técnica de Muestreo</a:t>
            </a:r>
            <a:endParaRPr lang="es-CL" dirty="0">
              <a:solidFill>
                <a:schemeClr val="bg1"/>
              </a:solidFill>
              <a:latin typeface="Times New Roman" pitchFamily="18" charset="0"/>
              <a:cs typeface="Times New Roman" pitchFamily="18" charset="0"/>
            </a:endParaRPr>
          </a:p>
        </p:txBody>
      </p:sp>
      <p:sp>
        <p:nvSpPr>
          <p:cNvPr id="3" name="2 Marcador de contenido"/>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r>
              <a:rPr lang="es-CL" sz="2400" dirty="0">
                <a:latin typeface="Times New Roman" pitchFamily="18" charset="0"/>
                <a:cs typeface="Times New Roman" pitchFamily="18" charset="0"/>
              </a:rPr>
              <a:t>Primero sobre una superficie limpia se forma con el mineral un montón cónico, que se va desmontando con la pala formando un nuevo montón cónico. Esta operación se repite varias veces con el fin de obtener una mezcla homogénea. Se debe tener en cuenta que cada palada debe distribuirse regularmente alrededor del vértice del montón que esta formado y dicho vértice no debe desplazarse. El material grueso rueda sobre la superficie hacia abajo mientras que los finos quedan en el vértice y en la superficie del cono.</a:t>
            </a:r>
          </a:p>
          <a:p>
            <a:r>
              <a:rPr lang="es-CL" sz="2400" dirty="0">
                <a:latin typeface="Times New Roman" pitchFamily="18" charset="0"/>
                <a:cs typeface="Times New Roman" pitchFamily="18" charset="0"/>
              </a:rPr>
              <a:t>Ahí se produce un desmezcle pero con una distribución simétrica que no afecta al cuarteo posterior.</a:t>
            </a:r>
            <a:endParaRPr lang="es-CL" sz="2400" dirty="0">
              <a:latin typeface="Times New Roman" pitchFamily="18" charset="0"/>
              <a:cs typeface="Times New Roman" pitchFamily="18" charset="0"/>
            </a:endParaRPr>
          </a:p>
        </p:txBody>
      </p:sp>
    </p:spTree>
    <p:extLst>
      <p:ext uri="{BB962C8B-B14F-4D97-AF65-F5344CB8AC3E}">
        <p14:creationId xmlns:p14="http://schemas.microsoft.com/office/powerpoint/2010/main" val="1475623505"/>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6146" name="Picture 2" descr="C:\Users\Victor\Pictures\slide-15-728.jpg"/>
          <p:cNvPicPr>
            <a:picLocks noGrp="1" noChangeAspect="1" noChangeArrowheads="1"/>
          </p:cNvPicPr>
          <p:nvPr>
            <p:ph idx="1"/>
          </p:nvPr>
        </p:nvPicPr>
        <p:blipFill>
          <a:blip r:embed="rId2" cstate="print"/>
          <a:srcRect/>
          <a:stretch>
            <a:fillRect/>
          </a:stretch>
        </p:blipFill>
        <p:spPr bwMode="auto">
          <a:xfrm>
            <a:off x="1484644" y="0"/>
            <a:ext cx="9183357" cy="6887518"/>
          </a:xfrm>
          <a:prstGeom prst="rect">
            <a:avLst/>
          </a:prstGeom>
          <a:noFill/>
        </p:spPr>
      </p:pic>
    </p:spTree>
    <p:extLst>
      <p:ext uri="{BB962C8B-B14F-4D97-AF65-F5344CB8AC3E}">
        <p14:creationId xmlns:p14="http://schemas.microsoft.com/office/powerpoint/2010/main" val="56891092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s-CL" dirty="0" smtClean="0">
                <a:solidFill>
                  <a:srgbClr val="FF0000"/>
                </a:solidFill>
                <a:latin typeface="Times New Roman" pitchFamily="18" charset="0"/>
                <a:cs typeface="Times New Roman" pitchFamily="18" charset="0"/>
              </a:rPr>
              <a:t>Técnica de Muestreo</a:t>
            </a:r>
            <a:endParaRPr lang="es-CL" dirty="0">
              <a:solidFill>
                <a:srgbClr val="FF0000"/>
              </a:solidFill>
              <a:latin typeface="Times New Roman" pitchFamily="18" charset="0"/>
              <a:cs typeface="Times New Roman" pitchFamily="18" charset="0"/>
            </a:endParaRPr>
          </a:p>
        </p:txBody>
      </p:sp>
      <p:sp>
        <p:nvSpPr>
          <p:cNvPr id="3" name="2 Marcador de contenido"/>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r>
              <a:rPr lang="es-CL" sz="2400" dirty="0">
                <a:latin typeface="Times New Roman" pitchFamily="18" charset="0"/>
                <a:cs typeface="Times New Roman" pitchFamily="18" charset="0"/>
              </a:rPr>
              <a:t>Se procede a truncar el cono para lo cual se distribuye el material del vértice regularmente hacia todos los lados. Sobre la superficie se marca una cruz de brazos perpendiculares que deben cortarse exactamente en el centro del montón, así los cuatro cuadrantes tienen las mismas dimensiones, a continuación se separa el mineral de dos cuadrantes opuestos, arrastrando el polvo con una escoba pequeña o brocha. El mineral de los otros dos cuadrantes se vuelve a mezclar varias veces formando montones cónicos y vuelve a cuartearse de la misma manera. Esta serie de se realiza las veces que sea necesaria hasta obtener la cantidad de muestras representativa deseadas.</a:t>
            </a:r>
            <a:endParaRPr lang="es-CL" sz="2400" dirty="0">
              <a:latin typeface="Times New Roman" pitchFamily="18" charset="0"/>
              <a:cs typeface="Times New Roman" pitchFamily="18" charset="0"/>
            </a:endParaRPr>
          </a:p>
        </p:txBody>
      </p:sp>
    </p:spTree>
    <p:extLst>
      <p:ext uri="{BB962C8B-B14F-4D97-AF65-F5344CB8AC3E}">
        <p14:creationId xmlns:p14="http://schemas.microsoft.com/office/powerpoint/2010/main" val="3986554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692696"/>
          </a:xfrm>
        </p:spPr>
        <p:style>
          <a:lnRef idx="3">
            <a:schemeClr val="lt1"/>
          </a:lnRef>
          <a:fillRef idx="1">
            <a:schemeClr val="accent1"/>
          </a:fillRef>
          <a:effectRef idx="1">
            <a:schemeClr val="accent1"/>
          </a:effectRef>
          <a:fontRef idx="minor">
            <a:schemeClr val="lt1"/>
          </a:fontRef>
        </p:style>
        <p:txBody>
          <a:bodyPr>
            <a:normAutofit fontScale="90000"/>
          </a:bodyPr>
          <a:lstStyle/>
          <a:p>
            <a:r>
              <a:rPr lang="es-CL" dirty="0" smtClean="0">
                <a:latin typeface="Times New Roman" pitchFamily="18" charset="0"/>
                <a:cs typeface="Times New Roman" pitchFamily="18" charset="0"/>
              </a:rPr>
              <a:t>MINERIA SUBTERRANEA</a:t>
            </a:r>
            <a:endParaRPr lang="es-CL" sz="1800" dirty="0">
              <a:latin typeface="Times New Roman" pitchFamily="18" charset="0"/>
              <a:cs typeface="Times New Roman" pitchFamily="18" charset="0"/>
            </a:endParaRPr>
          </a:p>
        </p:txBody>
      </p:sp>
      <p:sp>
        <p:nvSpPr>
          <p:cNvPr id="3" name="2 Marcador de contenido"/>
          <p:cNvSpPr>
            <a:spLocks noGrp="1"/>
          </p:cNvSpPr>
          <p:nvPr>
            <p:ph idx="1"/>
          </p:nvPr>
        </p:nvSpPr>
        <p:spPr>
          <a:xfrm>
            <a:off x="1524000" y="692696"/>
            <a:ext cx="9144000" cy="6165304"/>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algn="just">
              <a:lnSpc>
                <a:spcPct val="80000"/>
              </a:lnSpc>
              <a:buFont typeface="Wingdings" pitchFamily="2" charset="2"/>
              <a:buNone/>
            </a:pPr>
            <a:r>
              <a:rPr lang="es-ES" sz="4400" b="1" dirty="0"/>
              <a:t> </a:t>
            </a:r>
            <a:r>
              <a:rPr lang="es-ES" sz="4400" b="1" dirty="0"/>
              <a:t> </a:t>
            </a:r>
            <a:r>
              <a:rPr lang="es-ES" sz="4500" dirty="0">
                <a:solidFill>
                  <a:srgbClr val="FF0000"/>
                </a:solidFill>
                <a:latin typeface="Angsana New" pitchFamily="18" charset="-34"/>
                <a:cs typeface="Angsana New" pitchFamily="18" charset="-34"/>
              </a:rPr>
              <a:t>ACUÑADURA:</a:t>
            </a:r>
            <a:r>
              <a:rPr lang="es-ES" sz="4500" dirty="0">
                <a:latin typeface="Angsana New" pitchFamily="18" charset="-34"/>
                <a:cs typeface="Angsana New" pitchFamily="18" charset="-34"/>
              </a:rPr>
              <a:t> Es la técnica que permite detectar y eliminar oportunamente las rocas sueltas evitando que estas caigan de forma imprevista provocando daños materiales  o lesiones a las personas.</a:t>
            </a:r>
          </a:p>
          <a:p>
            <a:pPr algn="just">
              <a:lnSpc>
                <a:spcPct val="80000"/>
              </a:lnSpc>
              <a:buFont typeface="Wingdings" pitchFamily="2" charset="2"/>
              <a:buNone/>
            </a:pPr>
            <a:r>
              <a:rPr lang="es-ES" sz="4500" dirty="0">
                <a:latin typeface="Angsana New" pitchFamily="18" charset="-34"/>
                <a:cs typeface="Angsana New" pitchFamily="18" charset="-34"/>
              </a:rPr>
              <a:t>	La acuñadura se debe realizar las veces que sea necesario para el saneamiento de la labor. Esto dependerá de las condiciones del terreno y las operaciones que allí se realicen.</a:t>
            </a:r>
          </a:p>
          <a:p>
            <a:pPr algn="just">
              <a:lnSpc>
                <a:spcPct val="80000"/>
              </a:lnSpc>
              <a:buFont typeface="Wingdings" pitchFamily="2" charset="2"/>
              <a:buNone/>
            </a:pPr>
            <a:r>
              <a:rPr lang="es-ES" sz="4500" dirty="0">
                <a:latin typeface="Angsana New" pitchFamily="18" charset="-34"/>
                <a:cs typeface="Angsana New" pitchFamily="18" charset="-34"/>
              </a:rPr>
              <a:t>	La acuñadura siempre debe estar presente en el desarrollo de una labor ya sea una galería, pique, desquinches, caminos, laderas, se puede realizar en forma manual o mecanizada y todo el grupo de trabajo debe estar atento a las condiciones de seguridad en terreno. </a:t>
            </a:r>
          </a:p>
          <a:p>
            <a:endParaRPr lang="es-CL" sz="4100" dirty="0">
              <a:latin typeface="Angsana New" pitchFamily="18" charset="-34"/>
              <a:cs typeface="Angsana New" pitchFamily="18" charset="-34"/>
            </a:endParaRPr>
          </a:p>
        </p:txBody>
      </p:sp>
    </p:spTree>
    <p:extLst>
      <p:ext uri="{BB962C8B-B14F-4D97-AF65-F5344CB8AC3E}">
        <p14:creationId xmlns:p14="http://schemas.microsoft.com/office/powerpoint/2010/main" val="107254401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1026" name="Picture 2" descr="C:\Users\Victor\Pictures\slide-8-728.jpg"/>
          <p:cNvPicPr>
            <a:picLocks noGrp="1" noChangeAspect="1" noChangeArrowheads="1"/>
          </p:cNvPicPr>
          <p:nvPr>
            <p:ph idx="1"/>
          </p:nvPr>
        </p:nvPicPr>
        <p:blipFill>
          <a:blip r:embed="rId2" cstate="print"/>
          <a:srcRect/>
          <a:stretch>
            <a:fillRect/>
          </a:stretch>
        </p:blipFill>
        <p:spPr bwMode="auto">
          <a:xfrm>
            <a:off x="1484644" y="0"/>
            <a:ext cx="9183357" cy="6887518"/>
          </a:xfrm>
          <a:prstGeom prst="rect">
            <a:avLst/>
          </a:prstGeom>
          <a:noFill/>
        </p:spPr>
      </p:pic>
    </p:spTree>
    <p:extLst>
      <p:ext uri="{BB962C8B-B14F-4D97-AF65-F5344CB8AC3E}">
        <p14:creationId xmlns:p14="http://schemas.microsoft.com/office/powerpoint/2010/main" val="4168970575"/>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4098" name="Picture 2" descr="C:\Users\Victor\Pictures\slide-9-728.jpg"/>
          <p:cNvPicPr>
            <a:picLocks noGrp="1" noChangeAspect="1" noChangeArrowheads="1"/>
          </p:cNvPicPr>
          <p:nvPr>
            <p:ph idx="1"/>
          </p:nvPr>
        </p:nvPicPr>
        <p:blipFill>
          <a:blip r:embed="rId2" cstate="print"/>
          <a:srcRect/>
          <a:stretch>
            <a:fillRect/>
          </a:stretch>
        </p:blipFill>
        <p:spPr bwMode="auto">
          <a:xfrm>
            <a:off x="1484644" y="0"/>
            <a:ext cx="9183357" cy="6995530"/>
          </a:xfrm>
          <a:prstGeom prst="rect">
            <a:avLst/>
          </a:prstGeom>
          <a:noFill/>
        </p:spPr>
      </p:pic>
    </p:spTree>
    <p:extLst>
      <p:ext uri="{BB962C8B-B14F-4D97-AF65-F5344CB8AC3E}">
        <p14:creationId xmlns:p14="http://schemas.microsoft.com/office/powerpoint/2010/main" val="2327699043"/>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5122" name="Picture 2" descr="C:\Users\Victor\Pictures\slide-10-728.jpg"/>
          <p:cNvPicPr>
            <a:picLocks noGrp="1" noChangeAspect="1" noChangeArrowheads="1"/>
          </p:cNvPicPr>
          <p:nvPr>
            <p:ph idx="1"/>
          </p:nvPr>
        </p:nvPicPr>
        <p:blipFill>
          <a:blip r:embed="rId2" cstate="print"/>
          <a:srcRect/>
          <a:stretch>
            <a:fillRect/>
          </a:stretch>
        </p:blipFill>
        <p:spPr bwMode="auto">
          <a:xfrm>
            <a:off x="1484644" y="0"/>
            <a:ext cx="9183357" cy="6941524"/>
          </a:xfrm>
          <a:prstGeom prst="rect">
            <a:avLst/>
          </a:prstGeom>
          <a:noFill/>
        </p:spPr>
      </p:pic>
    </p:spTree>
    <p:extLst>
      <p:ext uri="{BB962C8B-B14F-4D97-AF65-F5344CB8AC3E}">
        <p14:creationId xmlns:p14="http://schemas.microsoft.com/office/powerpoint/2010/main" val="49596180"/>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47667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s-CL" sz="2400" dirty="0">
                <a:solidFill>
                  <a:schemeClr val="bg1"/>
                </a:solidFill>
                <a:latin typeface="Times New Roman" pitchFamily="18" charset="0"/>
                <a:cs typeface="Times New Roman" pitchFamily="18" charset="0"/>
              </a:rPr>
              <a:t>FORMA DE CARGAR MUESTRA EN UN CORTADOR RIFFLE</a:t>
            </a:r>
            <a:endParaRPr lang="es-CL" sz="2400" dirty="0">
              <a:solidFill>
                <a:schemeClr val="bg1"/>
              </a:solidFill>
              <a:latin typeface="Times New Roman" pitchFamily="18" charset="0"/>
              <a:cs typeface="Times New Roman" pitchFamily="18" charset="0"/>
            </a:endParaRPr>
          </a:p>
        </p:txBody>
      </p:sp>
      <p:sp>
        <p:nvSpPr>
          <p:cNvPr id="3" name="2 Marcador de contenido"/>
          <p:cNvSpPr>
            <a:spLocks noGrp="1"/>
          </p:cNvSpPr>
          <p:nvPr>
            <p:ph idx="1"/>
          </p:nvPr>
        </p:nvSpPr>
        <p:spPr>
          <a:xfrm>
            <a:off x="1524000" y="476672"/>
            <a:ext cx="9144000" cy="6381328"/>
          </a:xfrm>
        </p:spPr>
        <p:style>
          <a:lnRef idx="2">
            <a:schemeClr val="dk1"/>
          </a:lnRef>
          <a:fillRef idx="1">
            <a:schemeClr val="lt1"/>
          </a:fillRef>
          <a:effectRef idx="0">
            <a:schemeClr val="dk1"/>
          </a:effectRef>
          <a:fontRef idx="minor">
            <a:schemeClr val="dk1"/>
          </a:fontRef>
        </p:style>
        <p:txBody>
          <a:bodyPr/>
          <a:lstStyle/>
          <a:p>
            <a:pPr algn="just"/>
            <a:r>
              <a:rPr lang="es-ES" sz="2400" dirty="0">
                <a:latin typeface="Times New Roman" pitchFamily="18" charset="0"/>
                <a:cs typeface="Times New Roman" pitchFamily="18" charset="0"/>
              </a:rPr>
              <a:t>La figura IV.29 muestra un riffle y la figura IV.30 muestra la manera adecuada de cargarlo: debe realizarse en el centro, lentamente, con una pala adecuada. Esto asegura que las 2 submuestras son aproximadamente iguales (para garantizar la equiprobabilidad).</a:t>
            </a:r>
          </a:p>
          <a:p>
            <a:endParaRPr lang="es-CL" sz="2400" dirty="0"/>
          </a:p>
        </p:txBody>
      </p:sp>
      <p:pic>
        <p:nvPicPr>
          <p:cNvPr id="4" name="Picture 2"/>
          <p:cNvPicPr>
            <a:picLocks noChangeAspect="1" noChangeArrowheads="1"/>
          </p:cNvPicPr>
          <p:nvPr/>
        </p:nvPicPr>
        <p:blipFill>
          <a:blip r:embed="rId2" cstate="print"/>
          <a:srcRect/>
          <a:stretch>
            <a:fillRect/>
          </a:stretch>
        </p:blipFill>
        <p:spPr bwMode="auto">
          <a:xfrm>
            <a:off x="1524000" y="2132856"/>
            <a:ext cx="9144000" cy="3960440"/>
          </a:xfrm>
          <a:prstGeom prst="rect">
            <a:avLst/>
          </a:prstGeom>
          <a:ln w="25400" cap="flat" cmpd="sng" algn="ctr">
            <a:solidFill>
              <a:schemeClr val="accent2"/>
            </a:solidFill>
            <a:prstDash val="solid"/>
            <a:headEnd/>
            <a:tailEnd/>
          </a:ln>
        </p:spPr>
        <p:style>
          <a:lnRef idx="2">
            <a:schemeClr val="accent2"/>
          </a:lnRef>
          <a:fillRef idx="1">
            <a:schemeClr val="lt1"/>
          </a:fillRef>
          <a:effectRef idx="0">
            <a:schemeClr val="accent2"/>
          </a:effectRef>
          <a:fontRef idx="minor">
            <a:schemeClr val="dk1"/>
          </a:fontRef>
        </p:style>
      </p:pic>
      <p:sp>
        <p:nvSpPr>
          <p:cNvPr id="5" name="CuadroTexto 4"/>
          <p:cNvSpPr txBox="1"/>
          <p:nvPr/>
        </p:nvSpPr>
        <p:spPr>
          <a:xfrm>
            <a:off x="1524000" y="6093297"/>
            <a:ext cx="3995936" cy="461665"/>
          </a:xfrm>
          <a:prstGeom prst="rect">
            <a:avLst/>
          </a:prstGeom>
          <a:noFill/>
        </p:spPr>
        <p:txBody>
          <a:bodyPr wrap="square" rtlCol="0">
            <a:spAutoFit/>
          </a:bodyPr>
          <a:lstStyle/>
          <a:p>
            <a:r>
              <a:rPr lang="es-ES" sz="2400" dirty="0">
                <a:latin typeface="Times New Roman" pitchFamily="18" charset="0"/>
                <a:cs typeface="Times New Roman" pitchFamily="18" charset="0"/>
              </a:rPr>
              <a:t>Figura IV.29: El riffle.</a:t>
            </a:r>
          </a:p>
        </p:txBody>
      </p:sp>
    </p:spTree>
    <p:extLst>
      <p:ext uri="{BB962C8B-B14F-4D97-AF65-F5344CB8AC3E}">
        <p14:creationId xmlns:p14="http://schemas.microsoft.com/office/powerpoint/2010/main" val="163178779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908720"/>
          </a:xfrm>
        </p:spPr>
        <p:style>
          <a:lnRef idx="1">
            <a:schemeClr val="accent1"/>
          </a:lnRef>
          <a:fillRef idx="2">
            <a:schemeClr val="accent1"/>
          </a:fillRef>
          <a:effectRef idx="1">
            <a:schemeClr val="accent1"/>
          </a:effectRef>
          <a:fontRef idx="minor">
            <a:schemeClr val="dk1"/>
          </a:fontRef>
        </p:style>
        <p:txBody>
          <a:bodyPr/>
          <a:lstStyle/>
          <a:p>
            <a:r>
              <a:rPr lang="es-CL" dirty="0" smtClean="0">
                <a:solidFill>
                  <a:srgbClr val="FF0000"/>
                </a:solidFill>
                <a:latin typeface="Times New Roman" pitchFamily="18" charset="0"/>
                <a:cs typeface="Times New Roman" pitchFamily="18" charset="0"/>
              </a:rPr>
              <a:t>CORTADOR RIFFLE</a:t>
            </a:r>
            <a:endParaRPr lang="es-CL" dirty="0">
              <a:solidFill>
                <a:srgbClr val="FF0000"/>
              </a:solidFill>
              <a:latin typeface="Times New Roman" pitchFamily="18" charset="0"/>
              <a:cs typeface="Times New Roman" pitchFamily="18" charset="0"/>
            </a:endParaRPr>
          </a:p>
        </p:txBody>
      </p:sp>
      <p:pic>
        <p:nvPicPr>
          <p:cNvPr id="4" name="Picture 2"/>
          <p:cNvPicPr>
            <a:picLocks noGrp="1" noChangeAspect="1" noChangeArrowheads="1"/>
          </p:cNvPicPr>
          <p:nvPr>
            <p:ph idx="1"/>
          </p:nvPr>
        </p:nvPicPr>
        <p:blipFill>
          <a:blip r:embed="rId2" cstate="print"/>
          <a:srcRect/>
          <a:stretch>
            <a:fillRect/>
          </a:stretch>
        </p:blipFill>
        <p:spPr bwMode="auto">
          <a:xfrm>
            <a:off x="1524000" y="908721"/>
            <a:ext cx="9144000" cy="4968553"/>
          </a:xfrm>
          <a:prstGeom prst="rect">
            <a:avLst/>
          </a:prstGeom>
          <a:ln>
            <a:headEnd/>
            <a:tailEnd/>
          </a:ln>
        </p:spPr>
        <p:style>
          <a:lnRef idx="2">
            <a:schemeClr val="accent1"/>
          </a:lnRef>
          <a:fillRef idx="1">
            <a:schemeClr val="lt1"/>
          </a:fillRef>
          <a:effectRef idx="0">
            <a:schemeClr val="accent1"/>
          </a:effectRef>
          <a:fontRef idx="minor">
            <a:schemeClr val="dk1"/>
          </a:fontRef>
        </p:style>
      </p:pic>
      <p:sp>
        <p:nvSpPr>
          <p:cNvPr id="5" name="4 Rectángulo"/>
          <p:cNvSpPr/>
          <p:nvPr/>
        </p:nvSpPr>
        <p:spPr>
          <a:xfrm>
            <a:off x="1524000" y="6021289"/>
            <a:ext cx="9144000"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S" sz="2800" dirty="0">
                <a:latin typeface="Times New Roman" panose="02020603050405020304" pitchFamily="18" charset="0"/>
                <a:cs typeface="Times New Roman" panose="02020603050405020304" pitchFamily="18" charset="0"/>
              </a:rPr>
              <a:t>Figura IV.30: forma correcta e incorrecta de cargar un cortador riffle</a:t>
            </a:r>
            <a:endParaRPr lang="es-E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5729117"/>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1196752"/>
          </a:xfrm>
        </p:spPr>
        <p:style>
          <a:lnRef idx="1">
            <a:schemeClr val="accent1"/>
          </a:lnRef>
          <a:fillRef idx="2">
            <a:schemeClr val="accent1"/>
          </a:fillRef>
          <a:effectRef idx="1">
            <a:schemeClr val="accent1"/>
          </a:effectRef>
          <a:fontRef idx="minor">
            <a:schemeClr val="dk1"/>
          </a:fontRef>
        </p:style>
        <p:txBody>
          <a:bodyPr>
            <a:normAutofit/>
          </a:bodyPr>
          <a:lstStyle/>
          <a:p>
            <a:r>
              <a:rPr lang="es-CL" dirty="0" smtClean="0">
                <a:solidFill>
                  <a:srgbClr val="FF0000"/>
                </a:solidFill>
                <a:latin typeface="Times New Roman" pitchFamily="18" charset="0"/>
                <a:cs typeface="Times New Roman" pitchFamily="18" charset="0"/>
              </a:rPr>
              <a:t>REGLAS DEL CORTADOR RIFFLE</a:t>
            </a:r>
            <a:endParaRPr lang="es-CL" dirty="0">
              <a:solidFill>
                <a:srgbClr val="FF0000"/>
              </a:solidFill>
              <a:latin typeface="Times New Roman" pitchFamily="18" charset="0"/>
              <a:cs typeface="Times New Roman" pitchFamily="18" charset="0"/>
            </a:endParaRPr>
          </a:p>
        </p:txBody>
      </p:sp>
      <p:sp>
        <p:nvSpPr>
          <p:cNvPr id="3" name="2 Marcador de contenido"/>
          <p:cNvSpPr>
            <a:spLocks noGrp="1"/>
          </p:cNvSpPr>
          <p:nvPr>
            <p:ph idx="1"/>
          </p:nvPr>
        </p:nvSpPr>
        <p:spPr>
          <a:xfrm>
            <a:off x="1524000" y="1268760"/>
            <a:ext cx="9144000" cy="5589240"/>
          </a:xfrm>
        </p:spPr>
        <p:style>
          <a:lnRef idx="2">
            <a:schemeClr val="accent2"/>
          </a:lnRef>
          <a:fillRef idx="1">
            <a:schemeClr val="lt1"/>
          </a:fillRef>
          <a:effectRef idx="0">
            <a:schemeClr val="accent2"/>
          </a:effectRef>
          <a:fontRef idx="minor">
            <a:schemeClr val="dk1"/>
          </a:fontRef>
        </p:style>
        <p:txBody>
          <a:bodyPr>
            <a:noAutofit/>
          </a:bodyPr>
          <a:lstStyle/>
          <a:p>
            <a:r>
              <a:rPr lang="es-ES" sz="2600" dirty="0">
                <a:latin typeface="Times New Roman" pitchFamily="18" charset="0"/>
                <a:cs typeface="Times New Roman" pitchFamily="18" charset="0"/>
              </a:rPr>
              <a:t>Para el un Riffle, es necesario tener en cuenta las reglas siguientes:</a:t>
            </a:r>
          </a:p>
          <a:p>
            <a:pPr algn="just">
              <a:buNone/>
            </a:pPr>
            <a:r>
              <a:rPr lang="es-ES" sz="2600" dirty="0">
                <a:latin typeface="Times New Roman" pitchFamily="18" charset="0"/>
                <a:cs typeface="Times New Roman" pitchFamily="18" charset="0"/>
              </a:rPr>
              <a:t> </a:t>
            </a:r>
            <a:r>
              <a:rPr lang="es-ES" sz="2600" dirty="0">
                <a:latin typeface="Times New Roman" pitchFamily="18" charset="0"/>
                <a:cs typeface="Times New Roman" pitchFamily="18" charset="0"/>
              </a:rPr>
              <a:t>   a) </a:t>
            </a:r>
            <a:r>
              <a:rPr lang="es-ES" sz="2600" b="1" dirty="0">
                <a:latin typeface="Times New Roman" pitchFamily="18" charset="0"/>
                <a:cs typeface="Times New Roman" pitchFamily="18" charset="0"/>
              </a:rPr>
              <a:t>Al menos 12 canales (observamos que en las figura IV.29 no se cumple esta  </a:t>
            </a:r>
            <a:r>
              <a:rPr lang="es-ES" sz="2600" dirty="0">
                <a:latin typeface="Times New Roman" pitchFamily="18" charset="0"/>
                <a:cs typeface="Times New Roman" pitchFamily="18" charset="0"/>
              </a:rPr>
              <a:t>regla).</a:t>
            </a:r>
          </a:p>
          <a:p>
            <a:pPr algn="just">
              <a:buNone/>
            </a:pPr>
            <a:r>
              <a:rPr lang="es-ES" sz="2600" dirty="0">
                <a:latin typeface="Times New Roman" pitchFamily="18" charset="0"/>
                <a:cs typeface="Times New Roman" pitchFamily="18" charset="0"/>
              </a:rPr>
              <a:t>    b) </a:t>
            </a:r>
            <a:r>
              <a:rPr lang="es-ES" sz="2600" b="1" dirty="0">
                <a:latin typeface="Times New Roman" pitchFamily="18" charset="0"/>
                <a:cs typeface="Times New Roman" pitchFamily="18" charset="0"/>
              </a:rPr>
              <a:t>Número par de canales (a veces el dispositivo es “hechizo”, se hace “en </a:t>
            </a:r>
            <a:r>
              <a:rPr lang="es-ES" sz="2600" dirty="0">
                <a:latin typeface="Times New Roman" pitchFamily="18" charset="0"/>
                <a:cs typeface="Times New Roman" pitchFamily="18" charset="0"/>
              </a:rPr>
              <a:t>casa” y no se respeta esta regla evidente).</a:t>
            </a:r>
          </a:p>
          <a:p>
            <a:pPr algn="just">
              <a:buNone/>
            </a:pPr>
            <a:r>
              <a:rPr lang="es-ES" sz="2600" dirty="0">
                <a:latin typeface="Times New Roman" pitchFamily="18" charset="0"/>
                <a:cs typeface="Times New Roman" pitchFamily="18" charset="0"/>
              </a:rPr>
              <a:t>    c) </a:t>
            </a:r>
            <a:r>
              <a:rPr lang="es-ES" sz="2600" b="1" dirty="0">
                <a:latin typeface="Times New Roman" pitchFamily="18" charset="0"/>
                <a:cs typeface="Times New Roman" pitchFamily="18" charset="0"/>
              </a:rPr>
              <a:t>Abertura de canales mayor que 2 veces el diámetro máximo de las partículas </a:t>
            </a:r>
            <a:r>
              <a:rPr lang="es-ES" sz="2600" dirty="0">
                <a:latin typeface="Times New Roman" pitchFamily="18" charset="0"/>
                <a:cs typeface="Times New Roman" pitchFamily="18" charset="0"/>
              </a:rPr>
              <a:t>(es obvio que no deben quedar partículas retenidas).</a:t>
            </a:r>
          </a:p>
          <a:p>
            <a:pPr algn="just">
              <a:buNone/>
            </a:pPr>
            <a:r>
              <a:rPr lang="es-ES" sz="2600" dirty="0">
                <a:latin typeface="Times New Roman" pitchFamily="18" charset="0"/>
                <a:cs typeface="Times New Roman" pitchFamily="18" charset="0"/>
              </a:rPr>
              <a:t>    d) </a:t>
            </a:r>
            <a:r>
              <a:rPr lang="es-ES" sz="2600" b="1" dirty="0">
                <a:latin typeface="Times New Roman" pitchFamily="18" charset="0"/>
                <a:cs typeface="Times New Roman" pitchFamily="18" charset="0"/>
              </a:rPr>
              <a:t>Alimentar o cargar lentamente, desde el centro, con el contenedor diseñado </a:t>
            </a:r>
            <a:r>
              <a:rPr lang="es-ES" sz="2600" dirty="0">
                <a:latin typeface="Times New Roman" pitchFamily="18" charset="0"/>
                <a:cs typeface="Times New Roman" pitchFamily="18" charset="0"/>
              </a:rPr>
              <a:t>(tal como se muestra en las figuras IV.29 y IV.30).</a:t>
            </a:r>
          </a:p>
          <a:p>
            <a:endParaRPr lang="es-CL" sz="2400" dirty="0"/>
          </a:p>
        </p:txBody>
      </p:sp>
    </p:spTree>
    <p:extLst>
      <p:ext uri="{BB962C8B-B14F-4D97-AF65-F5344CB8AC3E}">
        <p14:creationId xmlns:p14="http://schemas.microsoft.com/office/powerpoint/2010/main" val="2989158491"/>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54868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s-CL" dirty="0" smtClean="0">
                <a:solidFill>
                  <a:srgbClr val="FF0000"/>
                </a:solidFill>
                <a:latin typeface="Times New Roman" pitchFamily="18" charset="0"/>
                <a:cs typeface="Times New Roman" pitchFamily="18" charset="0"/>
              </a:rPr>
              <a:t>DIVISOR ROTATORIO</a:t>
            </a:r>
            <a:endParaRPr lang="es-CL" dirty="0">
              <a:solidFill>
                <a:srgbClr val="FF0000"/>
              </a:solidFill>
              <a:latin typeface="Times New Roman" pitchFamily="18" charset="0"/>
              <a:cs typeface="Times New Roman" pitchFamily="18" charset="0"/>
            </a:endParaRPr>
          </a:p>
        </p:txBody>
      </p:sp>
      <p:sp>
        <p:nvSpPr>
          <p:cNvPr id="3" name="2 Marcador de contenido"/>
          <p:cNvSpPr>
            <a:spLocks noGrp="1"/>
          </p:cNvSpPr>
          <p:nvPr>
            <p:ph idx="1"/>
          </p:nvPr>
        </p:nvSpPr>
        <p:spPr>
          <a:xfrm>
            <a:off x="1524000" y="548680"/>
            <a:ext cx="9144000" cy="6309320"/>
          </a:xfrm>
        </p:spPr>
        <p:style>
          <a:lnRef idx="2">
            <a:schemeClr val="accent2"/>
          </a:lnRef>
          <a:fillRef idx="1">
            <a:schemeClr val="lt1"/>
          </a:fillRef>
          <a:effectRef idx="0">
            <a:schemeClr val="accent2"/>
          </a:effectRef>
          <a:fontRef idx="minor">
            <a:schemeClr val="dk1"/>
          </a:fontRef>
        </p:style>
        <p:txBody>
          <a:bodyPr/>
          <a:lstStyle/>
          <a:p>
            <a:pPr marL="0" indent="0" algn="just">
              <a:buNone/>
            </a:pPr>
            <a:r>
              <a:rPr lang="es-ES" sz="2400" dirty="0">
                <a:latin typeface="Times New Roman" pitchFamily="18" charset="0"/>
                <a:cs typeface="Times New Roman" pitchFamily="18" charset="0"/>
              </a:rPr>
              <a:t>En la figura IV.31 se tiene un </a:t>
            </a:r>
            <a:r>
              <a:rPr lang="es-ES" sz="2400" b="1" dirty="0">
                <a:latin typeface="Times New Roman" pitchFamily="18" charset="0"/>
                <a:cs typeface="Times New Roman" pitchFamily="18" charset="0"/>
              </a:rPr>
              <a:t>divisor rotatorio el cual consiste en un alimentador </a:t>
            </a:r>
            <a:r>
              <a:rPr lang="es-ES" sz="2400" dirty="0">
                <a:latin typeface="Times New Roman" pitchFamily="18" charset="0"/>
                <a:cs typeface="Times New Roman" pitchFamily="18" charset="0"/>
              </a:rPr>
              <a:t>vibratorio y una mesa rotatoria con subdivisiones, las cuales se consideran como submuestras. El único problema de este aparato es que en algunas ocasiones, al terminar la operación, queda un remanente de material fino en el alimentador.</a:t>
            </a:r>
          </a:p>
          <a:p>
            <a:endParaRPr lang="es-CL" dirty="0"/>
          </a:p>
        </p:txBody>
      </p:sp>
      <p:pic>
        <p:nvPicPr>
          <p:cNvPr id="4" name="Picture 2"/>
          <p:cNvPicPr>
            <a:picLocks noChangeAspect="1" noChangeArrowheads="1"/>
          </p:cNvPicPr>
          <p:nvPr/>
        </p:nvPicPr>
        <p:blipFill>
          <a:blip r:embed="rId2" cstate="print"/>
          <a:srcRect/>
          <a:stretch>
            <a:fillRect/>
          </a:stretch>
        </p:blipFill>
        <p:spPr bwMode="auto">
          <a:xfrm>
            <a:off x="1524000" y="2492896"/>
            <a:ext cx="9144000" cy="4365104"/>
          </a:xfrm>
          <a:prstGeom prst="rect">
            <a:avLst/>
          </a:prstGeom>
          <a:ln w="25400" cap="flat" cmpd="sng" algn="ctr">
            <a:solidFill>
              <a:schemeClr val="accent1"/>
            </a:solidFill>
            <a:prstDash val="solid"/>
            <a:headEnd/>
            <a:tailEnd/>
          </a:ln>
        </p:spPr>
        <p:style>
          <a:lnRef idx="2">
            <a:schemeClr val="accent1"/>
          </a:lnRef>
          <a:fillRef idx="1">
            <a:schemeClr val="lt1"/>
          </a:fillRef>
          <a:effectRef idx="0">
            <a:schemeClr val="accent1"/>
          </a:effectRef>
          <a:fontRef idx="minor">
            <a:schemeClr val="dk1"/>
          </a:fontRef>
        </p:style>
      </p:pic>
      <p:pic>
        <p:nvPicPr>
          <p:cNvPr id="5" name="Picture 2"/>
          <p:cNvPicPr>
            <a:picLocks noChangeAspect="1" noChangeArrowheads="1"/>
          </p:cNvPicPr>
          <p:nvPr/>
        </p:nvPicPr>
        <p:blipFill>
          <a:blip r:embed="rId3" cstate="print"/>
          <a:srcRect/>
          <a:stretch>
            <a:fillRect/>
          </a:stretch>
        </p:blipFill>
        <p:spPr bwMode="auto">
          <a:xfrm>
            <a:off x="8112225" y="2492896"/>
            <a:ext cx="2555507" cy="4365104"/>
          </a:xfrm>
          <a:prstGeom prst="rect">
            <a:avLst/>
          </a:prstGeom>
          <a:ln w="25400" cap="flat" cmpd="sng" algn="ctr">
            <a:solidFill>
              <a:schemeClr val="accent2"/>
            </a:solidFill>
            <a:prstDash val="solid"/>
            <a:headEnd/>
            <a:tailEnd/>
          </a:ln>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22172438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692696"/>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s-CL" dirty="0" smtClean="0">
                <a:solidFill>
                  <a:srgbClr val="FF0000"/>
                </a:solidFill>
                <a:latin typeface="Times New Roman" pitchFamily="18" charset="0"/>
                <a:cs typeface="Times New Roman" pitchFamily="18" charset="0"/>
              </a:rPr>
              <a:t>DIVISOR DE MESA</a:t>
            </a:r>
            <a:endParaRPr lang="es-CL" dirty="0">
              <a:solidFill>
                <a:srgbClr val="FF0000"/>
              </a:solidFill>
              <a:latin typeface="Times New Roman" pitchFamily="18" charset="0"/>
              <a:cs typeface="Times New Roman" pitchFamily="18" charset="0"/>
            </a:endParaRPr>
          </a:p>
        </p:txBody>
      </p:sp>
      <p:sp>
        <p:nvSpPr>
          <p:cNvPr id="3" name="2 Marcador de contenido"/>
          <p:cNvSpPr>
            <a:spLocks noGrp="1"/>
          </p:cNvSpPr>
          <p:nvPr>
            <p:ph idx="1"/>
          </p:nvPr>
        </p:nvSpPr>
        <p:spPr>
          <a:xfrm>
            <a:off x="1524000" y="695197"/>
            <a:ext cx="9180004" cy="6165304"/>
          </a:xfrm>
        </p:spPr>
        <p:style>
          <a:lnRef idx="2">
            <a:schemeClr val="accent3"/>
          </a:lnRef>
          <a:fillRef idx="1">
            <a:schemeClr val="lt1"/>
          </a:fillRef>
          <a:effectRef idx="0">
            <a:schemeClr val="accent3"/>
          </a:effectRef>
          <a:fontRef idx="minor">
            <a:schemeClr val="dk1"/>
          </a:fontRef>
        </p:style>
        <p:txBody>
          <a:bodyPr>
            <a:normAutofit/>
          </a:bodyPr>
          <a:lstStyle/>
          <a:p>
            <a:pPr marL="0" indent="0" algn="just">
              <a:buNone/>
            </a:pPr>
            <a:r>
              <a:rPr lang="es-ES" sz="2400" dirty="0">
                <a:latin typeface="Times New Roman" pitchFamily="18" charset="0"/>
                <a:cs typeface="Times New Roman" pitchFamily="18" charset="0"/>
              </a:rPr>
              <a:t>En la figura IV.32 hemos representado un divisor de mesa. La mesa es vibratoria. Este dispositivo tiene, a veces, el mismo problema que el divisor rotatorio.</a:t>
            </a:r>
          </a:p>
          <a:p>
            <a:endParaRPr lang="es-CL" sz="2400" dirty="0"/>
          </a:p>
        </p:txBody>
      </p:sp>
      <p:pic>
        <p:nvPicPr>
          <p:cNvPr id="4" name="Picture 2"/>
          <p:cNvPicPr>
            <a:picLocks noChangeAspect="1" noChangeArrowheads="1"/>
          </p:cNvPicPr>
          <p:nvPr/>
        </p:nvPicPr>
        <p:blipFill>
          <a:blip r:embed="rId2" cstate="print"/>
          <a:srcRect/>
          <a:stretch>
            <a:fillRect/>
          </a:stretch>
        </p:blipFill>
        <p:spPr bwMode="auto">
          <a:xfrm>
            <a:off x="1524000" y="1894418"/>
            <a:ext cx="9144000" cy="4054863"/>
          </a:xfrm>
          <a:prstGeom prst="rect">
            <a:avLst/>
          </a:prstGeom>
          <a:ln w="25400" cap="flat" cmpd="sng" algn="ctr">
            <a:solidFill>
              <a:schemeClr val="accent4"/>
            </a:solidFill>
            <a:prstDash val="solid"/>
            <a:headEnd/>
            <a:tailEnd/>
          </a:ln>
        </p:spPr>
        <p:style>
          <a:lnRef idx="2">
            <a:schemeClr val="accent4"/>
          </a:lnRef>
          <a:fillRef idx="1">
            <a:schemeClr val="lt1"/>
          </a:fillRef>
          <a:effectRef idx="0">
            <a:schemeClr val="accent4"/>
          </a:effectRef>
          <a:fontRef idx="minor">
            <a:schemeClr val="dk1"/>
          </a:fontRef>
        </p:style>
      </p:pic>
      <p:sp>
        <p:nvSpPr>
          <p:cNvPr id="5" name="CuadroTexto 4"/>
          <p:cNvSpPr txBox="1"/>
          <p:nvPr/>
        </p:nvSpPr>
        <p:spPr>
          <a:xfrm>
            <a:off x="1524000" y="5949280"/>
            <a:ext cx="9180004" cy="523220"/>
          </a:xfrm>
          <a:prstGeom prst="rect">
            <a:avLst/>
          </a:prstGeom>
          <a:noFill/>
        </p:spPr>
        <p:txBody>
          <a:bodyPr wrap="square" rtlCol="0">
            <a:spAutoFit/>
          </a:bodyPr>
          <a:lstStyle/>
          <a:p>
            <a:r>
              <a:rPr lang="es-ES" sz="2800" dirty="0">
                <a:latin typeface="Times New Roman" pitchFamily="18" charset="0"/>
                <a:cs typeface="Times New Roman" pitchFamily="18" charset="0"/>
              </a:rPr>
              <a:t>Figura IV.32: Divisor de mesa</a:t>
            </a:r>
            <a:r>
              <a:rPr lang="es-ES" sz="2800" dirty="0"/>
              <a:t>.</a:t>
            </a:r>
          </a:p>
        </p:txBody>
      </p:sp>
    </p:spTree>
    <p:extLst>
      <p:ext uri="{BB962C8B-B14F-4D97-AF65-F5344CB8AC3E}">
        <p14:creationId xmlns:p14="http://schemas.microsoft.com/office/powerpoint/2010/main" val="16160682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20782"/>
            <a:ext cx="9144000" cy="764704"/>
          </a:xfrm>
        </p:spPr>
        <p:style>
          <a:lnRef idx="2">
            <a:schemeClr val="accent1">
              <a:shade val="50000"/>
            </a:schemeClr>
          </a:lnRef>
          <a:fillRef idx="1">
            <a:schemeClr val="accent1"/>
          </a:fillRef>
          <a:effectRef idx="0">
            <a:schemeClr val="accent1"/>
          </a:effectRef>
          <a:fontRef idx="minor">
            <a:schemeClr val="lt1"/>
          </a:fontRef>
        </p:style>
        <p:txBody>
          <a:bodyPr/>
          <a:lstStyle/>
          <a:p>
            <a:r>
              <a:rPr lang="es-CL" dirty="0" smtClean="0">
                <a:latin typeface="Times New Roman" pitchFamily="18" charset="0"/>
                <a:cs typeface="Times New Roman" pitchFamily="18" charset="0"/>
              </a:rPr>
              <a:t>MINERIA SUBTERRANEA</a:t>
            </a:r>
            <a:endParaRPr lang="es-CL" dirty="0">
              <a:latin typeface="Times New Roman" pitchFamily="18" charset="0"/>
              <a:cs typeface="Times New Roman" pitchFamily="18" charset="0"/>
            </a:endParaRPr>
          </a:p>
        </p:txBody>
      </p:sp>
      <p:pic>
        <p:nvPicPr>
          <p:cNvPr id="216066" name="Picture 2"/>
          <p:cNvPicPr>
            <a:picLocks noGrp="1" noChangeAspect="1" noChangeArrowheads="1"/>
          </p:cNvPicPr>
          <p:nvPr>
            <p:ph idx="1"/>
          </p:nvPr>
        </p:nvPicPr>
        <p:blipFill>
          <a:blip r:embed="rId2" cstate="print"/>
          <a:srcRect/>
          <a:stretch>
            <a:fillRect/>
          </a:stretch>
        </p:blipFill>
        <p:spPr bwMode="auto">
          <a:xfrm>
            <a:off x="1524000" y="743922"/>
            <a:ext cx="9144000" cy="6114078"/>
          </a:xfrm>
          <a:prstGeom prst="rect">
            <a:avLst/>
          </a:prstGeom>
          <a:noFill/>
          <a:ln w="9525">
            <a:noFill/>
            <a:miter lim="800000"/>
            <a:headEnd/>
            <a:tailEnd/>
          </a:ln>
        </p:spPr>
      </p:pic>
      <p:sp>
        <p:nvSpPr>
          <p:cNvPr id="6" name="5 Rectángulo"/>
          <p:cNvSpPr/>
          <p:nvPr/>
        </p:nvSpPr>
        <p:spPr>
          <a:xfrm>
            <a:off x="8256240" y="1484784"/>
            <a:ext cx="165618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r>
              <a:rPr lang="es-CL" dirty="0">
                <a:solidFill>
                  <a:schemeClr val="bg1"/>
                </a:solidFill>
                <a:latin typeface="Times New Roman" pitchFamily="18" charset="0"/>
                <a:cs typeface="Times New Roman" pitchFamily="18" charset="0"/>
              </a:rPr>
              <a:t>ACUÑADURA</a:t>
            </a:r>
            <a:endParaRPr lang="es-CL"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5018684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1052736"/>
          </a:xfrm>
        </p:spPr>
        <p:style>
          <a:lnRef idx="3">
            <a:schemeClr val="lt1"/>
          </a:lnRef>
          <a:fillRef idx="1">
            <a:schemeClr val="accent1"/>
          </a:fillRef>
          <a:effectRef idx="1">
            <a:schemeClr val="accent1"/>
          </a:effectRef>
          <a:fontRef idx="minor">
            <a:schemeClr val="lt1"/>
          </a:fontRef>
        </p:style>
        <p:txBody>
          <a:bodyPr/>
          <a:lstStyle/>
          <a:p>
            <a:r>
              <a:rPr lang="es-CL" dirty="0" smtClean="0">
                <a:latin typeface="Times New Roman" pitchFamily="18" charset="0"/>
                <a:cs typeface="Times New Roman" pitchFamily="18" charset="0"/>
              </a:rPr>
              <a:t>MINERIA SUBTERRANEA</a:t>
            </a:r>
            <a:endParaRPr lang="es-CL" dirty="0">
              <a:latin typeface="Times New Roman" pitchFamily="18" charset="0"/>
              <a:cs typeface="Times New Roman" pitchFamily="18" charset="0"/>
            </a:endParaRPr>
          </a:p>
        </p:txBody>
      </p:sp>
      <p:pic>
        <p:nvPicPr>
          <p:cNvPr id="219138" name="Picture 2" descr="C:\Users\Victor\Pictures\acunador.jpg"/>
          <p:cNvPicPr>
            <a:picLocks noGrp="1" noChangeAspect="1" noChangeArrowheads="1"/>
          </p:cNvPicPr>
          <p:nvPr>
            <p:ph idx="1"/>
          </p:nvPr>
        </p:nvPicPr>
        <p:blipFill>
          <a:blip r:embed="rId2" cstate="print"/>
          <a:srcRect/>
          <a:stretch>
            <a:fillRect/>
          </a:stretch>
        </p:blipFill>
        <p:spPr bwMode="auto">
          <a:xfrm>
            <a:off x="1524000" y="2852936"/>
            <a:ext cx="9144000" cy="3024336"/>
          </a:xfrm>
          <a:prstGeom prst="rect">
            <a:avLst/>
          </a:prstGeom>
        </p:spPr>
        <p:style>
          <a:lnRef idx="2">
            <a:schemeClr val="dk1"/>
          </a:lnRef>
          <a:fillRef idx="1">
            <a:schemeClr val="lt1"/>
          </a:fillRef>
          <a:effectRef idx="0">
            <a:schemeClr val="dk1"/>
          </a:effectRef>
          <a:fontRef idx="minor">
            <a:schemeClr val="dk1"/>
          </a:fontRef>
        </p:style>
      </p:pic>
      <p:sp>
        <p:nvSpPr>
          <p:cNvPr id="5" name="4 CuadroTexto"/>
          <p:cNvSpPr txBox="1"/>
          <p:nvPr/>
        </p:nvSpPr>
        <p:spPr>
          <a:xfrm>
            <a:off x="4367808" y="1916832"/>
            <a:ext cx="4104456"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CL" sz="4000" dirty="0">
                <a:latin typeface="Times New Roman" pitchFamily="18" charset="0"/>
                <a:cs typeface="Times New Roman" pitchFamily="18" charset="0"/>
              </a:rPr>
              <a:t>ACUÑADOR</a:t>
            </a:r>
            <a:endParaRPr lang="es-CL" sz="4000" dirty="0">
              <a:latin typeface="Times New Roman" pitchFamily="18" charset="0"/>
              <a:cs typeface="Times New Roman" pitchFamily="18" charset="0"/>
            </a:endParaRPr>
          </a:p>
        </p:txBody>
      </p:sp>
    </p:spTree>
    <p:extLst>
      <p:ext uri="{BB962C8B-B14F-4D97-AF65-F5344CB8AC3E}">
        <p14:creationId xmlns:p14="http://schemas.microsoft.com/office/powerpoint/2010/main" val="39664468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764704"/>
          </a:xfrm>
          <a:solidFill>
            <a:schemeClr val="accent1"/>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a:lstStyle/>
          <a:p>
            <a:r>
              <a:rPr lang="es-CL" dirty="0" smtClean="0">
                <a:latin typeface="Times New Roman" pitchFamily="18" charset="0"/>
                <a:cs typeface="Times New Roman" pitchFamily="18" charset="0"/>
              </a:rPr>
              <a:t>MINERIA SUBTERRANEA</a:t>
            </a:r>
            <a:endParaRPr lang="es-CL" dirty="0">
              <a:latin typeface="Times New Roman" pitchFamily="18" charset="0"/>
              <a:cs typeface="Times New Roman" pitchFamily="18" charset="0"/>
            </a:endParaRPr>
          </a:p>
        </p:txBody>
      </p:sp>
      <p:pic>
        <p:nvPicPr>
          <p:cNvPr id="208898" name="Picture 2" descr="C:\Users\Victor\Pictures\tubos.png"/>
          <p:cNvPicPr>
            <a:picLocks noGrp="1" noChangeAspect="1" noChangeArrowheads="1"/>
          </p:cNvPicPr>
          <p:nvPr>
            <p:ph idx="1"/>
          </p:nvPr>
        </p:nvPicPr>
        <p:blipFill>
          <a:blip r:embed="rId2" cstate="print"/>
          <a:srcRect/>
          <a:stretch>
            <a:fillRect/>
          </a:stretch>
        </p:blipFill>
        <p:spPr bwMode="auto">
          <a:xfrm>
            <a:off x="1524000" y="764704"/>
            <a:ext cx="9144000" cy="6093296"/>
          </a:xfrm>
          <a:prstGeom prst="rect">
            <a:avLst/>
          </a:prstGeom>
        </p:spPr>
        <p:style>
          <a:lnRef idx="2">
            <a:schemeClr val="dk1"/>
          </a:lnRef>
          <a:fillRef idx="1">
            <a:schemeClr val="lt1"/>
          </a:fillRef>
          <a:effectRef idx="0">
            <a:schemeClr val="dk1"/>
          </a:effectRef>
          <a:fontRef idx="minor">
            <a:schemeClr val="dk1"/>
          </a:fontRef>
        </p:style>
      </p:pic>
      <p:sp>
        <p:nvSpPr>
          <p:cNvPr id="4" name="3 CuadroTexto"/>
          <p:cNvSpPr txBox="1"/>
          <p:nvPr/>
        </p:nvSpPr>
        <p:spPr>
          <a:xfrm>
            <a:off x="5591944" y="4509121"/>
            <a:ext cx="2232248"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CL" sz="2800" dirty="0">
                <a:solidFill>
                  <a:schemeClr val="tx1"/>
                </a:solidFill>
                <a:latin typeface="Times New Roman" pitchFamily="18" charset="0"/>
                <a:cs typeface="Times New Roman" pitchFamily="18" charset="0"/>
              </a:rPr>
              <a:t>Elementos de un Acuñador</a:t>
            </a:r>
            <a:endParaRPr lang="es-CL"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21249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980728"/>
          </a:xfrm>
        </p:spPr>
        <p:style>
          <a:lnRef idx="1">
            <a:schemeClr val="accent1"/>
          </a:lnRef>
          <a:fillRef idx="3">
            <a:schemeClr val="accent1"/>
          </a:fillRef>
          <a:effectRef idx="2">
            <a:schemeClr val="accent1"/>
          </a:effectRef>
          <a:fontRef idx="minor">
            <a:schemeClr val="lt1"/>
          </a:fontRef>
        </p:style>
        <p:txBody>
          <a:bodyPr>
            <a:noAutofit/>
          </a:bodyPr>
          <a:lstStyle/>
          <a:p>
            <a:r>
              <a:rPr lang="es-CL" sz="4800" dirty="0">
                <a:latin typeface="Angsana New" pitchFamily="18" charset="-34"/>
                <a:cs typeface="Angsana New" pitchFamily="18" charset="-34"/>
              </a:rPr>
              <a:t>MINERIA SUBTERRANEA</a:t>
            </a:r>
            <a:endParaRPr lang="es-CL" sz="2400" dirty="0">
              <a:latin typeface="Angsana New" pitchFamily="18" charset="-34"/>
              <a:cs typeface="Angsana New" pitchFamily="18" charset="-34"/>
            </a:endParaRPr>
          </a:p>
        </p:txBody>
      </p:sp>
      <p:sp>
        <p:nvSpPr>
          <p:cNvPr id="3" name="2 Marcador de contenido"/>
          <p:cNvSpPr>
            <a:spLocks noGrp="1"/>
          </p:cNvSpPr>
          <p:nvPr>
            <p:ph idx="1"/>
          </p:nvPr>
        </p:nvSpPr>
        <p:spPr>
          <a:xfrm>
            <a:off x="1524000" y="980728"/>
            <a:ext cx="9144000" cy="5877272"/>
          </a:xfrm>
        </p:spPr>
        <p:style>
          <a:lnRef idx="2">
            <a:schemeClr val="accent1"/>
          </a:lnRef>
          <a:fillRef idx="1">
            <a:schemeClr val="lt1"/>
          </a:fillRef>
          <a:effectRef idx="0">
            <a:schemeClr val="accent1"/>
          </a:effectRef>
          <a:fontRef idx="minor">
            <a:schemeClr val="dk1"/>
          </a:fontRef>
        </p:style>
        <p:txBody>
          <a:bodyPr>
            <a:noAutofit/>
          </a:bodyPr>
          <a:lstStyle/>
          <a:p>
            <a:pPr algn="just"/>
            <a:r>
              <a:rPr lang="es-CL" sz="4800" dirty="0">
                <a:solidFill>
                  <a:srgbClr val="FF0000"/>
                </a:solidFill>
                <a:latin typeface="Angsana New" pitchFamily="18" charset="-34"/>
                <a:cs typeface="Angsana New" pitchFamily="18" charset="-34"/>
              </a:rPr>
              <a:t>TRONADURA</a:t>
            </a:r>
            <a:r>
              <a:rPr lang="es-CL" sz="4800" dirty="0">
                <a:solidFill>
                  <a:srgbClr val="FF0000"/>
                </a:solidFill>
              </a:rPr>
              <a:t>.</a:t>
            </a:r>
            <a:r>
              <a:rPr lang="es-CL" sz="4800" dirty="0">
                <a:latin typeface="Times New Roman" pitchFamily="18" charset="0"/>
                <a:cs typeface="Times New Roman" pitchFamily="18" charset="0"/>
              </a:rPr>
              <a:t> </a:t>
            </a:r>
            <a:r>
              <a:rPr lang="es-CL" sz="4800" dirty="0">
                <a:latin typeface="Angsana New" pitchFamily="18" charset="-34"/>
                <a:cs typeface="Angsana New" pitchFamily="18" charset="-34"/>
              </a:rPr>
              <a:t>“La Tronadura tiene como propósito fundamental maximizar la </a:t>
            </a:r>
            <a:r>
              <a:rPr lang="es-CL" sz="4800" b="1" dirty="0">
                <a:latin typeface="Angsana New" pitchFamily="18" charset="-34"/>
                <a:cs typeface="Angsana New" pitchFamily="18" charset="-34"/>
              </a:rPr>
              <a:t>energía liberada por el explosivo para fragmentar lo </a:t>
            </a:r>
            <a:r>
              <a:rPr lang="es-CL" sz="4800" dirty="0">
                <a:latin typeface="Angsana New" pitchFamily="18" charset="-34"/>
                <a:cs typeface="Angsana New" pitchFamily="18" charset="-34"/>
              </a:rPr>
              <a:t>mejor posible una parte del macizo rocoso, mientras que por el lado contrario, el deseo es a su vez </a:t>
            </a:r>
            <a:r>
              <a:rPr lang="es-CL" sz="4800" b="1" dirty="0">
                <a:latin typeface="Angsana New" pitchFamily="18" charset="-34"/>
                <a:cs typeface="Angsana New" pitchFamily="18" charset="-34"/>
              </a:rPr>
              <a:t>minimizar</a:t>
            </a:r>
            <a:r>
              <a:rPr lang="es-CL" sz="4800" dirty="0">
                <a:latin typeface="Angsana New" pitchFamily="18" charset="-34"/>
                <a:cs typeface="Angsana New" pitchFamily="18" charset="-34"/>
              </a:rPr>
              <a:t> la energía del mismo hacia la otra parte del macizo rocoso (remanente) para así producir el menor </a:t>
            </a:r>
            <a:r>
              <a:rPr lang="es-CL" sz="4800" b="1" dirty="0">
                <a:latin typeface="Angsana New" pitchFamily="18" charset="-34"/>
                <a:cs typeface="Angsana New" pitchFamily="18" charset="-34"/>
              </a:rPr>
              <a:t>daño posible”.</a:t>
            </a:r>
            <a:endParaRPr lang="es-CL" sz="4800" dirty="0">
              <a:latin typeface="Angsana New" pitchFamily="18" charset="-34"/>
              <a:cs typeface="Angsana New" pitchFamily="18" charset="-34"/>
            </a:endParaRPr>
          </a:p>
          <a:p>
            <a:pPr>
              <a:buNone/>
            </a:pPr>
            <a:endParaRPr lang="es-CL" sz="4000" dirty="0">
              <a:latin typeface="Angsana New" pitchFamily="18" charset="-34"/>
              <a:cs typeface="Angsana New" pitchFamily="18" charset="-34"/>
            </a:endParaRPr>
          </a:p>
        </p:txBody>
      </p:sp>
    </p:spTree>
    <p:extLst>
      <p:ext uri="{BB962C8B-B14F-4D97-AF65-F5344CB8AC3E}">
        <p14:creationId xmlns:p14="http://schemas.microsoft.com/office/powerpoint/2010/main" val="41391268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764704"/>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r>
              <a:rPr lang="es-CL" sz="4800" dirty="0">
                <a:latin typeface="Angsana New" pitchFamily="18" charset="-34"/>
                <a:cs typeface="Angsana New" pitchFamily="18" charset="-34"/>
              </a:rPr>
              <a:t>TRONADURA DE PRODUCCION</a:t>
            </a:r>
            <a:endParaRPr lang="es-CL" sz="4800" dirty="0">
              <a:latin typeface="Angsana New" pitchFamily="18" charset="-34"/>
              <a:cs typeface="Angsana New" pitchFamily="18" charset="-34"/>
            </a:endParaRPr>
          </a:p>
        </p:txBody>
      </p:sp>
      <p:pic>
        <p:nvPicPr>
          <p:cNvPr id="257026" name="Picture 2" descr="C:\Users\Victor\Pictures\images.jpg"/>
          <p:cNvPicPr>
            <a:picLocks noGrp="1" noChangeAspect="1" noChangeArrowheads="1"/>
          </p:cNvPicPr>
          <p:nvPr>
            <p:ph idx="1"/>
          </p:nvPr>
        </p:nvPicPr>
        <p:blipFill>
          <a:blip r:embed="rId2" cstate="print"/>
          <a:srcRect/>
          <a:stretch>
            <a:fillRect/>
          </a:stretch>
        </p:blipFill>
        <p:spPr bwMode="auto">
          <a:xfrm>
            <a:off x="1478066" y="764704"/>
            <a:ext cx="9189935" cy="6093296"/>
          </a:xfrm>
          <a:prstGeom prst="rect">
            <a:avLst/>
          </a:prstGeom>
          <a:noFill/>
        </p:spPr>
      </p:pic>
    </p:spTree>
    <p:extLst>
      <p:ext uri="{BB962C8B-B14F-4D97-AF65-F5344CB8AC3E}">
        <p14:creationId xmlns:p14="http://schemas.microsoft.com/office/powerpoint/2010/main" val="3922177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1417638"/>
          </a:xfrm>
        </p:spPr>
        <p:style>
          <a:lnRef idx="1">
            <a:schemeClr val="accent3"/>
          </a:lnRef>
          <a:fillRef idx="2">
            <a:schemeClr val="accent3"/>
          </a:fillRef>
          <a:effectRef idx="1">
            <a:schemeClr val="accent3"/>
          </a:effectRef>
          <a:fontRef idx="minor">
            <a:schemeClr val="dk1"/>
          </a:fontRef>
        </p:style>
        <p:txBody>
          <a:bodyPr/>
          <a:lstStyle/>
          <a:p>
            <a:r>
              <a:rPr lang="es-CL" dirty="0" smtClean="0">
                <a:latin typeface="Times New Roman" pitchFamily="18" charset="0"/>
                <a:cs typeface="Times New Roman" pitchFamily="18" charset="0"/>
              </a:rPr>
              <a:t>MINERIA SUBTERRANEA</a:t>
            </a:r>
            <a:endParaRPr lang="es-CL" dirty="0">
              <a:latin typeface="Times New Roman" pitchFamily="18" charset="0"/>
              <a:cs typeface="Times New Roman" pitchFamily="18" charset="0"/>
            </a:endParaRPr>
          </a:p>
        </p:txBody>
      </p:sp>
      <p:pic>
        <p:nvPicPr>
          <p:cNvPr id="211970" name="Picture 2"/>
          <p:cNvPicPr>
            <a:picLocks noGrp="1" noChangeAspect="1" noChangeArrowheads="1"/>
          </p:cNvPicPr>
          <p:nvPr>
            <p:ph idx="1"/>
          </p:nvPr>
        </p:nvPicPr>
        <p:blipFill>
          <a:blip r:embed="rId2" cstate="print"/>
          <a:srcRect/>
          <a:stretch>
            <a:fillRect/>
          </a:stretch>
        </p:blipFill>
        <p:spPr bwMode="auto">
          <a:xfrm>
            <a:off x="1524000" y="1366314"/>
            <a:ext cx="9144000" cy="5491686"/>
          </a:xfrm>
          <a:prstGeom prst="rect">
            <a:avLst/>
          </a:prstGeom>
          <a:noFill/>
          <a:ln w="9525">
            <a:noFill/>
            <a:miter lim="800000"/>
            <a:headEnd/>
            <a:tailEnd/>
          </a:ln>
        </p:spPr>
      </p:pic>
    </p:spTree>
    <p:extLst>
      <p:ext uri="{BB962C8B-B14F-4D97-AF65-F5344CB8AC3E}">
        <p14:creationId xmlns:p14="http://schemas.microsoft.com/office/powerpoint/2010/main" val="35881550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1124744"/>
          </a:xfrm>
        </p:spPr>
        <p:style>
          <a:lnRef idx="2">
            <a:schemeClr val="accent5">
              <a:shade val="50000"/>
            </a:schemeClr>
          </a:lnRef>
          <a:fillRef idx="1">
            <a:schemeClr val="accent5"/>
          </a:fillRef>
          <a:effectRef idx="0">
            <a:schemeClr val="accent5"/>
          </a:effectRef>
          <a:fontRef idx="minor">
            <a:schemeClr val="lt1"/>
          </a:fontRef>
        </p:style>
        <p:txBody>
          <a:bodyPr>
            <a:noAutofit/>
          </a:bodyPr>
          <a:lstStyle/>
          <a:p>
            <a:r>
              <a:rPr lang="es-CL" sz="7200" dirty="0">
                <a:latin typeface="Angsana New" pitchFamily="18" charset="-34"/>
                <a:cs typeface="Angsana New" pitchFamily="18" charset="-34"/>
              </a:rPr>
              <a:t>MINERIA</a:t>
            </a:r>
            <a:endParaRPr lang="es-CL" sz="7200" dirty="0">
              <a:latin typeface="Angsana New" pitchFamily="18" charset="-34"/>
              <a:cs typeface="Angsana New" pitchFamily="18" charset="-34"/>
            </a:endParaRPr>
          </a:p>
        </p:txBody>
      </p:sp>
      <p:sp>
        <p:nvSpPr>
          <p:cNvPr id="3" name="2 Marcador de contenido"/>
          <p:cNvSpPr>
            <a:spLocks noGrp="1"/>
          </p:cNvSpPr>
          <p:nvPr>
            <p:ph idx="1"/>
          </p:nvPr>
        </p:nvSpPr>
        <p:spPr>
          <a:xfrm>
            <a:off x="1524000" y="1124744"/>
            <a:ext cx="9144000" cy="5733256"/>
          </a:xfrm>
        </p:spPr>
        <p:style>
          <a:lnRef idx="2">
            <a:schemeClr val="accent5"/>
          </a:lnRef>
          <a:fillRef idx="1">
            <a:schemeClr val="lt1"/>
          </a:fillRef>
          <a:effectRef idx="0">
            <a:schemeClr val="accent5"/>
          </a:effectRef>
          <a:fontRef idx="minor">
            <a:schemeClr val="dk1"/>
          </a:fontRef>
        </p:style>
        <p:txBody>
          <a:bodyPr>
            <a:noAutofit/>
          </a:bodyPr>
          <a:lstStyle/>
          <a:p>
            <a:pPr algn="just"/>
            <a:r>
              <a:rPr lang="es-CL" sz="4800" dirty="0">
                <a:solidFill>
                  <a:srgbClr val="FF0000"/>
                </a:solidFill>
                <a:latin typeface="Angsana New" pitchFamily="18" charset="-34"/>
                <a:cs typeface="Angsana New" pitchFamily="18" charset="-34"/>
              </a:rPr>
              <a:t>FORTIFICACION.</a:t>
            </a:r>
            <a:r>
              <a:rPr lang="es-ES" sz="4800" dirty="0">
                <a:solidFill>
                  <a:srgbClr val="FF0000"/>
                </a:solidFill>
                <a:latin typeface="Angsana New" pitchFamily="18" charset="-34"/>
                <a:cs typeface="Angsana New" pitchFamily="18" charset="-34"/>
              </a:rPr>
              <a:t> </a:t>
            </a:r>
            <a:r>
              <a:rPr lang="es-ES" sz="4800" dirty="0">
                <a:latin typeface="Angsana New" pitchFamily="18" charset="-34"/>
                <a:cs typeface="Angsana New" pitchFamily="18" charset="-34"/>
              </a:rPr>
              <a:t>“La Fortificación de minas es una construcción artificial” que se hace en la excavación subterránea para prevenir la destrucción de la roca circundante y preservar las dimensiones de la sección que tiene un túnel o galería, la fortificación como una obra más de la ingeniería debe satisfacer una serie de exigencias: Técnicas, Productivas y  Económicas</a:t>
            </a:r>
            <a:endParaRPr lang="es-CL" sz="4800" dirty="0">
              <a:latin typeface="Angsana New" pitchFamily="18" charset="-34"/>
              <a:cs typeface="Angsana New" pitchFamily="18" charset="-34"/>
            </a:endParaRPr>
          </a:p>
          <a:p>
            <a:endParaRPr lang="es-CL" sz="4800" dirty="0"/>
          </a:p>
        </p:txBody>
      </p:sp>
    </p:spTree>
    <p:extLst>
      <p:ext uri="{BB962C8B-B14F-4D97-AF65-F5344CB8AC3E}">
        <p14:creationId xmlns:p14="http://schemas.microsoft.com/office/powerpoint/2010/main" val="12807931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980728"/>
          </a:xfrm>
        </p:spPr>
        <p:style>
          <a:lnRef idx="3">
            <a:schemeClr val="lt1"/>
          </a:lnRef>
          <a:fillRef idx="1">
            <a:schemeClr val="accent1"/>
          </a:fillRef>
          <a:effectRef idx="1">
            <a:schemeClr val="accent1"/>
          </a:effectRef>
          <a:fontRef idx="minor">
            <a:schemeClr val="lt1"/>
          </a:fontRef>
        </p:style>
        <p:txBody>
          <a:bodyPr>
            <a:noAutofit/>
          </a:bodyPr>
          <a:lstStyle/>
          <a:p>
            <a:r>
              <a:rPr lang="es-CL" sz="4800" dirty="0">
                <a:latin typeface="Angsana New" pitchFamily="18" charset="-34"/>
                <a:cs typeface="Angsana New" pitchFamily="18" charset="-34"/>
              </a:rPr>
              <a:t>FORTIFICACION MINERIA SUBTERRANEA</a:t>
            </a:r>
            <a:endParaRPr lang="es-CL" sz="4800" dirty="0">
              <a:latin typeface="Angsana New" pitchFamily="18" charset="-34"/>
              <a:cs typeface="Angsana New" pitchFamily="18" charset="-34"/>
            </a:endParaRPr>
          </a:p>
        </p:txBody>
      </p:sp>
      <p:pic>
        <p:nvPicPr>
          <p:cNvPr id="259074" name="Picture 2" descr="C:\Users\Victor\Pictures\untitled.png"/>
          <p:cNvPicPr>
            <a:picLocks noGrp="1" noChangeAspect="1" noChangeArrowheads="1"/>
          </p:cNvPicPr>
          <p:nvPr>
            <p:ph idx="1"/>
          </p:nvPr>
        </p:nvPicPr>
        <p:blipFill>
          <a:blip r:embed="rId2" cstate="print"/>
          <a:srcRect/>
          <a:stretch>
            <a:fillRect/>
          </a:stretch>
        </p:blipFill>
        <p:spPr bwMode="auto">
          <a:xfrm>
            <a:off x="1524000" y="1052737"/>
            <a:ext cx="9144000" cy="5805263"/>
          </a:xfrm>
          <a:prstGeom prst="rect">
            <a:avLst/>
          </a:prstGeom>
          <a:noFill/>
        </p:spPr>
      </p:pic>
      <p:sp>
        <p:nvSpPr>
          <p:cNvPr id="3" name="Rectángulo 2"/>
          <p:cNvSpPr/>
          <p:nvPr/>
        </p:nvSpPr>
        <p:spPr>
          <a:xfrm>
            <a:off x="1524000" y="1052736"/>
            <a:ext cx="241176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latin typeface="Times New Roman" panose="02020603050405020304" pitchFamily="18" charset="0"/>
                <a:cs typeface="Times New Roman" panose="02020603050405020304" pitchFamily="18" charset="0"/>
              </a:rPr>
              <a:t>Fortificación  Manual</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96883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4" name="Picture 2"/>
          <p:cNvPicPr>
            <a:picLocks noGrp="1" noChangeAspect="1" noChangeArrowheads="1"/>
          </p:cNvPicPr>
          <p:nvPr>
            <p:ph idx="1"/>
          </p:nvPr>
        </p:nvPicPr>
        <p:blipFill>
          <a:blip r:embed="rId2" cstate="print"/>
          <a:srcRect/>
          <a:stretch>
            <a:fillRect/>
          </a:stretch>
        </p:blipFill>
        <p:spPr bwMode="auto">
          <a:xfrm>
            <a:off x="1524000" y="1"/>
            <a:ext cx="9144000" cy="6857999"/>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4" name="3 CuadroTexto"/>
          <p:cNvSpPr txBox="1"/>
          <p:nvPr/>
        </p:nvSpPr>
        <p:spPr>
          <a:xfrm>
            <a:off x="1524000" y="332657"/>
            <a:ext cx="2987824" cy="830997"/>
          </a:xfrm>
          <a:prstGeom prst="rect">
            <a:avLst/>
          </a:prstGeom>
          <a:noFill/>
        </p:spPr>
        <p:txBody>
          <a:bodyPr wrap="square" rtlCol="0">
            <a:spAutoFit/>
          </a:bodyPr>
          <a:lstStyle/>
          <a:p>
            <a:r>
              <a:rPr lang="es-CL" sz="2400" b="1" dirty="0">
                <a:solidFill>
                  <a:schemeClr val="bg1"/>
                </a:solidFill>
                <a:latin typeface="Times New Roman" pitchFamily="18" charset="0"/>
                <a:cs typeface="Times New Roman" pitchFamily="18" charset="0"/>
              </a:rPr>
              <a:t>ROTOPERCUTIVO</a:t>
            </a:r>
          </a:p>
          <a:p>
            <a:r>
              <a:rPr lang="es-CL" sz="2400" b="1" dirty="0">
                <a:solidFill>
                  <a:schemeClr val="bg1"/>
                </a:solidFill>
                <a:latin typeface="Times New Roman" pitchFamily="18" charset="0"/>
                <a:cs typeface="Times New Roman" pitchFamily="18" charset="0"/>
              </a:rPr>
              <a:t>Simba</a:t>
            </a:r>
            <a:endParaRPr lang="es-CL" sz="24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6014142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noAutofit/>
          </a:bodyPr>
          <a:lstStyle/>
          <a:p>
            <a:r>
              <a:rPr lang="es-CL" sz="7200" dirty="0">
                <a:latin typeface="Angsana New" pitchFamily="18" charset="-34"/>
                <a:cs typeface="Angsana New" pitchFamily="18" charset="-34"/>
              </a:rPr>
              <a:t>FORTIFICACION</a:t>
            </a:r>
            <a:endParaRPr lang="es-CL" sz="7200" dirty="0">
              <a:latin typeface="Angsana New" pitchFamily="18" charset="-34"/>
              <a:cs typeface="Angsana New" pitchFamily="18" charset="-34"/>
            </a:endParaRPr>
          </a:p>
        </p:txBody>
      </p:sp>
      <p:pic>
        <p:nvPicPr>
          <p:cNvPr id="261122" name="Picture 2" descr="C:\Users\Victor\Pictures\images.jpg"/>
          <p:cNvPicPr>
            <a:picLocks noGrp="1" noChangeAspect="1" noChangeArrowheads="1"/>
          </p:cNvPicPr>
          <p:nvPr>
            <p:ph idx="1"/>
          </p:nvPr>
        </p:nvPicPr>
        <p:blipFill>
          <a:blip r:embed="rId2" cstate="print"/>
          <a:srcRect/>
          <a:stretch>
            <a:fillRect/>
          </a:stretch>
        </p:blipFill>
        <p:spPr bwMode="auto">
          <a:xfrm>
            <a:off x="2389750" y="1388774"/>
            <a:ext cx="8280920" cy="5136570"/>
          </a:xfrm>
          <a:prstGeom prst="rect">
            <a:avLst/>
          </a:prstGeom>
          <a:noFill/>
        </p:spPr>
      </p:pic>
      <p:sp>
        <p:nvSpPr>
          <p:cNvPr id="3" name="Rectángulo 2"/>
          <p:cNvSpPr/>
          <p:nvPr/>
        </p:nvSpPr>
        <p:spPr>
          <a:xfrm>
            <a:off x="3647728" y="5805264"/>
            <a:ext cx="3960440" cy="842226"/>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latin typeface="Times New Roman" panose="02020603050405020304" pitchFamily="18" charset="0"/>
                <a:cs typeface="Times New Roman" panose="02020603050405020304" pitchFamily="18" charset="0"/>
              </a:rPr>
              <a:t>Fortificación con marcos  Metálicos</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2206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4000" y="0"/>
            <a:ext cx="9144000" cy="692696"/>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s-MX" dirty="0" smtClean="0">
                <a:latin typeface="Times New Roman" panose="02020603050405020304" pitchFamily="18" charset="0"/>
                <a:cs typeface="Times New Roman" panose="02020603050405020304" pitchFamily="18" charset="0"/>
              </a:rPr>
              <a:t>MINERIA SUBTERRANEA</a:t>
            </a:r>
            <a:endParaRPr lang="es-MX"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524000" y="692696"/>
            <a:ext cx="9144000" cy="6165304"/>
          </a:xfrm>
        </p:spPr>
        <p:txBody>
          <a:bodyPr>
            <a:normAutofit/>
          </a:bodyPr>
          <a:lstStyle/>
          <a:p>
            <a:pPr marL="0" indent="0" algn="just">
              <a:buNone/>
            </a:pPr>
            <a:r>
              <a:rPr lang="es-MX" sz="3700" dirty="0">
                <a:latin typeface="Times New Roman" panose="02020603050405020304" pitchFamily="18" charset="0"/>
                <a:cs typeface="Times New Roman" panose="02020603050405020304" pitchFamily="18" charset="0"/>
              </a:rPr>
              <a:t>La extracción subterránea se desarrolla bajo tierra y combina distintas técnicas que permiten que el proceso ocurra a grandes niveles de profundidades. Las principales labores dentro del proceso de extracción subterránea tiene relación con tronar y avanzar en zonas de producción, fortificando y habilitando zonas de trabajo que, bajo altos estándares de seguridad, permiten extraer el mineral desde el yacimiento </a:t>
            </a:r>
            <a:endParaRPr lang="es-MX" sz="3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44840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1417638"/>
          </a:xfrm>
        </p:spPr>
        <p:style>
          <a:lnRef idx="1">
            <a:schemeClr val="accent1"/>
          </a:lnRef>
          <a:fillRef idx="2">
            <a:schemeClr val="accent1"/>
          </a:fillRef>
          <a:effectRef idx="1">
            <a:schemeClr val="accent1"/>
          </a:effectRef>
          <a:fontRef idx="minor">
            <a:schemeClr val="dk1"/>
          </a:fontRef>
        </p:style>
        <p:txBody>
          <a:bodyPr>
            <a:normAutofit/>
          </a:bodyPr>
          <a:lstStyle/>
          <a:p>
            <a:r>
              <a:rPr lang="es-CL" dirty="0" smtClean="0">
                <a:solidFill>
                  <a:srgbClr val="FF0000"/>
                </a:solidFill>
                <a:latin typeface="Times New Roman" pitchFamily="18" charset="0"/>
                <a:cs typeface="Times New Roman" pitchFamily="18" charset="0"/>
              </a:rPr>
              <a:t>MINERIA SUBTERRANEA</a:t>
            </a:r>
            <a:endParaRPr lang="es-CL" dirty="0">
              <a:solidFill>
                <a:srgbClr val="FF0000"/>
              </a:solidFill>
              <a:latin typeface="Times New Roman" pitchFamily="18" charset="0"/>
              <a:cs typeface="Times New Roman" pitchFamily="18" charset="0"/>
            </a:endParaRPr>
          </a:p>
        </p:txBody>
      </p:sp>
      <p:sp>
        <p:nvSpPr>
          <p:cNvPr id="3" name="2 Marcador de contenido"/>
          <p:cNvSpPr>
            <a:spLocks noGrp="1"/>
          </p:cNvSpPr>
          <p:nvPr>
            <p:ph idx="1"/>
          </p:nvPr>
        </p:nvSpPr>
        <p:spPr>
          <a:xfrm>
            <a:off x="1524000" y="1417638"/>
            <a:ext cx="9144000" cy="5440362"/>
          </a:xfrm>
        </p:spPr>
        <p:style>
          <a:lnRef idx="2">
            <a:schemeClr val="accent1"/>
          </a:lnRef>
          <a:fillRef idx="1">
            <a:schemeClr val="lt1"/>
          </a:fillRef>
          <a:effectRef idx="0">
            <a:schemeClr val="accent1"/>
          </a:effectRef>
          <a:fontRef idx="minor">
            <a:schemeClr val="dk1"/>
          </a:fontRef>
        </p:style>
        <p:txBody>
          <a:bodyPr>
            <a:noAutofit/>
          </a:bodyPr>
          <a:lstStyle/>
          <a:p>
            <a:pPr marL="0" indent="0" algn="just">
              <a:buNone/>
            </a:pPr>
            <a:r>
              <a:rPr lang="es-ES" sz="4000" dirty="0">
                <a:latin typeface="Times New Roman" pitchFamily="18" charset="0"/>
                <a:cs typeface="Times New Roman" pitchFamily="18" charset="0"/>
              </a:rPr>
              <a:t>Las OBRAS MINERAS</a:t>
            </a:r>
            <a:r>
              <a:rPr lang="es-ES" sz="4000" dirty="0">
                <a:solidFill>
                  <a:srgbClr val="FF0000"/>
                </a:solidFill>
                <a:latin typeface="Times New Roman" pitchFamily="18" charset="0"/>
                <a:cs typeface="Times New Roman" pitchFamily="18" charset="0"/>
              </a:rPr>
              <a:t> </a:t>
            </a:r>
            <a:r>
              <a:rPr lang="es-ES" sz="4000" dirty="0">
                <a:latin typeface="Times New Roman" pitchFamily="18" charset="0"/>
                <a:cs typeface="Times New Roman" pitchFamily="18" charset="0"/>
              </a:rPr>
              <a:t>que se realizan en el interior de la mina, son variadas tales como: túneles, galerías, socavones, rampas, piques, chimeneas, desquinches, estocadas, frontones, zanjas, embudos, fortificaciones, obras civiles, etc, estas obras de minería subterránea se  pueden realizarse en forma manual. mecanizada, o por métodos especiales.</a:t>
            </a:r>
          </a:p>
          <a:p>
            <a:endParaRPr lang="es-CL" sz="4000" dirty="0"/>
          </a:p>
        </p:txBody>
      </p:sp>
    </p:spTree>
    <p:extLst>
      <p:ext uri="{BB962C8B-B14F-4D97-AF65-F5344CB8AC3E}">
        <p14:creationId xmlns:p14="http://schemas.microsoft.com/office/powerpoint/2010/main" val="39868751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4000" y="0"/>
            <a:ext cx="9144000" cy="1417638"/>
          </a:xfrm>
        </p:spPr>
        <p:style>
          <a:lnRef idx="2">
            <a:schemeClr val="accent2">
              <a:shade val="50000"/>
            </a:schemeClr>
          </a:lnRef>
          <a:fillRef idx="1">
            <a:schemeClr val="accent2"/>
          </a:fillRef>
          <a:effectRef idx="0">
            <a:schemeClr val="accent2"/>
          </a:effectRef>
          <a:fontRef idx="minor">
            <a:schemeClr val="lt1"/>
          </a:fontRef>
        </p:style>
        <p:txBody>
          <a:bodyPr/>
          <a:lstStyle/>
          <a:p>
            <a:r>
              <a:rPr lang="es-MX" dirty="0" smtClean="0">
                <a:latin typeface="Times New Roman" panose="02020603050405020304" pitchFamily="18" charset="0"/>
                <a:cs typeface="Times New Roman" panose="02020603050405020304" pitchFamily="18" charset="0"/>
              </a:rPr>
              <a:t>MINERIA SUBTERRANEA</a:t>
            </a:r>
            <a:endParaRPr lang="es-MX"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524000" y="1417638"/>
            <a:ext cx="9144000" cy="5440362"/>
          </a:xfrm>
        </p:spPr>
        <p:txBody>
          <a:bodyPr>
            <a:normAutofit/>
          </a:bodyPr>
          <a:lstStyle/>
          <a:p>
            <a:pPr algn="just"/>
            <a:r>
              <a:rPr lang="es-CL" b="1" dirty="0">
                <a:solidFill>
                  <a:srgbClr val="FF0000"/>
                </a:solidFill>
                <a:latin typeface="Times New Roman" pitchFamily="18" charset="0"/>
                <a:cs typeface="Times New Roman" pitchFamily="18" charset="0"/>
              </a:rPr>
              <a:t>DESARROLLO</a:t>
            </a:r>
            <a:r>
              <a:rPr lang="es-CL" dirty="0">
                <a:solidFill>
                  <a:srgbClr val="FF0000"/>
                </a:solidFill>
                <a:latin typeface="Times New Roman" pitchFamily="18" charset="0"/>
                <a:cs typeface="Times New Roman" pitchFamily="18" charset="0"/>
              </a:rPr>
              <a:t>: </a:t>
            </a:r>
            <a:r>
              <a:rPr lang="es-CL" dirty="0">
                <a:latin typeface="Times New Roman" pitchFamily="18" charset="0"/>
                <a:cs typeface="Times New Roman" pitchFamily="18" charset="0"/>
              </a:rPr>
              <a:t>Se entiende como desarrollo, a todo el conjunto de labores en avance que permiten, preparar y dividir el yacimiento mineral, para su explotación.</a:t>
            </a:r>
          </a:p>
          <a:p>
            <a:pPr algn="just"/>
            <a:r>
              <a:rPr lang="es-CL" dirty="0">
                <a:latin typeface="Times New Roman" pitchFamily="18" charset="0"/>
                <a:cs typeface="Times New Roman" pitchFamily="18" charset="0"/>
              </a:rPr>
              <a:t> Las labores mineras se dividen en:</a:t>
            </a:r>
          </a:p>
          <a:p>
            <a:pPr algn="just">
              <a:buNone/>
            </a:pPr>
            <a:r>
              <a:rPr lang="es-CL" dirty="0">
                <a:latin typeface="Times New Roman" pitchFamily="18" charset="0"/>
                <a:cs typeface="Times New Roman" pitchFamily="18" charset="0"/>
              </a:rPr>
              <a:t>     a) Labores Mineras de Acceso.</a:t>
            </a:r>
          </a:p>
          <a:p>
            <a:pPr algn="just">
              <a:buNone/>
            </a:pPr>
            <a:r>
              <a:rPr lang="es-CL" dirty="0">
                <a:latin typeface="Times New Roman" pitchFamily="18" charset="0"/>
                <a:cs typeface="Times New Roman" pitchFamily="18" charset="0"/>
              </a:rPr>
              <a:t>     b) Labores Mineras de Preparación.</a:t>
            </a:r>
          </a:p>
          <a:p>
            <a:pPr algn="just">
              <a:buNone/>
            </a:pPr>
            <a:r>
              <a:rPr lang="es-CL" dirty="0">
                <a:latin typeface="Times New Roman" pitchFamily="18" charset="0"/>
                <a:cs typeface="Times New Roman" pitchFamily="18" charset="0"/>
              </a:rPr>
              <a:t>     c) Labores Mineras de Explotación.</a:t>
            </a:r>
          </a:p>
          <a:p>
            <a:pPr algn="just">
              <a:buNone/>
            </a:pPr>
            <a:r>
              <a:rPr lang="es-CL" dirty="0">
                <a:latin typeface="Times New Roman" pitchFamily="18" charset="0"/>
                <a:cs typeface="Times New Roman" pitchFamily="18" charset="0"/>
              </a:rPr>
              <a:t>     d) Labores Mineras Auxiliares</a:t>
            </a:r>
            <a:endParaRPr lang="es-MX" dirty="0"/>
          </a:p>
        </p:txBody>
      </p:sp>
    </p:spTree>
    <p:extLst>
      <p:ext uri="{BB962C8B-B14F-4D97-AF65-F5344CB8AC3E}">
        <p14:creationId xmlns:p14="http://schemas.microsoft.com/office/powerpoint/2010/main" val="26440069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4000" y="0"/>
            <a:ext cx="9144000" cy="836712"/>
          </a:xfrm>
        </p:spPr>
        <p:style>
          <a:lnRef idx="2">
            <a:schemeClr val="accent1">
              <a:shade val="50000"/>
            </a:schemeClr>
          </a:lnRef>
          <a:fillRef idx="1">
            <a:schemeClr val="accent1"/>
          </a:fillRef>
          <a:effectRef idx="0">
            <a:schemeClr val="accent1"/>
          </a:effectRef>
          <a:fontRef idx="minor">
            <a:schemeClr val="lt1"/>
          </a:fontRef>
        </p:style>
        <p:txBody>
          <a:bodyPr/>
          <a:lstStyle/>
          <a:p>
            <a:r>
              <a:rPr lang="es-MX" dirty="0" smtClean="0">
                <a:latin typeface="Times New Roman" panose="02020603050405020304" pitchFamily="18" charset="0"/>
                <a:cs typeface="Times New Roman" panose="02020603050405020304" pitchFamily="18" charset="0"/>
              </a:rPr>
              <a:t>MINERIA SUBTERRANEA</a:t>
            </a:r>
            <a:endParaRPr lang="es-MX"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524000" y="836712"/>
            <a:ext cx="9144000" cy="6021288"/>
          </a:xfrm>
        </p:spPr>
        <p:txBody>
          <a:bodyPr>
            <a:noAutofit/>
          </a:bodyPr>
          <a:lstStyle/>
          <a:p>
            <a:pPr algn="just"/>
            <a:endParaRPr lang="es-MX" dirty="0">
              <a:solidFill>
                <a:srgbClr val="FF0000"/>
              </a:solidFill>
              <a:latin typeface="Times New Roman" panose="02020603050405020304" pitchFamily="18" charset="0"/>
              <a:cs typeface="Times New Roman" panose="02020603050405020304" pitchFamily="18" charset="0"/>
            </a:endParaRPr>
          </a:p>
          <a:p>
            <a:pPr algn="just"/>
            <a:r>
              <a:rPr lang="es-MX" dirty="0">
                <a:solidFill>
                  <a:srgbClr val="FF0000"/>
                </a:solidFill>
                <a:latin typeface="Times New Roman" panose="02020603050405020304" pitchFamily="18" charset="0"/>
                <a:cs typeface="Times New Roman" panose="02020603050405020304" pitchFamily="18" charset="0"/>
              </a:rPr>
              <a:t>LABORES MINERAS DE ACCESO:</a:t>
            </a:r>
            <a:r>
              <a:rPr lang="es-MX" dirty="0">
                <a:latin typeface="Times New Roman" panose="02020603050405020304" pitchFamily="18" charset="0"/>
                <a:cs typeface="Times New Roman" panose="02020603050405020304" pitchFamily="18" charset="0"/>
              </a:rPr>
              <a:t> </a:t>
            </a:r>
            <a:r>
              <a:rPr lang="es-MX" dirty="0">
                <a:latin typeface="Times New Roman" panose="02020603050405020304" pitchFamily="18" charset="0"/>
                <a:cs typeface="Times New Roman" panose="02020603050405020304" pitchFamily="18" charset="0"/>
              </a:rPr>
              <a:t>Conjunto de labores principales que </a:t>
            </a:r>
            <a:r>
              <a:rPr lang="es-MX" dirty="0">
                <a:latin typeface="Times New Roman" panose="02020603050405020304" pitchFamily="18" charset="0"/>
                <a:cs typeface="Times New Roman" panose="02020603050405020304" pitchFamily="18" charset="0"/>
              </a:rPr>
              <a:t>comunican las </a:t>
            </a:r>
            <a:r>
              <a:rPr lang="es-MX" dirty="0">
                <a:latin typeface="Times New Roman" panose="02020603050405020304" pitchFamily="18" charset="0"/>
                <a:cs typeface="Times New Roman" panose="02020603050405020304" pitchFamily="18" charset="0"/>
              </a:rPr>
              <a:t>explotaciones con la </a:t>
            </a:r>
            <a:r>
              <a:rPr lang="es-MX" dirty="0">
                <a:latin typeface="Times New Roman" panose="02020603050405020304" pitchFamily="18" charset="0"/>
                <a:cs typeface="Times New Roman" panose="02020603050405020304" pitchFamily="18" charset="0"/>
              </a:rPr>
              <a:t>superficie, mediante </a:t>
            </a:r>
            <a:r>
              <a:rPr lang="es-MX" dirty="0">
                <a:latin typeface="Times New Roman" panose="02020603050405020304" pitchFamily="18" charset="0"/>
                <a:cs typeface="Times New Roman" panose="02020603050405020304" pitchFamily="18" charset="0"/>
              </a:rPr>
              <a:t>las cuales se </a:t>
            </a:r>
            <a:r>
              <a:rPr lang="es-MX" dirty="0">
                <a:latin typeface="Times New Roman" panose="02020603050405020304" pitchFamily="18" charset="0"/>
                <a:cs typeface="Times New Roman" panose="02020603050405020304" pitchFamily="18" charset="0"/>
              </a:rPr>
              <a:t>accede al </a:t>
            </a:r>
            <a:r>
              <a:rPr lang="es-MX" dirty="0">
                <a:latin typeface="Times New Roman" panose="02020603050405020304" pitchFamily="18" charset="0"/>
                <a:cs typeface="Times New Roman" panose="02020603050405020304" pitchFamily="18" charset="0"/>
              </a:rPr>
              <a:t>yacimiento. Ejemplo de </a:t>
            </a:r>
            <a:r>
              <a:rPr lang="es-MX" dirty="0">
                <a:latin typeface="Times New Roman" panose="02020603050405020304" pitchFamily="18" charset="0"/>
                <a:cs typeface="Times New Roman" panose="02020603050405020304" pitchFamily="18" charset="0"/>
              </a:rPr>
              <a:t>los accesos normalmente son: piques (pozos), túneles, rampas.</a:t>
            </a:r>
          </a:p>
          <a:p>
            <a:pPr algn="just"/>
            <a:r>
              <a:rPr lang="es-MX" dirty="0">
                <a:solidFill>
                  <a:srgbClr val="FF0000"/>
                </a:solidFill>
                <a:latin typeface="Times New Roman" panose="02020603050405020304" pitchFamily="18" charset="0"/>
                <a:cs typeface="Times New Roman" panose="02020603050405020304" pitchFamily="18" charset="0"/>
              </a:rPr>
              <a:t>LABORES MINERAS DE PREPARACION: </a:t>
            </a:r>
            <a:r>
              <a:rPr lang="es-MX" dirty="0">
                <a:latin typeface="Times New Roman" panose="02020603050405020304" pitchFamily="18" charset="0"/>
                <a:cs typeface="Times New Roman" panose="02020603050405020304" pitchFamily="18" charset="0"/>
              </a:rPr>
              <a:t>Son todas las labores mineras que </a:t>
            </a:r>
            <a:r>
              <a:rPr lang="es-MX" dirty="0">
                <a:latin typeface="Times New Roman" panose="02020603050405020304" pitchFamily="18" charset="0"/>
                <a:cs typeface="Times New Roman" panose="02020603050405020304" pitchFamily="18" charset="0"/>
              </a:rPr>
              <a:t>sirven para </a:t>
            </a:r>
            <a:r>
              <a:rPr lang="es-MX" dirty="0">
                <a:latin typeface="Times New Roman" panose="02020603050405020304" pitchFamily="18" charset="0"/>
                <a:cs typeface="Times New Roman" panose="02020603050405020304" pitchFamily="18" charset="0"/>
              </a:rPr>
              <a:t>dividir el yacimiento con vistas a su </a:t>
            </a:r>
            <a:r>
              <a:rPr lang="es-MX" dirty="0">
                <a:latin typeface="Times New Roman" panose="02020603050405020304" pitchFamily="18" charset="0"/>
                <a:cs typeface="Times New Roman" panose="02020603050405020304" pitchFamily="18" charset="0"/>
              </a:rPr>
              <a:t>explotación; igualmente </a:t>
            </a:r>
            <a:r>
              <a:rPr lang="es-MX" dirty="0">
                <a:latin typeface="Times New Roman" panose="02020603050405020304" pitchFamily="18" charset="0"/>
                <a:cs typeface="Times New Roman" panose="02020603050405020304" pitchFamily="18" charset="0"/>
              </a:rPr>
              <a:t>hacen parte de éstas todas </a:t>
            </a:r>
            <a:r>
              <a:rPr lang="es-MX" dirty="0">
                <a:latin typeface="Times New Roman" panose="02020603050405020304" pitchFamily="18" charset="0"/>
                <a:cs typeface="Times New Roman" panose="02020603050405020304" pitchFamily="18" charset="0"/>
              </a:rPr>
              <a:t>las labores </a:t>
            </a:r>
            <a:r>
              <a:rPr lang="es-MX" dirty="0">
                <a:latin typeface="Times New Roman" panose="02020603050405020304" pitchFamily="18" charset="0"/>
                <a:cs typeface="Times New Roman" panose="02020603050405020304" pitchFamily="18" charset="0"/>
              </a:rPr>
              <a:t>necesarias antes de comenzar el </a:t>
            </a:r>
            <a:r>
              <a:rPr lang="es-MX" dirty="0">
                <a:latin typeface="Times New Roman" panose="02020603050405020304" pitchFamily="18" charset="0"/>
                <a:cs typeface="Times New Roman" panose="02020603050405020304" pitchFamily="18" charset="0"/>
              </a:rPr>
              <a:t>arranque sistemático </a:t>
            </a:r>
            <a:r>
              <a:rPr lang="es-MX" dirty="0">
                <a:latin typeface="Times New Roman" panose="02020603050405020304" pitchFamily="18" charset="0"/>
                <a:cs typeface="Times New Roman" panose="02020603050405020304" pitchFamily="18" charset="0"/>
              </a:rPr>
              <a:t>tales </a:t>
            </a:r>
            <a:r>
              <a:rPr lang="es-MX" dirty="0">
                <a:latin typeface="Times New Roman" panose="02020603050405020304" pitchFamily="18" charset="0"/>
                <a:cs typeface="Times New Roman" panose="02020603050405020304" pitchFamily="18" charset="0"/>
              </a:rPr>
              <a:t>como, galerías, piques (interiores) chimeneas, frontones, embudos, zanjas, etc.</a:t>
            </a:r>
            <a:endParaRPr lang="es-MX"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75159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4000" y="0"/>
            <a:ext cx="9144000" cy="980728"/>
          </a:xfrm>
        </p:spPr>
        <p:style>
          <a:lnRef idx="1">
            <a:schemeClr val="accent1"/>
          </a:lnRef>
          <a:fillRef idx="2">
            <a:schemeClr val="accent1"/>
          </a:fillRef>
          <a:effectRef idx="1">
            <a:schemeClr val="accent1"/>
          </a:effectRef>
          <a:fontRef idx="minor">
            <a:schemeClr val="dk1"/>
          </a:fontRef>
        </p:style>
        <p:txBody>
          <a:bodyPr>
            <a:normAutofit/>
          </a:bodyPr>
          <a:lstStyle/>
          <a:p>
            <a:r>
              <a:rPr lang="es-MX" dirty="0" smtClean="0">
                <a:latin typeface="Times New Roman" panose="02020603050405020304" pitchFamily="18" charset="0"/>
                <a:cs typeface="Times New Roman" panose="02020603050405020304" pitchFamily="18" charset="0"/>
              </a:rPr>
              <a:t>MINERIA SUBTERRANEA</a:t>
            </a:r>
            <a:endParaRPr lang="es-MX"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524000" y="980728"/>
            <a:ext cx="9144000" cy="5877272"/>
          </a:xfrm>
        </p:spPr>
        <p:style>
          <a:lnRef idx="2">
            <a:schemeClr val="accent1"/>
          </a:lnRef>
          <a:fillRef idx="1">
            <a:schemeClr val="lt1"/>
          </a:fillRef>
          <a:effectRef idx="0">
            <a:schemeClr val="accent1"/>
          </a:effectRef>
          <a:fontRef idx="minor">
            <a:schemeClr val="dk1"/>
          </a:fontRef>
        </p:style>
        <p:txBody>
          <a:bodyPr>
            <a:normAutofit/>
          </a:bodyPr>
          <a:lstStyle/>
          <a:p>
            <a:pPr marL="0" indent="0" algn="just">
              <a:buNone/>
            </a:pPr>
            <a:r>
              <a:rPr lang="es-MX" dirty="0" smtClean="0">
                <a:solidFill>
                  <a:srgbClr val="FF0000"/>
                </a:solidFill>
                <a:latin typeface="Times New Roman" panose="02020603050405020304" pitchFamily="18" charset="0"/>
                <a:cs typeface="Times New Roman" panose="02020603050405020304" pitchFamily="18" charset="0"/>
              </a:rPr>
              <a:t> </a:t>
            </a:r>
            <a:r>
              <a:rPr lang="es-MX" sz="2400" dirty="0">
                <a:solidFill>
                  <a:srgbClr val="FF0000"/>
                </a:solidFill>
                <a:latin typeface="Times New Roman" panose="02020603050405020304" pitchFamily="18" charset="0"/>
                <a:cs typeface="Times New Roman" panose="02020603050405020304" pitchFamily="18" charset="0"/>
              </a:rPr>
              <a:t>LABORES MINERAS DE EXPLOTACION: </a:t>
            </a:r>
            <a:r>
              <a:rPr lang="es-MX" sz="2400" dirty="0">
                <a:latin typeface="Times New Roman" panose="02020603050405020304" pitchFamily="18" charset="0"/>
                <a:cs typeface="Times New Roman" panose="02020603050405020304" pitchFamily="18" charset="0"/>
              </a:rPr>
              <a:t>Son las labores que sirven para la extracción  del mineral del yacimiento: frentes de explotación, paneles, cámaras, bloques, pilares, de acuerdo al método de </a:t>
            </a:r>
            <a:r>
              <a:rPr lang="es-MX" sz="2400" dirty="0">
                <a:latin typeface="Times New Roman" panose="02020603050405020304" pitchFamily="18" charset="0"/>
                <a:cs typeface="Times New Roman" panose="02020603050405020304" pitchFamily="18" charset="0"/>
              </a:rPr>
              <a:t>explotación que se emplee. </a:t>
            </a:r>
            <a:r>
              <a:rPr lang="es-MX" sz="2400" dirty="0">
                <a:latin typeface="Times New Roman" panose="02020603050405020304" pitchFamily="18" charset="0"/>
                <a:cs typeface="Times New Roman" panose="02020603050405020304" pitchFamily="18" charset="0"/>
              </a:rPr>
              <a:t>De lo anterior se desprende que en la infraestructura minera se encuentran excavaciones de todo tipo, tal como quedó dicho atrás, intersectándose unas a otras a veces con cambios abruptos de sección y solicitadas unas más y otras menos por los fenómenos dinámicos generados por el avance de la onda de presión, suigeneris a la </a:t>
            </a:r>
            <a:r>
              <a:rPr lang="es-MX" sz="2400" dirty="0">
                <a:latin typeface="Times New Roman" panose="02020603050405020304" pitchFamily="18" charset="0"/>
                <a:cs typeface="Times New Roman" panose="02020603050405020304" pitchFamily="18" charset="0"/>
              </a:rPr>
              <a:t>explotación.</a:t>
            </a:r>
            <a:r>
              <a:rPr lang="es-ES" sz="2400" dirty="0">
                <a:solidFill>
                  <a:srgbClr val="FF0000"/>
                </a:solidFill>
                <a:latin typeface="Times New Roman" pitchFamily="18" charset="0"/>
                <a:cs typeface="Times New Roman" pitchFamily="18" charset="0"/>
              </a:rPr>
              <a:t> </a:t>
            </a:r>
            <a:endParaRPr lang="es-ES" sz="2400" dirty="0">
              <a:solidFill>
                <a:srgbClr val="FF0000"/>
              </a:solidFill>
              <a:latin typeface="Times New Roman" pitchFamily="18" charset="0"/>
              <a:cs typeface="Times New Roman" pitchFamily="18" charset="0"/>
            </a:endParaRPr>
          </a:p>
          <a:p>
            <a:pPr marL="0" indent="0" algn="just">
              <a:buNone/>
            </a:pPr>
            <a:r>
              <a:rPr lang="es-ES" sz="2400" dirty="0">
                <a:solidFill>
                  <a:srgbClr val="FF0000"/>
                </a:solidFill>
                <a:latin typeface="Times New Roman" pitchFamily="18" charset="0"/>
                <a:cs typeface="Times New Roman" pitchFamily="18" charset="0"/>
              </a:rPr>
              <a:t>LABOREOS </a:t>
            </a:r>
            <a:r>
              <a:rPr lang="es-ES" sz="2400" dirty="0">
                <a:solidFill>
                  <a:srgbClr val="FF0000"/>
                </a:solidFill>
                <a:latin typeface="Times New Roman" pitchFamily="18" charset="0"/>
                <a:cs typeface="Times New Roman" pitchFamily="18" charset="0"/>
              </a:rPr>
              <a:t>MINAS: </a:t>
            </a:r>
            <a:r>
              <a:rPr lang="es-ES" sz="2400" dirty="0">
                <a:latin typeface="Times New Roman" pitchFamily="18" charset="0"/>
                <a:cs typeface="Times New Roman" pitchFamily="18" charset="0"/>
              </a:rPr>
              <a:t>Se entiende como laboreo de minas, a las excavaciones de distintas formas que deben ejecutarse para llegar al yacimiento, enlazarlo con la superficie, dividirlo en secciones de forma y tamaño normalizado para arrancar el material de manera ordenada, segura y económica. En otras palabras son todas aquellas técnicas necesarias para la explotación de minerales útiles. </a:t>
            </a:r>
          </a:p>
          <a:p>
            <a:pPr marL="0" indent="0" algn="just">
              <a:buNone/>
            </a:pPr>
            <a:endParaRPr lang="es-MX" sz="2400" dirty="0">
              <a:latin typeface="Times New Roman" panose="02020603050405020304" pitchFamily="18" charset="0"/>
              <a:cs typeface="Times New Roman" panose="02020603050405020304" pitchFamily="18" charset="0"/>
            </a:endParaRPr>
          </a:p>
          <a:p>
            <a:endParaRPr lang="es-MX"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48249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692696"/>
          </a:xfrm>
        </p:spPr>
        <p:style>
          <a:lnRef idx="1">
            <a:schemeClr val="accent3"/>
          </a:lnRef>
          <a:fillRef idx="2">
            <a:schemeClr val="accent3"/>
          </a:fillRef>
          <a:effectRef idx="1">
            <a:schemeClr val="accent3"/>
          </a:effectRef>
          <a:fontRef idx="minor">
            <a:schemeClr val="dk1"/>
          </a:fontRef>
        </p:style>
        <p:txBody>
          <a:bodyPr>
            <a:normAutofit/>
          </a:bodyPr>
          <a:lstStyle/>
          <a:p>
            <a:r>
              <a:rPr lang="es-CL" sz="4000" dirty="0">
                <a:solidFill>
                  <a:srgbClr val="FF0000"/>
                </a:solidFill>
                <a:latin typeface="Times New Roman" pitchFamily="18" charset="0"/>
                <a:cs typeface="Times New Roman" pitchFamily="18" charset="0"/>
              </a:rPr>
              <a:t>MINERIA SUBTERRANEA.</a:t>
            </a:r>
            <a:endParaRPr lang="es-CL" sz="4000" dirty="0">
              <a:solidFill>
                <a:srgbClr val="FF0000"/>
              </a:solidFill>
              <a:latin typeface="Times New Roman" pitchFamily="18" charset="0"/>
              <a:cs typeface="Times New Roman" pitchFamily="18" charset="0"/>
            </a:endParaRPr>
          </a:p>
        </p:txBody>
      </p:sp>
      <p:sp>
        <p:nvSpPr>
          <p:cNvPr id="3" name="2 Marcador de contenido"/>
          <p:cNvSpPr>
            <a:spLocks noGrp="1"/>
          </p:cNvSpPr>
          <p:nvPr>
            <p:ph idx="1"/>
          </p:nvPr>
        </p:nvSpPr>
        <p:spPr>
          <a:xfrm>
            <a:off x="1524000" y="548680"/>
            <a:ext cx="9144000" cy="6552728"/>
          </a:xfrm>
        </p:spPr>
        <p:style>
          <a:lnRef idx="2">
            <a:schemeClr val="accent2"/>
          </a:lnRef>
          <a:fillRef idx="1">
            <a:schemeClr val="lt1"/>
          </a:fillRef>
          <a:effectRef idx="0">
            <a:schemeClr val="accent2"/>
          </a:effectRef>
          <a:fontRef idx="minor">
            <a:schemeClr val="dk1"/>
          </a:fontRef>
        </p:style>
        <p:txBody>
          <a:bodyPr>
            <a:noAutofit/>
          </a:bodyPr>
          <a:lstStyle/>
          <a:p>
            <a:pPr algn="just">
              <a:buFont typeface="Wingdings" pitchFamily="2" charset="2"/>
              <a:buChar char="Ø"/>
            </a:pPr>
            <a:r>
              <a:rPr lang="es-CL" sz="2400" dirty="0">
                <a:solidFill>
                  <a:srgbClr val="FF0000"/>
                </a:solidFill>
                <a:latin typeface="Times New Roman" pitchFamily="18" charset="0"/>
                <a:cs typeface="Times New Roman" pitchFamily="18" charset="0"/>
              </a:rPr>
              <a:t>EXCAVACION: </a:t>
            </a:r>
            <a:r>
              <a:rPr lang="es-CL" sz="2400" dirty="0">
                <a:latin typeface="Times New Roman" pitchFamily="18" charset="0"/>
                <a:cs typeface="Times New Roman" pitchFamily="18" charset="0"/>
              </a:rPr>
              <a:t>Es </a:t>
            </a:r>
            <a:r>
              <a:rPr lang="es-CL" sz="2400" dirty="0">
                <a:latin typeface="Times New Roman" pitchFamily="18" charset="0"/>
                <a:cs typeface="Times New Roman" pitchFamily="18" charset="0"/>
              </a:rPr>
              <a:t>el proceso en el cual, se hace huecos en un terreno de forma horizontal o vertical, a mano o con máquinas, requiere de técnicas, productos, equipos especiales y de análisis geológicos, geotécnicos e hidráulicos. </a:t>
            </a:r>
            <a:endParaRPr lang="es-CL" sz="2400" dirty="0">
              <a:latin typeface="Times New Roman" pitchFamily="18" charset="0"/>
              <a:cs typeface="Times New Roman" pitchFamily="18" charset="0"/>
            </a:endParaRPr>
          </a:p>
          <a:p>
            <a:pPr algn="just">
              <a:buFont typeface="Wingdings" pitchFamily="2" charset="2"/>
              <a:buChar char="Ø"/>
            </a:pPr>
            <a:r>
              <a:rPr lang="es-CL" sz="2400" dirty="0">
                <a:solidFill>
                  <a:srgbClr val="FF0000"/>
                </a:solidFill>
                <a:latin typeface="Times New Roman" pitchFamily="18" charset="0"/>
                <a:cs typeface="Times New Roman" pitchFamily="18" charset="0"/>
              </a:rPr>
              <a:t>MARINAS</a:t>
            </a:r>
            <a:r>
              <a:rPr lang="es-CL" sz="2400" dirty="0">
                <a:solidFill>
                  <a:srgbClr val="FF0000"/>
                </a:solidFill>
                <a:latin typeface="Times New Roman" pitchFamily="18" charset="0"/>
                <a:cs typeface="Times New Roman" pitchFamily="18" charset="0"/>
              </a:rPr>
              <a:t>: </a:t>
            </a:r>
            <a:r>
              <a:rPr lang="es-CL" sz="2400" dirty="0">
                <a:latin typeface="Times New Roman" pitchFamily="18" charset="0"/>
                <a:cs typeface="Times New Roman" pitchFamily="18" charset="0"/>
              </a:rPr>
              <a:t>Material o mineral que es el producto de la tronadura de un avance del desarrollo minero, ejemplos. túneles, galerías piques, chimeneas.</a:t>
            </a:r>
            <a:r>
              <a:rPr lang="es-CL" sz="2400" b="1" dirty="0">
                <a:latin typeface="Times New Roman" pitchFamily="18" charset="0"/>
                <a:cs typeface="Times New Roman" pitchFamily="18" charset="0"/>
              </a:rPr>
              <a:t> </a:t>
            </a:r>
            <a:endParaRPr lang="es-CL" sz="2400" dirty="0">
              <a:latin typeface="Times New Roman" pitchFamily="18" charset="0"/>
              <a:cs typeface="Times New Roman" pitchFamily="18" charset="0"/>
            </a:endParaRPr>
          </a:p>
          <a:p>
            <a:pPr algn="just">
              <a:buFont typeface="Wingdings" pitchFamily="2" charset="2"/>
              <a:buChar char="Ø"/>
            </a:pPr>
            <a:r>
              <a:rPr lang="es-CL" sz="2400" dirty="0">
                <a:solidFill>
                  <a:srgbClr val="FF0000"/>
                </a:solidFill>
                <a:latin typeface="Times New Roman" pitchFamily="18" charset="0"/>
                <a:cs typeface="Times New Roman" pitchFamily="18" charset="0"/>
              </a:rPr>
              <a:t>TAQUEADOR: </a:t>
            </a:r>
            <a:r>
              <a:rPr lang="es-CL" sz="2400" dirty="0">
                <a:latin typeface="Times New Roman" pitchFamily="18" charset="0"/>
                <a:cs typeface="Times New Roman" pitchFamily="18" charset="0"/>
              </a:rPr>
              <a:t>Para taquear se debe de hacer uso de varillas de madera o de </a:t>
            </a:r>
            <a:r>
              <a:rPr lang="es-CL" sz="2400" dirty="0">
                <a:latin typeface="Times New Roman" pitchFamily="18" charset="0"/>
                <a:cs typeface="Times New Roman" pitchFamily="18" charset="0"/>
              </a:rPr>
              <a:t>material que </a:t>
            </a:r>
            <a:r>
              <a:rPr lang="es-CL" sz="2400" dirty="0">
                <a:latin typeface="Times New Roman" pitchFamily="18" charset="0"/>
                <a:cs typeface="Times New Roman" pitchFamily="18" charset="0"/>
              </a:rPr>
              <a:t>no produzcan chispas, y sólo con el propósito de empujar los explosivos hasta el fondo del barreno, con el cuidado de no dañar la mecha de seguridad, cordón detonante o alambres en el momento de taquear. </a:t>
            </a:r>
          </a:p>
          <a:p>
            <a:pPr algn="just">
              <a:buFont typeface="Wingdings" pitchFamily="2" charset="2"/>
              <a:buChar char="Ø"/>
            </a:pPr>
            <a:r>
              <a:rPr lang="es-ES" sz="2400" dirty="0">
                <a:solidFill>
                  <a:srgbClr val="FF0000"/>
                </a:solidFill>
                <a:latin typeface="Times New Roman" pitchFamily="18" charset="0"/>
                <a:cs typeface="Times New Roman" pitchFamily="18" charset="0"/>
              </a:rPr>
              <a:t>TUNEL: </a:t>
            </a:r>
            <a:r>
              <a:rPr lang="es-ES" sz="2400" dirty="0">
                <a:latin typeface="Times New Roman" pitchFamily="18" charset="0"/>
                <a:cs typeface="Times New Roman" pitchFamily="18" charset="0"/>
              </a:rPr>
              <a:t>Un túnel es una obra subterránea de carácter lineal, cuyo objeto es la comunicación de dos puntos, para realizar el transporte de personas, materiales, equipos, etc. </a:t>
            </a:r>
            <a:r>
              <a:rPr lang="es-CL" sz="2400" dirty="0">
                <a:latin typeface="Times New Roman" pitchFamily="18" charset="0"/>
                <a:cs typeface="Times New Roman" pitchFamily="18" charset="0"/>
              </a:rPr>
              <a:t>Normalmente se define como túnel, cuando existe salida a superficie por ambos extremos de la excavación.</a:t>
            </a:r>
          </a:p>
          <a:p>
            <a:pPr algn="just">
              <a:buFont typeface="Wingdings" pitchFamily="2" charset="2"/>
              <a:buChar char="Ø"/>
            </a:pPr>
            <a:endParaRPr lang="es-CL" sz="2400" dirty="0">
              <a:latin typeface="Times New Roman" pitchFamily="18" charset="0"/>
              <a:cs typeface="Times New Roman" pitchFamily="18" charset="0"/>
            </a:endParaRPr>
          </a:p>
          <a:p>
            <a:pPr algn="just">
              <a:buFont typeface="Wingdings" pitchFamily="2" charset="2"/>
              <a:buChar char="Ø"/>
            </a:pPr>
            <a:endParaRPr lang="es-CL" sz="2400" dirty="0">
              <a:latin typeface="Times New Roman" pitchFamily="18" charset="0"/>
              <a:cs typeface="Times New Roman" pitchFamily="18" charset="0"/>
            </a:endParaRPr>
          </a:p>
          <a:p>
            <a:pPr marL="0" indent="0" algn="just">
              <a:buNone/>
            </a:pPr>
            <a:endParaRPr lang="es-CL" sz="2400" dirty="0">
              <a:latin typeface="Times New Roman" pitchFamily="18" charset="0"/>
              <a:cs typeface="Times New Roman" pitchFamily="18" charset="0"/>
            </a:endParaRPr>
          </a:p>
          <a:p>
            <a:pPr marL="0" indent="0" algn="just">
              <a:buNone/>
            </a:pPr>
            <a:endParaRPr lang="es-CL" sz="2400" dirty="0">
              <a:latin typeface="Times New Roman" pitchFamily="18" charset="0"/>
              <a:cs typeface="Times New Roman" pitchFamily="18" charset="0"/>
            </a:endParaRPr>
          </a:p>
        </p:txBody>
      </p:sp>
    </p:spTree>
    <p:extLst>
      <p:ext uri="{BB962C8B-B14F-4D97-AF65-F5344CB8AC3E}">
        <p14:creationId xmlns:p14="http://schemas.microsoft.com/office/powerpoint/2010/main" val="147327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908720"/>
          </a:xfrm>
        </p:spPr>
        <p:style>
          <a:lnRef idx="1">
            <a:schemeClr val="accent5"/>
          </a:lnRef>
          <a:fillRef idx="2">
            <a:schemeClr val="accent5"/>
          </a:fillRef>
          <a:effectRef idx="1">
            <a:schemeClr val="accent5"/>
          </a:effectRef>
          <a:fontRef idx="minor">
            <a:schemeClr val="dk1"/>
          </a:fontRef>
        </p:style>
        <p:txBody>
          <a:bodyPr>
            <a:noAutofit/>
          </a:bodyPr>
          <a:lstStyle/>
          <a:p>
            <a:r>
              <a:rPr lang="es-CL" dirty="0" smtClean="0">
                <a:solidFill>
                  <a:srgbClr val="FF0000"/>
                </a:solidFill>
                <a:latin typeface="Times New Roman" pitchFamily="18" charset="0"/>
                <a:cs typeface="Times New Roman" pitchFamily="18" charset="0"/>
              </a:rPr>
              <a:t>MINERIA SUBTERRANEA. </a:t>
            </a:r>
            <a:endParaRPr lang="es-CL" sz="1400" dirty="0">
              <a:solidFill>
                <a:srgbClr val="FF0000"/>
              </a:solidFill>
              <a:latin typeface="Times New Roman" pitchFamily="18" charset="0"/>
              <a:cs typeface="Times New Roman" pitchFamily="18" charset="0"/>
            </a:endParaRPr>
          </a:p>
        </p:txBody>
      </p:sp>
      <p:sp>
        <p:nvSpPr>
          <p:cNvPr id="3" name="2 Marcador de contenido"/>
          <p:cNvSpPr>
            <a:spLocks noGrp="1"/>
          </p:cNvSpPr>
          <p:nvPr>
            <p:ph idx="1"/>
          </p:nvPr>
        </p:nvSpPr>
        <p:spPr>
          <a:xfrm>
            <a:off x="1524000" y="908720"/>
            <a:ext cx="9144000" cy="5949280"/>
          </a:xfrm>
        </p:spPr>
        <p:style>
          <a:lnRef idx="2">
            <a:schemeClr val="dk1"/>
          </a:lnRef>
          <a:fillRef idx="1">
            <a:schemeClr val="lt1"/>
          </a:fillRef>
          <a:effectRef idx="0">
            <a:schemeClr val="dk1"/>
          </a:effectRef>
          <a:fontRef idx="minor">
            <a:schemeClr val="dk1"/>
          </a:fontRef>
        </p:style>
        <p:txBody>
          <a:bodyPr>
            <a:normAutofit/>
          </a:bodyPr>
          <a:lstStyle/>
          <a:p>
            <a:pPr algn="just"/>
            <a:r>
              <a:rPr lang="es-ES" sz="3300" dirty="0">
                <a:solidFill>
                  <a:srgbClr val="FF0000"/>
                </a:solidFill>
                <a:latin typeface="Times New Roman" pitchFamily="18" charset="0"/>
                <a:cs typeface="Times New Roman" pitchFamily="18" charset="0"/>
              </a:rPr>
              <a:t>MINERIA SUBTERRANEA: </a:t>
            </a:r>
            <a:r>
              <a:rPr lang="es-ES" sz="3300" dirty="0">
                <a:solidFill>
                  <a:schemeClr val="tx1"/>
                </a:solidFill>
                <a:latin typeface="Times New Roman" pitchFamily="18" charset="0"/>
                <a:cs typeface="Times New Roman" pitchFamily="18" charset="0"/>
              </a:rPr>
              <a:t>E</a:t>
            </a:r>
            <a:r>
              <a:rPr lang="es-ES" sz="3300" dirty="0">
                <a:latin typeface="Times New Roman" pitchFamily="18" charset="0"/>
                <a:cs typeface="Times New Roman" pitchFamily="18" charset="0"/>
              </a:rPr>
              <a:t>s aquella  explotación de recursos mineros  que se desarrolla por debajo de la superficie del terreno. La explotación de un yacimiento</a:t>
            </a:r>
            <a:r>
              <a:rPr lang="es-ES" sz="3300" dirty="0">
                <a:solidFill>
                  <a:schemeClr val="tx1"/>
                </a:solidFill>
                <a:latin typeface="Times New Roman" pitchFamily="18" charset="0"/>
                <a:cs typeface="Times New Roman" pitchFamily="18" charset="0"/>
              </a:rPr>
              <a:t> </a:t>
            </a:r>
            <a:r>
              <a:rPr lang="es-ES" sz="3300" dirty="0">
                <a:latin typeface="Times New Roman" pitchFamily="18" charset="0"/>
                <a:cs typeface="Times New Roman" pitchFamily="18" charset="0"/>
              </a:rPr>
              <a:t>mediante minería subterránea se realiza cuando su extracción a cielo abierto no es posible por motivos económicos, sociales o ambientales.</a:t>
            </a:r>
          </a:p>
          <a:p>
            <a:pPr algn="just">
              <a:buNone/>
            </a:pPr>
            <a:r>
              <a:rPr lang="es-CL" sz="3300" b="1" dirty="0">
                <a:solidFill>
                  <a:srgbClr val="FF0000"/>
                </a:solidFill>
                <a:latin typeface="Times New Roman" pitchFamily="18" charset="0"/>
                <a:cs typeface="Times New Roman" pitchFamily="18" charset="0"/>
              </a:rPr>
              <a:t>     </a:t>
            </a:r>
            <a:r>
              <a:rPr lang="es-ES" sz="3300" dirty="0">
                <a:latin typeface="Times New Roman" pitchFamily="18" charset="0"/>
                <a:cs typeface="Times New Roman" pitchFamily="18" charset="0"/>
              </a:rPr>
              <a:t>En términos comparativos, la maquinaria que se usa en la minería subterránea es mucho más pequeña que la que se utiliza a cielo abierto, debido a las </a:t>
            </a:r>
            <a:r>
              <a:rPr lang="es-ES" sz="3300" b="1" dirty="0">
                <a:latin typeface="Times New Roman" pitchFamily="18" charset="0"/>
                <a:cs typeface="Times New Roman" pitchFamily="18" charset="0"/>
              </a:rPr>
              <a:t>limitaciones</a:t>
            </a:r>
            <a:r>
              <a:rPr lang="es-ES" sz="3300" dirty="0">
                <a:latin typeface="Times New Roman" pitchFamily="18" charset="0"/>
                <a:cs typeface="Times New Roman" pitchFamily="18" charset="0"/>
              </a:rPr>
              <a:t> que impone el tamaño. </a:t>
            </a:r>
            <a:endParaRPr lang="es-CL" sz="3300" dirty="0">
              <a:latin typeface="Times New Roman" pitchFamily="18" charset="0"/>
              <a:cs typeface="Times New Roman" pitchFamily="18" charset="0"/>
            </a:endParaRPr>
          </a:p>
          <a:p>
            <a:pPr>
              <a:buNone/>
            </a:pPr>
            <a:endParaRPr lang="es-ES" sz="3300" dirty="0">
              <a:latin typeface="Times New Roman" pitchFamily="18" charset="0"/>
              <a:cs typeface="Times New Roman" pitchFamily="18" charset="0"/>
            </a:endParaRPr>
          </a:p>
          <a:p>
            <a:pPr>
              <a:buNone/>
            </a:pPr>
            <a:endParaRPr lang="es-CL" sz="2400" dirty="0">
              <a:latin typeface="Times New Roman" pitchFamily="18" charset="0"/>
              <a:cs typeface="Times New Roman" pitchFamily="18" charset="0"/>
            </a:endParaRPr>
          </a:p>
          <a:p>
            <a:endParaRPr lang="es-CL" sz="2400" dirty="0">
              <a:latin typeface="Times New Roman" pitchFamily="18" charset="0"/>
              <a:cs typeface="Times New Roman" pitchFamily="18" charset="0"/>
            </a:endParaRPr>
          </a:p>
        </p:txBody>
      </p:sp>
    </p:spTree>
    <p:extLst>
      <p:ext uri="{BB962C8B-B14F-4D97-AF65-F5344CB8AC3E}">
        <p14:creationId xmlns:p14="http://schemas.microsoft.com/office/powerpoint/2010/main" val="6891921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m</a:t>
            </a:r>
            <a:endParaRPr lang="es-CL"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1524001" y="2"/>
            <a:ext cx="9144000" cy="3501007"/>
          </a:xfrm>
          <a:prstGeom prst="rect">
            <a:avLst/>
          </a:prstGeom>
          <a:noFill/>
          <a:ln w="9525">
            <a:noFill/>
            <a:miter lim="800000"/>
            <a:headEnd/>
            <a:tailEnd/>
          </a:ln>
        </p:spPr>
      </p:pic>
      <p:sp>
        <p:nvSpPr>
          <p:cNvPr id="6" name="5 Rectángulo"/>
          <p:cNvSpPr/>
          <p:nvPr/>
        </p:nvSpPr>
        <p:spPr>
          <a:xfrm>
            <a:off x="1524001" y="3501008"/>
            <a:ext cx="9143998" cy="3416320"/>
          </a:xfrm>
          <a:prstGeom prst="rect">
            <a:avLst/>
          </a:prstGeom>
        </p:spPr>
        <p:txBody>
          <a:bodyPr wrap="square">
            <a:spAutoFit/>
          </a:bodyPr>
          <a:lstStyle/>
          <a:p>
            <a:pPr algn="just"/>
            <a:r>
              <a:rPr lang="es-ES" sz="2400" dirty="0">
                <a:solidFill>
                  <a:srgbClr val="FF0000"/>
                </a:solidFill>
                <a:latin typeface="Times New Roman" pitchFamily="18" charset="0"/>
                <a:cs typeface="Times New Roman" pitchFamily="18" charset="0"/>
              </a:rPr>
              <a:t>GALERIA: </a:t>
            </a:r>
            <a:r>
              <a:rPr lang="es-ES" sz="2400" dirty="0">
                <a:latin typeface="Times New Roman" pitchFamily="18" charset="0"/>
                <a:cs typeface="Times New Roman" pitchFamily="18" charset="0"/>
              </a:rPr>
              <a:t>La labor más común es la galería, es una excavación horizontal, o poco inclinada,</a:t>
            </a:r>
            <a:r>
              <a:rPr lang="es-CL" sz="2400" dirty="0">
                <a:latin typeface="Times New Roman" pitchFamily="18" charset="0"/>
                <a:cs typeface="Times New Roman" pitchFamily="18" charset="0"/>
              </a:rPr>
              <a:t> similar a un túnel, sin salida al exterior, sino que conecta sectores dentro de la mina, </a:t>
            </a:r>
            <a:r>
              <a:rPr lang="es-ES" sz="2400" dirty="0">
                <a:latin typeface="Times New Roman" pitchFamily="18" charset="0"/>
                <a:cs typeface="Times New Roman" pitchFamily="18" charset="0"/>
              </a:rPr>
              <a:t>la cual puede ser horizontal o un poco inclinada.</a:t>
            </a:r>
            <a:r>
              <a:rPr lang="es-MX" sz="2400" dirty="0">
                <a:latin typeface="Times New Roman" panose="02020603050405020304" pitchFamily="18" charset="0"/>
                <a:cs typeface="Times New Roman" panose="02020603050405020304" pitchFamily="18" charset="0"/>
              </a:rPr>
              <a:t> y están destinadas al transporte de cargas, circulación de personal, ventilación, desagüe. Esta excavada según el rumbo del cuerpo mineralizado</a:t>
            </a:r>
            <a:r>
              <a:rPr lang="es-MX" sz="2400" dirty="0">
                <a:latin typeface="Times New Roman" panose="02020603050405020304" pitchFamily="18" charset="0"/>
                <a:cs typeface="Times New Roman" panose="02020603050405020304" pitchFamily="18" charset="0"/>
              </a:rPr>
              <a:t>.</a:t>
            </a:r>
            <a:r>
              <a:rPr lang="es-MX" sz="2400" dirty="0">
                <a:latin typeface="Times New Roman" panose="02020603050405020304" pitchFamily="18" charset="0"/>
                <a:cs typeface="Times New Roman" panose="02020603050405020304" pitchFamily="18" charset="0"/>
              </a:rPr>
              <a:t> </a:t>
            </a:r>
            <a:endParaRPr lang="es-MX" sz="2400" dirty="0">
              <a:latin typeface="Times New Roman" panose="02020603050405020304" pitchFamily="18" charset="0"/>
              <a:cs typeface="Times New Roman" panose="02020603050405020304" pitchFamily="18" charset="0"/>
            </a:endParaRPr>
          </a:p>
          <a:p>
            <a:pPr algn="just"/>
            <a:r>
              <a:rPr lang="es-MX" sz="2400" dirty="0">
                <a:solidFill>
                  <a:srgbClr val="FF0000"/>
                </a:solidFill>
                <a:latin typeface="Times New Roman" panose="02020603050405020304" pitchFamily="18" charset="0"/>
                <a:cs typeface="Times New Roman" panose="02020603050405020304" pitchFamily="18" charset="0"/>
              </a:rPr>
              <a:t>CORTAVETA</a:t>
            </a:r>
            <a:r>
              <a:rPr lang="es-MX" sz="2400" dirty="0">
                <a:solidFill>
                  <a:srgbClr val="FF0000"/>
                </a:solidFill>
                <a:latin typeface="Times New Roman" panose="02020603050405020304" pitchFamily="18" charset="0"/>
                <a:cs typeface="Times New Roman" panose="02020603050405020304" pitchFamily="18" charset="0"/>
              </a:rPr>
              <a:t>: </a:t>
            </a:r>
            <a:r>
              <a:rPr lang="es-MX" sz="2400" dirty="0">
                <a:latin typeface="Times New Roman" panose="02020603050405020304" pitchFamily="18" charset="0"/>
                <a:cs typeface="Times New Roman" panose="02020603050405020304" pitchFamily="18" charset="0"/>
              </a:rPr>
              <a:t>Son labores horizontales, perpendiculares al rumbo del cuerpo mineralizado</a:t>
            </a:r>
            <a:r>
              <a:rPr lang="es-MX" sz="2400" dirty="0">
                <a:latin typeface="Times New Roman" panose="02020603050405020304" pitchFamily="18" charset="0"/>
                <a:cs typeface="Times New Roman" panose="02020603050405020304" pitchFamily="18" charset="0"/>
              </a:rPr>
              <a:t> </a:t>
            </a:r>
            <a:endParaRPr lang="es-MX" sz="2400" dirty="0">
              <a:latin typeface="Times New Roman" panose="02020603050405020304" pitchFamily="18" charset="0"/>
              <a:cs typeface="Times New Roman" panose="02020603050405020304" pitchFamily="18" charset="0"/>
            </a:endParaRPr>
          </a:p>
          <a:p>
            <a:pPr algn="just"/>
            <a:endParaRPr lang="es-CL" sz="2400" dirty="0">
              <a:latin typeface="Times New Roman" pitchFamily="18" charset="0"/>
              <a:cs typeface="Times New Roman" pitchFamily="18" charset="0"/>
            </a:endParaRPr>
          </a:p>
        </p:txBody>
      </p:sp>
    </p:spTree>
    <p:extLst>
      <p:ext uri="{BB962C8B-B14F-4D97-AF65-F5344CB8AC3E}">
        <p14:creationId xmlns:p14="http://schemas.microsoft.com/office/powerpoint/2010/main" val="1823095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1417638"/>
          </a:xfrm>
        </p:spPr>
        <p:style>
          <a:lnRef idx="1">
            <a:schemeClr val="accent1"/>
          </a:lnRef>
          <a:fillRef idx="2">
            <a:schemeClr val="accent1"/>
          </a:fillRef>
          <a:effectRef idx="1">
            <a:schemeClr val="accent1"/>
          </a:effectRef>
          <a:fontRef idx="minor">
            <a:schemeClr val="dk1"/>
          </a:fontRef>
        </p:style>
        <p:txBody>
          <a:bodyPr>
            <a:normAutofit/>
          </a:bodyPr>
          <a:lstStyle/>
          <a:p>
            <a:r>
              <a:rPr lang="es-CL" dirty="0" smtClean="0">
                <a:solidFill>
                  <a:srgbClr val="FF0000"/>
                </a:solidFill>
                <a:latin typeface="Times New Roman" pitchFamily="18" charset="0"/>
                <a:cs typeface="Times New Roman" pitchFamily="18" charset="0"/>
              </a:rPr>
              <a:t>MINERIA SUBTERRANEA</a:t>
            </a:r>
            <a:r>
              <a:rPr lang="es-CL" dirty="0" smtClean="0">
                <a:solidFill>
                  <a:schemeClr val="bg1"/>
                </a:solidFill>
                <a:latin typeface="Times New Roman" pitchFamily="18" charset="0"/>
                <a:cs typeface="Times New Roman" pitchFamily="18" charset="0"/>
              </a:rPr>
              <a:t>. </a:t>
            </a:r>
            <a:endParaRPr lang="es-CL" sz="1800" dirty="0">
              <a:solidFill>
                <a:srgbClr val="FF0000"/>
              </a:solidFill>
              <a:latin typeface="Times New Roman" pitchFamily="18" charset="0"/>
              <a:cs typeface="Times New Roman" pitchFamily="18" charset="0"/>
            </a:endParaRPr>
          </a:p>
        </p:txBody>
      </p:sp>
      <p:sp>
        <p:nvSpPr>
          <p:cNvPr id="3" name="2 Marcador de contenido"/>
          <p:cNvSpPr>
            <a:spLocks noGrp="1"/>
          </p:cNvSpPr>
          <p:nvPr>
            <p:ph idx="1"/>
          </p:nvPr>
        </p:nvSpPr>
        <p:spPr>
          <a:xfrm>
            <a:off x="1524000" y="1417638"/>
            <a:ext cx="9144000" cy="5440362"/>
          </a:xfrm>
        </p:spPr>
        <p:style>
          <a:lnRef idx="2">
            <a:schemeClr val="accent1"/>
          </a:lnRef>
          <a:fillRef idx="1">
            <a:schemeClr val="lt1"/>
          </a:fillRef>
          <a:effectRef idx="0">
            <a:schemeClr val="accent1"/>
          </a:effectRef>
          <a:fontRef idx="minor">
            <a:schemeClr val="dk1"/>
          </a:fontRef>
        </p:style>
        <p:txBody>
          <a:bodyPr>
            <a:noAutofit/>
          </a:bodyPr>
          <a:lstStyle/>
          <a:p>
            <a:pPr algn="just"/>
            <a:r>
              <a:rPr lang="es-ES" b="1" dirty="0" smtClean="0">
                <a:solidFill>
                  <a:srgbClr val="FF0000"/>
                </a:solidFill>
                <a:latin typeface="Times New Roman" pitchFamily="18" charset="0"/>
                <a:cs typeface="Times New Roman" pitchFamily="18" charset="0"/>
              </a:rPr>
              <a:t>PIQUES, POZOS:</a:t>
            </a:r>
            <a:r>
              <a:rPr lang="es-CL" b="1" dirty="0" smtClean="0">
                <a:solidFill>
                  <a:srgbClr val="FF0000"/>
                </a:solidFill>
                <a:latin typeface="Times New Roman" pitchFamily="18" charset="0"/>
                <a:cs typeface="Times New Roman" pitchFamily="18" charset="0"/>
              </a:rPr>
              <a:t> </a:t>
            </a:r>
            <a:r>
              <a:rPr lang="es-CL" dirty="0" smtClean="0">
                <a:latin typeface="Times New Roman" pitchFamily="18" charset="0"/>
                <a:cs typeface="Times New Roman" pitchFamily="18" charset="0"/>
              </a:rPr>
              <a:t>Los piques son labores verticales o muy inclinadas, muy utilizadas en las minería subterránea y en obras civiles, que sirven de comunicación entre la mina subterránea y la superficie exterior con la finalidad de subir o bajar al personal, material, equipos, traspaso de mineral, inyección, extracción de ventilación, ingreso de red para el  aire comprimido, abastecimiento de agua para la perforación, desaguar la mina y todo lo que sea necesario para la construcción de la mina subterránea. </a:t>
            </a:r>
            <a:r>
              <a:rPr lang="es-ES" dirty="0" smtClean="0">
                <a:latin typeface="Times New Roman" pitchFamily="18" charset="0"/>
                <a:cs typeface="Times New Roman" pitchFamily="18" charset="0"/>
              </a:rPr>
              <a:t> </a:t>
            </a:r>
            <a:endParaRPr lang="es-CL" dirty="0"/>
          </a:p>
        </p:txBody>
      </p:sp>
    </p:spTree>
    <p:extLst>
      <p:ext uri="{BB962C8B-B14F-4D97-AF65-F5344CB8AC3E}">
        <p14:creationId xmlns:p14="http://schemas.microsoft.com/office/powerpoint/2010/main" val="40213168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692696"/>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s-CL" dirty="0" smtClean="0">
                <a:solidFill>
                  <a:srgbClr val="FF0000"/>
                </a:solidFill>
                <a:latin typeface="Times New Roman" pitchFamily="18" charset="0"/>
                <a:cs typeface="Times New Roman" pitchFamily="18" charset="0"/>
              </a:rPr>
              <a:t>MINERIA SUBTERRANEA</a:t>
            </a:r>
            <a:endParaRPr lang="es-CL" dirty="0">
              <a:solidFill>
                <a:srgbClr val="FF0000"/>
              </a:solidFill>
              <a:latin typeface="Times New Roman" pitchFamily="18" charset="0"/>
              <a:cs typeface="Times New Roman" pitchFamily="18" charset="0"/>
            </a:endParaRPr>
          </a:p>
        </p:txBody>
      </p:sp>
      <p:sp>
        <p:nvSpPr>
          <p:cNvPr id="3" name="2 Marcador de contenido"/>
          <p:cNvSpPr>
            <a:spLocks noGrp="1"/>
          </p:cNvSpPr>
          <p:nvPr>
            <p:ph idx="1"/>
          </p:nvPr>
        </p:nvSpPr>
        <p:spPr>
          <a:xfrm>
            <a:off x="1524000" y="692696"/>
            <a:ext cx="9144000" cy="6165304"/>
          </a:xfrm>
        </p:spPr>
        <p:style>
          <a:lnRef idx="2">
            <a:schemeClr val="dk1"/>
          </a:lnRef>
          <a:fillRef idx="1">
            <a:schemeClr val="lt1"/>
          </a:fillRef>
          <a:effectRef idx="0">
            <a:schemeClr val="dk1"/>
          </a:effectRef>
          <a:fontRef idx="minor">
            <a:schemeClr val="dk1"/>
          </a:fontRef>
        </p:style>
        <p:txBody>
          <a:bodyPr>
            <a:normAutofit/>
          </a:bodyPr>
          <a:lstStyle/>
          <a:p>
            <a:pPr algn="just"/>
            <a:r>
              <a:rPr lang="es-ES" dirty="0">
                <a:latin typeface="Times New Roman" pitchFamily="18" charset="0"/>
                <a:cs typeface="Times New Roman" pitchFamily="18" charset="0"/>
              </a:rPr>
              <a:t>La sección del pique/pozo, puede ser circular o rectangular, la primera es la más usada y la mejor para resistir las presiones del terreno.</a:t>
            </a:r>
            <a:r>
              <a:rPr lang="es-CL" dirty="0">
                <a:latin typeface="Times New Roman" pitchFamily="18" charset="0"/>
                <a:cs typeface="Times New Roman" pitchFamily="18" charset="0"/>
              </a:rPr>
              <a:t> Los piques mineros son labores mineras que se hace normalmente de arriba hacia abajo, </a:t>
            </a:r>
            <a:r>
              <a:rPr lang="es-CL" b="1" dirty="0">
                <a:latin typeface="Times New Roman" pitchFamily="18" charset="0"/>
                <a:cs typeface="Times New Roman" pitchFamily="18" charset="0"/>
              </a:rPr>
              <a:t>hoy con la tecnología actual  mediante equipo especial Raise Bore se construyen de abajo hacia arriba previamente necesita un tiro piloto perforado desde arriba hacia abajo, </a:t>
            </a:r>
            <a:r>
              <a:rPr lang="es-CL" dirty="0">
                <a:latin typeface="Times New Roman" pitchFamily="18" charset="0"/>
                <a:cs typeface="Times New Roman" pitchFamily="18" charset="0"/>
              </a:rPr>
              <a:t>con</a:t>
            </a:r>
            <a:r>
              <a:rPr lang="es-CL" b="1" dirty="0">
                <a:latin typeface="Times New Roman" pitchFamily="18" charset="0"/>
                <a:cs typeface="Times New Roman" pitchFamily="18" charset="0"/>
              </a:rPr>
              <a:t> </a:t>
            </a:r>
            <a:r>
              <a:rPr lang="es-CL" dirty="0">
                <a:latin typeface="Times New Roman" pitchFamily="18" charset="0"/>
                <a:cs typeface="Times New Roman" pitchFamily="18" charset="0"/>
              </a:rPr>
              <a:t>una inclinación superior a 45°. </a:t>
            </a:r>
          </a:p>
          <a:p>
            <a:pPr algn="just"/>
            <a:r>
              <a:rPr lang="es-CL" dirty="0">
                <a:latin typeface="Times New Roman" pitchFamily="18" charset="0"/>
                <a:cs typeface="Times New Roman" pitchFamily="18" charset="0"/>
              </a:rPr>
              <a:t>La sección circular garantiza una mayor estabilidad, debido a que la fortificación va a resistir mejor la presión causada por la roca circundante; ya que ésta, se distribuye más uniformemente. Además los piques de sección circular poseen un menor coeficiente de resistencia aerodinámica. </a:t>
            </a:r>
          </a:p>
          <a:p>
            <a:pPr>
              <a:buNone/>
            </a:pPr>
            <a:endParaRPr lang="es-CL" dirty="0"/>
          </a:p>
        </p:txBody>
      </p:sp>
    </p:spTree>
    <p:extLst>
      <p:ext uri="{BB962C8B-B14F-4D97-AF65-F5344CB8AC3E}">
        <p14:creationId xmlns:p14="http://schemas.microsoft.com/office/powerpoint/2010/main" val="24761154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r>
              <a:rPr lang="es-CL" sz="4000" dirty="0">
                <a:solidFill>
                  <a:srgbClr val="FF0000"/>
                </a:solidFill>
                <a:latin typeface="Times New Roman" pitchFamily="18" charset="0"/>
                <a:cs typeface="Times New Roman" pitchFamily="18" charset="0"/>
              </a:rPr>
              <a:t>MINERIA SUBTERRANEA</a:t>
            </a:r>
            <a:endParaRPr lang="es-CL" sz="4000" dirty="0">
              <a:solidFill>
                <a:srgbClr val="FF0000"/>
              </a:solidFill>
              <a:latin typeface="Times New Roman" pitchFamily="18" charset="0"/>
              <a:cs typeface="Times New Roman" pitchFamily="18" charset="0"/>
            </a:endParaRPr>
          </a:p>
        </p:txBody>
      </p:sp>
      <p:sp>
        <p:nvSpPr>
          <p:cNvPr id="3" name="2 Marcador de contenido"/>
          <p:cNvSpPr>
            <a:spLocks noGrp="1"/>
          </p:cNvSpPr>
          <p:nvPr>
            <p:ph idx="1"/>
          </p:nvPr>
        </p:nvSpPr>
        <p:spPr>
          <a:xfrm>
            <a:off x="1981200" y="1600200"/>
            <a:ext cx="8229600" cy="5069160"/>
          </a:xfrm>
        </p:spPr>
        <p:style>
          <a:lnRef idx="2">
            <a:schemeClr val="accent1"/>
          </a:lnRef>
          <a:fillRef idx="1">
            <a:schemeClr val="lt1"/>
          </a:fillRef>
          <a:effectRef idx="0">
            <a:schemeClr val="accent1"/>
          </a:effectRef>
          <a:fontRef idx="minor">
            <a:schemeClr val="dk1"/>
          </a:fontRef>
        </p:style>
        <p:txBody>
          <a:bodyPr>
            <a:normAutofit/>
          </a:bodyPr>
          <a:lstStyle/>
          <a:p>
            <a:pPr>
              <a:buNone/>
            </a:pPr>
            <a:r>
              <a:rPr lang="es-CL" dirty="0">
                <a:solidFill>
                  <a:srgbClr val="FF0000"/>
                </a:solidFill>
                <a:latin typeface="Times New Roman" pitchFamily="18" charset="0"/>
                <a:cs typeface="Times New Roman" pitchFamily="18" charset="0"/>
              </a:rPr>
              <a:t>PIQUE.</a:t>
            </a:r>
            <a:endParaRPr lang="es-CL" dirty="0">
              <a:solidFill>
                <a:srgbClr val="FF0000"/>
              </a:solidFill>
              <a:latin typeface="Times New Roman" pitchFamily="18" charset="0"/>
              <a:cs typeface="Times New Roman" pitchFamily="18" charset="0"/>
            </a:endParaRPr>
          </a:p>
        </p:txBody>
      </p:sp>
      <p:cxnSp>
        <p:nvCxnSpPr>
          <p:cNvPr id="5" name="4 Conector recto"/>
          <p:cNvCxnSpPr/>
          <p:nvPr/>
        </p:nvCxnSpPr>
        <p:spPr>
          <a:xfrm>
            <a:off x="4079776" y="2492896"/>
            <a:ext cx="0" cy="3528392"/>
          </a:xfrm>
          <a:prstGeom prst="line">
            <a:avLst/>
          </a:prstGeom>
        </p:spPr>
        <p:style>
          <a:lnRef idx="3">
            <a:schemeClr val="accent2"/>
          </a:lnRef>
          <a:fillRef idx="0">
            <a:schemeClr val="accent2"/>
          </a:fillRef>
          <a:effectRef idx="2">
            <a:schemeClr val="accent2"/>
          </a:effectRef>
          <a:fontRef idx="minor">
            <a:schemeClr val="tx1"/>
          </a:fontRef>
        </p:style>
      </p:cxnSp>
      <p:cxnSp>
        <p:nvCxnSpPr>
          <p:cNvPr id="7" name="6 Conector recto"/>
          <p:cNvCxnSpPr/>
          <p:nvPr/>
        </p:nvCxnSpPr>
        <p:spPr>
          <a:xfrm>
            <a:off x="4727848" y="2492896"/>
            <a:ext cx="0" cy="72008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12 Conector recto"/>
          <p:cNvCxnSpPr/>
          <p:nvPr/>
        </p:nvCxnSpPr>
        <p:spPr>
          <a:xfrm>
            <a:off x="4727848" y="3645024"/>
            <a:ext cx="2448272"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5" name="14 Conector recto"/>
          <p:cNvCxnSpPr/>
          <p:nvPr/>
        </p:nvCxnSpPr>
        <p:spPr>
          <a:xfrm>
            <a:off x="4727848" y="3645024"/>
            <a:ext cx="0" cy="504056"/>
          </a:xfrm>
          <a:prstGeom prst="line">
            <a:avLst/>
          </a:prstGeom>
        </p:spPr>
        <p:style>
          <a:lnRef idx="3">
            <a:schemeClr val="accent2"/>
          </a:lnRef>
          <a:fillRef idx="0">
            <a:schemeClr val="accent2"/>
          </a:fillRef>
          <a:effectRef idx="2">
            <a:schemeClr val="accent2"/>
          </a:effectRef>
          <a:fontRef idx="minor">
            <a:schemeClr val="tx1"/>
          </a:fontRef>
        </p:style>
      </p:cxnSp>
      <p:cxnSp>
        <p:nvCxnSpPr>
          <p:cNvPr id="17" name="16 Conector recto"/>
          <p:cNvCxnSpPr/>
          <p:nvPr/>
        </p:nvCxnSpPr>
        <p:spPr>
          <a:xfrm>
            <a:off x="4727848" y="4149080"/>
            <a:ext cx="237626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1" name="20 Conector recto"/>
          <p:cNvCxnSpPr/>
          <p:nvPr/>
        </p:nvCxnSpPr>
        <p:spPr>
          <a:xfrm>
            <a:off x="4727848" y="4581128"/>
            <a:ext cx="0" cy="432048"/>
          </a:xfrm>
          <a:prstGeom prst="line">
            <a:avLst/>
          </a:prstGeom>
        </p:spPr>
        <p:style>
          <a:lnRef idx="3">
            <a:schemeClr val="accent2"/>
          </a:lnRef>
          <a:fillRef idx="0">
            <a:schemeClr val="accent2"/>
          </a:fillRef>
          <a:effectRef idx="2">
            <a:schemeClr val="accent2"/>
          </a:effectRef>
          <a:fontRef idx="minor">
            <a:schemeClr val="tx1"/>
          </a:fontRef>
        </p:style>
      </p:cxnSp>
      <p:cxnSp>
        <p:nvCxnSpPr>
          <p:cNvPr id="23" name="22 Conector recto"/>
          <p:cNvCxnSpPr/>
          <p:nvPr/>
        </p:nvCxnSpPr>
        <p:spPr>
          <a:xfrm>
            <a:off x="4727848" y="4581128"/>
            <a:ext cx="2088232"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5" name="24 Conector recto"/>
          <p:cNvCxnSpPr/>
          <p:nvPr/>
        </p:nvCxnSpPr>
        <p:spPr>
          <a:xfrm>
            <a:off x="4727848" y="5013176"/>
            <a:ext cx="2088232"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7" name="26 Conector recto"/>
          <p:cNvCxnSpPr/>
          <p:nvPr/>
        </p:nvCxnSpPr>
        <p:spPr>
          <a:xfrm>
            <a:off x="4727848" y="5517232"/>
            <a:ext cx="2088232"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9" name="28 Conector recto"/>
          <p:cNvCxnSpPr/>
          <p:nvPr/>
        </p:nvCxnSpPr>
        <p:spPr>
          <a:xfrm>
            <a:off x="4727848" y="5517232"/>
            <a:ext cx="0" cy="504056"/>
          </a:xfrm>
          <a:prstGeom prst="line">
            <a:avLst/>
          </a:prstGeom>
        </p:spPr>
        <p:style>
          <a:lnRef idx="3">
            <a:schemeClr val="accent2"/>
          </a:lnRef>
          <a:fillRef idx="0">
            <a:schemeClr val="accent2"/>
          </a:fillRef>
          <a:effectRef idx="2">
            <a:schemeClr val="accent2"/>
          </a:effectRef>
          <a:fontRef idx="minor">
            <a:schemeClr val="tx1"/>
          </a:fontRef>
        </p:style>
      </p:cxnSp>
      <p:cxnSp>
        <p:nvCxnSpPr>
          <p:cNvPr id="33" name="32 Conector recto"/>
          <p:cNvCxnSpPr/>
          <p:nvPr/>
        </p:nvCxnSpPr>
        <p:spPr>
          <a:xfrm flipH="1">
            <a:off x="3215680" y="2492896"/>
            <a:ext cx="86409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45" name="44 Conector recto"/>
          <p:cNvCxnSpPr/>
          <p:nvPr/>
        </p:nvCxnSpPr>
        <p:spPr>
          <a:xfrm>
            <a:off x="4727848" y="3212976"/>
            <a:ext cx="259228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47" name="46 Conector recto"/>
          <p:cNvCxnSpPr/>
          <p:nvPr/>
        </p:nvCxnSpPr>
        <p:spPr>
          <a:xfrm>
            <a:off x="4727848" y="2492896"/>
            <a:ext cx="2880320" cy="0"/>
          </a:xfrm>
          <a:prstGeom prst="line">
            <a:avLst/>
          </a:prstGeom>
        </p:spPr>
        <p:style>
          <a:lnRef idx="3">
            <a:schemeClr val="accent2"/>
          </a:lnRef>
          <a:fillRef idx="0">
            <a:schemeClr val="accent2"/>
          </a:fillRef>
          <a:effectRef idx="2">
            <a:schemeClr val="accent2"/>
          </a:effectRef>
          <a:fontRef idx="minor">
            <a:schemeClr val="tx1"/>
          </a:fontRef>
        </p:style>
      </p:cxnSp>
      <p:sp>
        <p:nvSpPr>
          <p:cNvPr id="48" name="47 CuadroTexto"/>
          <p:cNvSpPr txBox="1"/>
          <p:nvPr/>
        </p:nvSpPr>
        <p:spPr>
          <a:xfrm>
            <a:off x="4871864" y="3284984"/>
            <a:ext cx="1584177" cy="369332"/>
          </a:xfrm>
          <a:prstGeom prst="rect">
            <a:avLst/>
          </a:prstGeom>
          <a:noFill/>
        </p:spPr>
        <p:txBody>
          <a:bodyPr wrap="square" rtlCol="0">
            <a:spAutoFit/>
          </a:bodyPr>
          <a:lstStyle/>
          <a:p>
            <a:r>
              <a:rPr lang="es-CL" dirty="0"/>
              <a:t>NIVEL  2500</a:t>
            </a:r>
            <a:endParaRPr lang="es-CL" dirty="0"/>
          </a:p>
        </p:txBody>
      </p:sp>
      <p:sp>
        <p:nvSpPr>
          <p:cNvPr id="49" name="48 CuadroTexto"/>
          <p:cNvSpPr txBox="1"/>
          <p:nvPr/>
        </p:nvSpPr>
        <p:spPr>
          <a:xfrm>
            <a:off x="4583833" y="4149080"/>
            <a:ext cx="6017379" cy="369332"/>
          </a:xfrm>
          <a:prstGeom prst="rect">
            <a:avLst/>
          </a:prstGeom>
          <a:noFill/>
        </p:spPr>
        <p:txBody>
          <a:bodyPr wrap="square" rtlCol="0">
            <a:spAutoFit/>
          </a:bodyPr>
          <a:lstStyle/>
          <a:p>
            <a:r>
              <a:rPr lang="es-CL" dirty="0"/>
              <a:t>      NIVEL 2450</a:t>
            </a:r>
            <a:endParaRPr lang="es-CL" dirty="0"/>
          </a:p>
        </p:txBody>
      </p:sp>
      <p:sp>
        <p:nvSpPr>
          <p:cNvPr id="52" name="51 CuadroTexto"/>
          <p:cNvSpPr txBox="1"/>
          <p:nvPr/>
        </p:nvSpPr>
        <p:spPr>
          <a:xfrm>
            <a:off x="4655841" y="5085184"/>
            <a:ext cx="5945371" cy="369332"/>
          </a:xfrm>
          <a:prstGeom prst="rect">
            <a:avLst/>
          </a:prstGeom>
          <a:noFill/>
        </p:spPr>
        <p:txBody>
          <a:bodyPr wrap="square" rtlCol="0">
            <a:spAutoFit/>
          </a:bodyPr>
          <a:lstStyle/>
          <a:p>
            <a:r>
              <a:rPr lang="es-CL" dirty="0"/>
              <a:t>    NIVEL  2400</a:t>
            </a:r>
            <a:endParaRPr lang="es-CL" dirty="0"/>
          </a:p>
        </p:txBody>
      </p:sp>
      <p:sp>
        <p:nvSpPr>
          <p:cNvPr id="55" name="54 CuadroTexto"/>
          <p:cNvSpPr txBox="1"/>
          <p:nvPr/>
        </p:nvSpPr>
        <p:spPr>
          <a:xfrm>
            <a:off x="2567608" y="4005065"/>
            <a:ext cx="1224136"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s-CL" dirty="0"/>
              <a:t> </a:t>
            </a:r>
            <a:r>
              <a:rPr lang="es-CL" sz="2400" dirty="0"/>
              <a:t>PIQUE </a:t>
            </a:r>
            <a:endParaRPr lang="es-CL" sz="2400" dirty="0"/>
          </a:p>
        </p:txBody>
      </p:sp>
    </p:spTree>
    <p:extLst>
      <p:ext uri="{BB962C8B-B14F-4D97-AF65-F5344CB8AC3E}">
        <p14:creationId xmlns:p14="http://schemas.microsoft.com/office/powerpoint/2010/main" val="6905389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980728"/>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s-CL" sz="4800" dirty="0">
                <a:solidFill>
                  <a:schemeClr val="bg1"/>
                </a:solidFill>
                <a:latin typeface="Times New Roman" pitchFamily="18" charset="0"/>
                <a:cs typeface="Times New Roman" pitchFamily="18" charset="0"/>
              </a:rPr>
              <a:t>MINERIA SUBTERRANEA</a:t>
            </a:r>
            <a:endParaRPr lang="es-CL" sz="4800" dirty="0">
              <a:solidFill>
                <a:schemeClr val="bg1"/>
              </a:solidFill>
              <a:latin typeface="Times New Roman" pitchFamily="18" charset="0"/>
              <a:cs typeface="Times New Roman" pitchFamily="18" charset="0"/>
            </a:endParaRPr>
          </a:p>
        </p:txBody>
      </p:sp>
      <p:sp>
        <p:nvSpPr>
          <p:cNvPr id="3" name="2 Marcador de contenido"/>
          <p:cNvSpPr>
            <a:spLocks noGrp="1"/>
          </p:cNvSpPr>
          <p:nvPr>
            <p:ph idx="1"/>
          </p:nvPr>
        </p:nvSpPr>
        <p:spPr>
          <a:xfrm>
            <a:off x="1524000" y="980728"/>
            <a:ext cx="9144000" cy="5877272"/>
          </a:xfrm>
        </p:spPr>
        <p:style>
          <a:lnRef idx="2">
            <a:schemeClr val="accent1"/>
          </a:lnRef>
          <a:fillRef idx="1">
            <a:schemeClr val="lt1"/>
          </a:fillRef>
          <a:effectRef idx="0">
            <a:schemeClr val="accent1"/>
          </a:effectRef>
          <a:fontRef idx="minor">
            <a:schemeClr val="dk1"/>
          </a:fontRef>
        </p:style>
        <p:txBody>
          <a:bodyPr>
            <a:normAutofit/>
          </a:bodyPr>
          <a:lstStyle/>
          <a:p>
            <a:pPr algn="just"/>
            <a:endParaRPr lang="es-CL" sz="2400" b="1" dirty="0">
              <a:solidFill>
                <a:srgbClr val="FF0000"/>
              </a:solidFill>
              <a:latin typeface="Times New Roman" pitchFamily="18" charset="0"/>
              <a:cs typeface="Times New Roman" pitchFamily="18" charset="0"/>
            </a:endParaRPr>
          </a:p>
          <a:p>
            <a:pPr algn="just"/>
            <a:r>
              <a:rPr lang="es-CL" sz="2400" b="1" dirty="0">
                <a:solidFill>
                  <a:srgbClr val="FF0000"/>
                </a:solidFill>
                <a:latin typeface="Times New Roman" pitchFamily="18" charset="0"/>
                <a:cs typeface="Times New Roman" pitchFamily="18" charset="0"/>
              </a:rPr>
              <a:t> </a:t>
            </a:r>
            <a:r>
              <a:rPr lang="es-CL" b="1" dirty="0">
                <a:solidFill>
                  <a:srgbClr val="FF0000"/>
                </a:solidFill>
                <a:latin typeface="Times New Roman" pitchFamily="18" charset="0"/>
                <a:cs typeface="Times New Roman" pitchFamily="18" charset="0"/>
              </a:rPr>
              <a:t>RAMPAS: </a:t>
            </a:r>
            <a:r>
              <a:rPr lang="es-CL" dirty="0">
                <a:latin typeface="Times New Roman" pitchFamily="18" charset="0"/>
                <a:cs typeface="Times New Roman" pitchFamily="18" charset="0"/>
              </a:rPr>
              <a:t>Son labores similares a las galerías, pero con una inclinación positiva o negativa sobre un 5% que permite servir de entrada principal a una mina accesando a los diferentes niveles de trabajo, que están a distintas cotas. </a:t>
            </a:r>
            <a:r>
              <a:rPr lang="es-ES" dirty="0">
                <a:latin typeface="Times New Roman" pitchFamily="18" charset="0"/>
                <a:cs typeface="Times New Roman" pitchFamily="18" charset="0"/>
              </a:rPr>
              <a:t>Se diferencian de los túneles por su forma de construcción. Pueden ser circulares, elípticas, zigzag, en ocho , rectas, o elípticas. La pendiente para el transito de equipos es de 10 a 12%. </a:t>
            </a:r>
            <a:r>
              <a:rPr lang="es-MX" dirty="0">
                <a:latin typeface="Times New Roman" panose="02020603050405020304" pitchFamily="18" charset="0"/>
                <a:cs typeface="Times New Roman" panose="02020603050405020304" pitchFamily="18" charset="0"/>
              </a:rPr>
              <a:t>De considerable pendiente a fin de ganar longitud y altura </a:t>
            </a:r>
            <a:r>
              <a:rPr lang="es-MX" dirty="0">
                <a:latin typeface="Times New Roman" panose="02020603050405020304" pitchFamily="18" charset="0"/>
                <a:cs typeface="Times New Roman" panose="02020603050405020304" pitchFamily="18" charset="0"/>
              </a:rPr>
              <a:t>se </a:t>
            </a:r>
            <a:r>
              <a:rPr lang="es-MX" dirty="0">
                <a:latin typeface="Times New Roman" panose="02020603050405020304" pitchFamily="18" charset="0"/>
                <a:cs typeface="Times New Roman" panose="02020603050405020304" pitchFamily="18" charset="0"/>
              </a:rPr>
              <a:t>desarrolla fuera de la veta, sobre roca o material estéril como acceso de la superficie a interior mina o para unir dos </a:t>
            </a:r>
            <a:r>
              <a:rPr lang="es-MX" dirty="0">
                <a:latin typeface="Times New Roman" panose="02020603050405020304" pitchFamily="18" charset="0"/>
                <a:cs typeface="Times New Roman" panose="02020603050405020304" pitchFamily="18" charset="0"/>
              </a:rPr>
              <a:t>o </a:t>
            </a:r>
            <a:r>
              <a:rPr lang="es-MX" dirty="0">
                <a:latin typeface="Times New Roman" panose="02020603050405020304" pitchFamily="18" charset="0"/>
                <a:cs typeface="Times New Roman" panose="02020603050405020304" pitchFamily="18" charset="0"/>
              </a:rPr>
              <a:t>más labores horizontales </a:t>
            </a:r>
            <a:r>
              <a:rPr lang="es-MX" dirty="0">
                <a:latin typeface="Times New Roman" panose="02020603050405020304" pitchFamily="18" charset="0"/>
                <a:cs typeface="Times New Roman" panose="02020603050405020304" pitchFamily="18" charset="0"/>
              </a:rPr>
              <a:t>o </a:t>
            </a:r>
            <a:r>
              <a:rPr lang="es-MX" dirty="0">
                <a:latin typeface="Times New Roman" panose="02020603050405020304" pitchFamily="18" charset="0"/>
                <a:cs typeface="Times New Roman" panose="02020603050405020304" pitchFamily="18" charset="0"/>
              </a:rPr>
              <a:t>niveles subterráneos de diferentes cotas y usualmente están dirigidas hacia abajo</a:t>
            </a:r>
          </a:p>
          <a:p>
            <a:pPr algn="just"/>
            <a:endParaRPr lang="es-CL" dirty="0">
              <a:latin typeface="Times New Roman" pitchFamily="18" charset="0"/>
              <a:cs typeface="Times New Roman" pitchFamily="18" charset="0"/>
            </a:endParaRPr>
          </a:p>
          <a:p>
            <a:pPr algn="just"/>
            <a:endParaRPr lang="es-CL" sz="2400" dirty="0">
              <a:latin typeface="Times New Roman" pitchFamily="18" charset="0"/>
              <a:cs typeface="Times New Roman" pitchFamily="18" charset="0"/>
            </a:endParaRPr>
          </a:p>
        </p:txBody>
      </p:sp>
    </p:spTree>
    <p:extLst>
      <p:ext uri="{BB962C8B-B14F-4D97-AF65-F5344CB8AC3E}">
        <p14:creationId xmlns:p14="http://schemas.microsoft.com/office/powerpoint/2010/main" val="17228033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4000" y="0"/>
            <a:ext cx="9144000" cy="764704"/>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s-MX" dirty="0" smtClean="0">
                <a:latin typeface="Times New Roman" panose="02020603050405020304" pitchFamily="18" charset="0"/>
                <a:cs typeface="Times New Roman" panose="02020603050405020304" pitchFamily="18" charset="0"/>
              </a:rPr>
              <a:t>MINERIA SUBTERRANEA. </a:t>
            </a:r>
            <a:r>
              <a:rPr lang="es-MX" sz="1400" dirty="0">
                <a:latin typeface="Times New Roman" panose="02020603050405020304" pitchFamily="18" charset="0"/>
                <a:cs typeface="Times New Roman" panose="02020603050405020304" pitchFamily="18" charset="0"/>
              </a:rPr>
              <a:t>30.09.14 II  “A” VESPERTINO, II DIURNO. II “B” VESPERTINO.</a:t>
            </a:r>
            <a:endParaRPr lang="es-MX" sz="1400"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524000" y="764704"/>
            <a:ext cx="9144000" cy="6093296"/>
          </a:xfrm>
        </p:spPr>
        <p:style>
          <a:lnRef idx="2">
            <a:schemeClr val="accent6"/>
          </a:lnRef>
          <a:fillRef idx="1">
            <a:schemeClr val="lt1"/>
          </a:fillRef>
          <a:effectRef idx="0">
            <a:schemeClr val="accent6"/>
          </a:effectRef>
          <a:fontRef idx="minor">
            <a:schemeClr val="dk1"/>
          </a:fontRef>
        </p:style>
        <p:txBody>
          <a:bodyPr>
            <a:normAutofit lnSpcReduction="10000"/>
          </a:bodyPr>
          <a:lstStyle/>
          <a:p>
            <a:pPr algn="just"/>
            <a:r>
              <a:rPr lang="es-MX" sz="2400" dirty="0">
                <a:solidFill>
                  <a:srgbClr val="FF0000"/>
                </a:solidFill>
                <a:latin typeface="Times New Roman" panose="02020603050405020304" pitchFamily="18" charset="0"/>
                <a:cs typeface="Times New Roman" panose="02020603050405020304" pitchFamily="18" charset="0"/>
              </a:rPr>
              <a:t>FUNCION DE LAS RAMPAS</a:t>
            </a:r>
            <a:r>
              <a:rPr lang="es-MX" sz="2400" dirty="0">
                <a:latin typeface="Times New Roman" panose="02020603050405020304" pitchFamily="18" charset="0"/>
                <a:cs typeface="Times New Roman" panose="02020603050405020304" pitchFamily="18" charset="0"/>
              </a:rPr>
              <a:t>.</a:t>
            </a:r>
          </a:p>
          <a:p>
            <a:pPr algn="just"/>
            <a:r>
              <a:rPr lang="es-MX" sz="2400" dirty="0">
                <a:latin typeface="Times New Roman" panose="02020603050405020304" pitchFamily="18" charset="0"/>
                <a:cs typeface="Times New Roman" panose="02020603050405020304" pitchFamily="18" charset="0"/>
              </a:rPr>
              <a:t>Labor </a:t>
            </a:r>
            <a:r>
              <a:rPr lang="es-MX" sz="2400" dirty="0">
                <a:latin typeface="Times New Roman" panose="02020603050405020304" pitchFamily="18" charset="0"/>
                <a:cs typeface="Times New Roman" panose="02020603050405020304" pitchFamily="18" charset="0"/>
              </a:rPr>
              <a:t>de accesos de equipos y maquinarias pesadas (perforación, transporte, relleno)sobre llantas a interior Mina desde la superficie o entre los niveles</a:t>
            </a:r>
          </a:p>
          <a:p>
            <a:pPr algn="just"/>
            <a:r>
              <a:rPr lang="es-MX" sz="2400" dirty="0">
                <a:latin typeface="Times New Roman" panose="02020603050405020304" pitchFamily="18" charset="0"/>
                <a:cs typeface="Times New Roman" panose="02020603050405020304" pitchFamily="18" charset="0"/>
              </a:rPr>
              <a:t>Une labores horizontales de diferentes cotas o profundidades</a:t>
            </a:r>
          </a:p>
          <a:p>
            <a:pPr algn="just"/>
            <a:r>
              <a:rPr lang="es-MX" sz="2400" dirty="0">
                <a:latin typeface="Times New Roman" panose="02020603050405020304" pitchFamily="18" charset="0"/>
                <a:cs typeface="Times New Roman" panose="02020603050405020304" pitchFamily="18" charset="0"/>
              </a:rPr>
              <a:t>Permite la extracción del mineral por medios rápidos y flexibles con equipos de bajo perfil.</a:t>
            </a:r>
          </a:p>
          <a:p>
            <a:pPr algn="just"/>
            <a:r>
              <a:rPr lang="es-MX" sz="2400" dirty="0">
                <a:latin typeface="Times New Roman" panose="02020603050405020304" pitchFamily="18" charset="0"/>
                <a:cs typeface="Times New Roman" panose="02020603050405020304" pitchFamily="18" charset="0"/>
              </a:rPr>
              <a:t>Permite el acceso de personal , materiales, insumos y </a:t>
            </a:r>
            <a:r>
              <a:rPr lang="es-MX" sz="2400" dirty="0">
                <a:latin typeface="Times New Roman" panose="02020603050405020304" pitchFamily="18" charset="0"/>
                <a:cs typeface="Times New Roman" panose="02020603050405020304" pitchFamily="18" charset="0"/>
              </a:rPr>
              <a:t>herramientas, etc</a:t>
            </a:r>
            <a:r>
              <a:rPr lang="es-MX" sz="2400" dirty="0">
                <a:latin typeface="Times New Roman" panose="02020603050405020304" pitchFamily="18" charset="0"/>
                <a:cs typeface="Times New Roman" panose="02020603050405020304" pitchFamily="18" charset="0"/>
              </a:rPr>
              <a:t>. a interior </a:t>
            </a:r>
            <a:r>
              <a:rPr lang="es-MX" sz="2400" dirty="0">
                <a:latin typeface="Times New Roman" panose="02020603050405020304" pitchFamily="18" charset="0"/>
                <a:cs typeface="Times New Roman" panose="02020603050405020304" pitchFamily="18" charset="0"/>
              </a:rPr>
              <a:t>mina.</a:t>
            </a:r>
          </a:p>
          <a:p>
            <a:pPr algn="just"/>
            <a:r>
              <a:rPr lang="es-MX" sz="2400" dirty="0">
                <a:latin typeface="Times New Roman" panose="02020603050405020304" pitchFamily="18" charset="0"/>
                <a:cs typeface="Times New Roman" panose="02020603050405020304" pitchFamily="18" charset="0"/>
              </a:rPr>
              <a:t>Las rampas se pueden construir o desarrollar en variadas formas: Circular, elípticas, rampas en 8, en zig-zag, helicoidales, horizontales con la pendiente adecuada.</a:t>
            </a:r>
            <a:r>
              <a:rPr lang="es-ES" sz="2400" b="1" dirty="0">
                <a:solidFill>
                  <a:schemeClr val="tx1"/>
                </a:solidFill>
                <a:latin typeface="Times New Roman" pitchFamily="18" charset="0"/>
                <a:cs typeface="Times New Roman" pitchFamily="18" charset="0"/>
              </a:rPr>
              <a:t> </a:t>
            </a:r>
            <a:endParaRPr lang="es-ES" sz="2400" b="1" dirty="0">
              <a:solidFill>
                <a:schemeClr val="tx1"/>
              </a:solidFill>
              <a:latin typeface="Times New Roman" pitchFamily="18" charset="0"/>
              <a:cs typeface="Times New Roman" pitchFamily="18" charset="0"/>
            </a:endParaRPr>
          </a:p>
          <a:p>
            <a:pPr algn="just"/>
            <a:r>
              <a:rPr lang="es-ES" sz="2400" dirty="0">
                <a:solidFill>
                  <a:srgbClr val="FF0000"/>
                </a:solidFill>
                <a:latin typeface="Times New Roman" pitchFamily="18" charset="0"/>
                <a:cs typeface="Times New Roman" pitchFamily="18" charset="0"/>
              </a:rPr>
              <a:t>FRENTE DE EXPLOTACION: </a:t>
            </a:r>
            <a:r>
              <a:rPr lang="es-ES" sz="2400" dirty="0">
                <a:latin typeface="Times New Roman" pitchFamily="18" charset="0"/>
                <a:cs typeface="Times New Roman" pitchFamily="18" charset="0"/>
              </a:rPr>
              <a:t>Es </a:t>
            </a:r>
            <a:r>
              <a:rPr lang="es-ES" sz="2400" dirty="0">
                <a:latin typeface="Times New Roman" pitchFamily="18" charset="0"/>
                <a:cs typeface="Times New Roman" pitchFamily="18" charset="0"/>
              </a:rPr>
              <a:t>el sitio donde se realiza la extracción del mineral, dependiendo si el yacimiento se encuentra localizado en roca dura o en roca blanda, se usará previamente, perforación y voladura para su extracción a superficie.</a:t>
            </a:r>
            <a:r>
              <a:rPr lang="es-CL" sz="2400" b="1" dirty="0">
                <a:latin typeface="Times New Roman" pitchFamily="18" charset="0"/>
                <a:cs typeface="Times New Roman" pitchFamily="18" charset="0"/>
              </a:rPr>
              <a:t> </a:t>
            </a:r>
          </a:p>
          <a:p>
            <a:pPr algn="just"/>
            <a:endParaRPr lang="es-MX" sz="2400" dirty="0">
              <a:latin typeface="Times New Roman" panose="02020603050405020304" pitchFamily="18" charset="0"/>
              <a:cs typeface="Times New Roman" panose="02020603050405020304" pitchFamily="18" charset="0"/>
            </a:endParaRPr>
          </a:p>
          <a:p>
            <a:endParaRPr lang="es-MX" dirty="0"/>
          </a:p>
        </p:txBody>
      </p:sp>
    </p:spTree>
    <p:extLst>
      <p:ext uri="{BB962C8B-B14F-4D97-AF65-F5344CB8AC3E}">
        <p14:creationId xmlns:p14="http://schemas.microsoft.com/office/powerpoint/2010/main" val="7518679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pic>
        <p:nvPicPr>
          <p:cNvPr id="4" name="Picture 2"/>
          <p:cNvPicPr>
            <a:picLocks noGrp="1" noChangeAspect="1" noChangeArrowheads="1"/>
          </p:cNvPicPr>
          <p:nvPr>
            <p:ph idx="1"/>
          </p:nvPr>
        </p:nvPicPr>
        <p:blipFill>
          <a:blip r:embed="rId2" cstate="print"/>
          <a:srcRect/>
          <a:stretch>
            <a:fillRect/>
          </a:stretch>
        </p:blipFill>
        <p:spPr bwMode="auto">
          <a:xfrm>
            <a:off x="1295900" y="1"/>
            <a:ext cx="9372100" cy="7224453"/>
          </a:xfrm>
          <a:prstGeom prst="rect">
            <a:avLst/>
          </a:prstGeom>
          <a:noFill/>
          <a:ln w="9525">
            <a:noFill/>
            <a:miter lim="800000"/>
            <a:headEnd/>
            <a:tailEnd/>
          </a:ln>
        </p:spPr>
      </p:pic>
      <p:sp>
        <p:nvSpPr>
          <p:cNvPr id="5" name="4 CuadroTexto"/>
          <p:cNvSpPr txBox="1"/>
          <p:nvPr/>
        </p:nvSpPr>
        <p:spPr>
          <a:xfrm>
            <a:off x="5375920" y="476672"/>
            <a:ext cx="2736304"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CL" sz="2800" dirty="0"/>
              <a:t>Tipos de </a:t>
            </a:r>
            <a:r>
              <a:rPr lang="es-CL" sz="2800" dirty="0"/>
              <a:t>Rampas</a:t>
            </a:r>
          </a:p>
        </p:txBody>
      </p:sp>
    </p:spTree>
    <p:extLst>
      <p:ext uri="{BB962C8B-B14F-4D97-AF65-F5344CB8AC3E}">
        <p14:creationId xmlns:p14="http://schemas.microsoft.com/office/powerpoint/2010/main" val="29717445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63552" y="332656"/>
            <a:ext cx="8229600" cy="1143000"/>
          </a:xfrm>
        </p:spPr>
        <p:style>
          <a:lnRef idx="1">
            <a:schemeClr val="accent1"/>
          </a:lnRef>
          <a:fillRef idx="3">
            <a:schemeClr val="accent1"/>
          </a:fillRef>
          <a:effectRef idx="2">
            <a:schemeClr val="accent1"/>
          </a:effectRef>
          <a:fontRef idx="minor">
            <a:schemeClr val="lt1"/>
          </a:fontRef>
        </p:style>
        <p:txBody>
          <a:bodyPr>
            <a:normAutofit/>
          </a:bodyPr>
          <a:lstStyle/>
          <a:p>
            <a:r>
              <a:rPr lang="es-CL" sz="4000" dirty="0">
                <a:solidFill>
                  <a:schemeClr val="bg1"/>
                </a:solidFill>
                <a:latin typeface="Times New Roman" pitchFamily="18" charset="0"/>
                <a:cs typeface="Times New Roman" pitchFamily="18" charset="0"/>
              </a:rPr>
              <a:t>MINERIA SUBTERRANEA</a:t>
            </a:r>
            <a:endParaRPr lang="es-CL" sz="4000" dirty="0">
              <a:solidFill>
                <a:schemeClr val="bg1"/>
              </a:solidFill>
              <a:latin typeface="Times New Roman" pitchFamily="18" charset="0"/>
              <a:cs typeface="Times New Roman" pitchFamily="18" charset="0"/>
            </a:endParaRPr>
          </a:p>
        </p:txBody>
      </p:sp>
      <p:cxnSp>
        <p:nvCxnSpPr>
          <p:cNvPr id="51" name="50 Conector recto"/>
          <p:cNvCxnSpPr/>
          <p:nvPr/>
        </p:nvCxnSpPr>
        <p:spPr>
          <a:xfrm>
            <a:off x="2207568" y="2204864"/>
            <a:ext cx="727280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55" name="54 Conector recto"/>
          <p:cNvCxnSpPr/>
          <p:nvPr/>
        </p:nvCxnSpPr>
        <p:spPr>
          <a:xfrm>
            <a:off x="2351584" y="2708920"/>
            <a:ext cx="86409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59" name="58 Conector recto"/>
          <p:cNvCxnSpPr/>
          <p:nvPr/>
        </p:nvCxnSpPr>
        <p:spPr>
          <a:xfrm>
            <a:off x="2423592" y="4365104"/>
            <a:ext cx="597666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61" name="60 Conector recto"/>
          <p:cNvCxnSpPr/>
          <p:nvPr/>
        </p:nvCxnSpPr>
        <p:spPr>
          <a:xfrm>
            <a:off x="2351584" y="4797152"/>
            <a:ext cx="756084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63" name="62 Conector recto"/>
          <p:cNvCxnSpPr/>
          <p:nvPr/>
        </p:nvCxnSpPr>
        <p:spPr>
          <a:xfrm>
            <a:off x="3143672" y="2708920"/>
            <a:ext cx="5256584" cy="1656184"/>
          </a:xfrm>
          <a:prstGeom prst="line">
            <a:avLst/>
          </a:prstGeom>
        </p:spPr>
        <p:style>
          <a:lnRef idx="3">
            <a:schemeClr val="accent2"/>
          </a:lnRef>
          <a:fillRef idx="0">
            <a:schemeClr val="accent2"/>
          </a:fillRef>
          <a:effectRef idx="2">
            <a:schemeClr val="accent2"/>
          </a:effectRef>
          <a:fontRef idx="minor">
            <a:schemeClr val="tx1"/>
          </a:fontRef>
        </p:style>
      </p:cxnSp>
      <p:cxnSp>
        <p:nvCxnSpPr>
          <p:cNvPr id="70" name="69 Conector recto"/>
          <p:cNvCxnSpPr/>
          <p:nvPr/>
        </p:nvCxnSpPr>
        <p:spPr>
          <a:xfrm>
            <a:off x="3863752" y="2708920"/>
            <a:ext cx="5472608" cy="1656184"/>
          </a:xfrm>
          <a:prstGeom prst="line">
            <a:avLst/>
          </a:prstGeom>
        </p:spPr>
        <p:style>
          <a:lnRef idx="3">
            <a:schemeClr val="accent2"/>
          </a:lnRef>
          <a:fillRef idx="0">
            <a:schemeClr val="accent2"/>
          </a:fillRef>
          <a:effectRef idx="2">
            <a:schemeClr val="accent2"/>
          </a:effectRef>
          <a:fontRef idx="minor">
            <a:schemeClr val="tx1"/>
          </a:fontRef>
        </p:style>
      </p:cxnSp>
      <p:cxnSp>
        <p:nvCxnSpPr>
          <p:cNvPr id="72" name="71 Conector recto"/>
          <p:cNvCxnSpPr/>
          <p:nvPr/>
        </p:nvCxnSpPr>
        <p:spPr>
          <a:xfrm>
            <a:off x="9336360" y="4365104"/>
            <a:ext cx="57606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74" name="73 Conector recto"/>
          <p:cNvCxnSpPr/>
          <p:nvPr/>
        </p:nvCxnSpPr>
        <p:spPr>
          <a:xfrm>
            <a:off x="3863752" y="2708920"/>
            <a:ext cx="5688632" cy="0"/>
          </a:xfrm>
          <a:prstGeom prst="line">
            <a:avLst/>
          </a:prstGeom>
        </p:spPr>
        <p:style>
          <a:lnRef idx="3">
            <a:schemeClr val="accent2"/>
          </a:lnRef>
          <a:fillRef idx="0">
            <a:schemeClr val="accent2"/>
          </a:fillRef>
          <a:effectRef idx="2">
            <a:schemeClr val="accent2"/>
          </a:effectRef>
          <a:fontRef idx="minor">
            <a:schemeClr val="tx1"/>
          </a:fontRef>
        </p:style>
      </p:cxnSp>
      <p:sp>
        <p:nvSpPr>
          <p:cNvPr id="77" name="76 CuadroTexto"/>
          <p:cNvSpPr txBox="1"/>
          <p:nvPr/>
        </p:nvSpPr>
        <p:spPr>
          <a:xfrm>
            <a:off x="2567608" y="1700808"/>
            <a:ext cx="187220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CL" dirty="0"/>
              <a:t>Galería 1.</a:t>
            </a:r>
            <a:endParaRPr lang="es-CL" dirty="0"/>
          </a:p>
        </p:txBody>
      </p:sp>
      <p:sp>
        <p:nvSpPr>
          <p:cNvPr id="80" name="79 CuadroTexto"/>
          <p:cNvSpPr txBox="1"/>
          <p:nvPr/>
        </p:nvSpPr>
        <p:spPr>
          <a:xfrm>
            <a:off x="2135560" y="3789040"/>
            <a:ext cx="108012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CL" dirty="0"/>
              <a:t>Galería 2.</a:t>
            </a:r>
            <a:endParaRPr lang="es-CL" dirty="0"/>
          </a:p>
        </p:txBody>
      </p:sp>
      <p:sp>
        <p:nvSpPr>
          <p:cNvPr id="81" name="80 CuadroTexto"/>
          <p:cNvSpPr txBox="1"/>
          <p:nvPr/>
        </p:nvSpPr>
        <p:spPr>
          <a:xfrm>
            <a:off x="3863752" y="3645024"/>
            <a:ext cx="1944216" cy="64807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s-CL" dirty="0"/>
              <a:t>Rampa, pendiente mayor a 5%.</a:t>
            </a:r>
            <a:endParaRPr lang="es-CL" dirty="0"/>
          </a:p>
        </p:txBody>
      </p:sp>
      <p:cxnSp>
        <p:nvCxnSpPr>
          <p:cNvPr id="92" name="91 Conector recto de flecha"/>
          <p:cNvCxnSpPr>
            <a:stCxn id="81" idx="3"/>
          </p:cNvCxnSpPr>
          <p:nvPr/>
        </p:nvCxnSpPr>
        <p:spPr>
          <a:xfrm>
            <a:off x="5807968" y="3969060"/>
            <a:ext cx="2376264" cy="324036"/>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0674841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5" name="Picture 2" descr="http://htmlimg1.scribdassets.com/5jp9rh2ubk1nn8am/images/12-1946bd8c3f.jpg"/>
          <p:cNvPicPr>
            <a:picLocks noChangeAspect="1" noChangeArrowheads="1"/>
          </p:cNvPicPr>
          <p:nvPr/>
        </p:nvPicPr>
        <p:blipFill>
          <a:blip r:embed="rId2" cstate="print"/>
          <a:srcRect/>
          <a:stretch>
            <a:fillRect/>
          </a:stretch>
        </p:blipFill>
        <p:spPr bwMode="auto">
          <a:xfrm>
            <a:off x="1519777" y="-1323528"/>
            <a:ext cx="9144000" cy="8181528"/>
          </a:xfrm>
          <a:prstGeom prst="rect">
            <a:avLst/>
          </a:prstGeom>
        </p:spPr>
        <p:style>
          <a:lnRef idx="2">
            <a:schemeClr val="accent1"/>
          </a:lnRef>
          <a:fillRef idx="1">
            <a:schemeClr val="lt1"/>
          </a:fillRef>
          <a:effectRef idx="0">
            <a:schemeClr val="accent1"/>
          </a:effectRef>
          <a:fontRef idx="minor">
            <a:schemeClr val="dk1"/>
          </a:fontRef>
        </p:style>
      </p:pic>
      <p:sp>
        <p:nvSpPr>
          <p:cNvPr id="4" name="3 CuadroTexto"/>
          <p:cNvSpPr txBox="1"/>
          <p:nvPr/>
        </p:nvSpPr>
        <p:spPr>
          <a:xfrm>
            <a:off x="4871864" y="764705"/>
            <a:ext cx="2880320" cy="830997"/>
          </a:xfrm>
          <a:prstGeom prst="rect">
            <a:avLst/>
          </a:prstGeom>
          <a:noFill/>
        </p:spPr>
        <p:txBody>
          <a:bodyPr wrap="square" rtlCol="0">
            <a:spAutoFit/>
          </a:bodyPr>
          <a:lstStyle/>
          <a:p>
            <a:pPr algn="ctr"/>
            <a:r>
              <a:rPr lang="es-CL" sz="4800" b="1" dirty="0">
                <a:solidFill>
                  <a:srgbClr val="FF0000"/>
                </a:solidFill>
                <a:latin typeface="Times New Roman" pitchFamily="18" charset="0"/>
                <a:cs typeface="Times New Roman" pitchFamily="18" charset="0"/>
              </a:rPr>
              <a:t>RAMPAS</a:t>
            </a:r>
            <a:endParaRPr lang="es-CL" sz="4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636351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1038746"/>
          </a:xfrm>
        </p:spPr>
        <p:style>
          <a:lnRef idx="3">
            <a:schemeClr val="lt1"/>
          </a:lnRef>
          <a:fillRef idx="1">
            <a:schemeClr val="accent1"/>
          </a:fillRef>
          <a:effectRef idx="1">
            <a:schemeClr val="accent1"/>
          </a:effectRef>
          <a:fontRef idx="minor">
            <a:schemeClr val="lt1"/>
          </a:fontRef>
        </p:style>
        <p:txBody>
          <a:bodyPr>
            <a:normAutofit/>
          </a:bodyPr>
          <a:lstStyle/>
          <a:p>
            <a:r>
              <a:rPr lang="es-CL" dirty="0" smtClean="0">
                <a:solidFill>
                  <a:srgbClr val="FF0000"/>
                </a:solidFill>
                <a:latin typeface="Times New Roman" pitchFamily="18" charset="0"/>
                <a:cs typeface="Times New Roman" pitchFamily="18" charset="0"/>
              </a:rPr>
              <a:t>MINERIA SUBTERRANEA</a:t>
            </a:r>
            <a:endParaRPr lang="es-CL" sz="1800" dirty="0">
              <a:solidFill>
                <a:srgbClr val="FF0000"/>
              </a:solidFill>
              <a:latin typeface="Times New Roman" pitchFamily="18" charset="0"/>
              <a:cs typeface="Times New Roman" pitchFamily="18" charset="0"/>
            </a:endParaRPr>
          </a:p>
        </p:txBody>
      </p:sp>
      <p:sp>
        <p:nvSpPr>
          <p:cNvPr id="3" name="2 Marcador de contenido"/>
          <p:cNvSpPr>
            <a:spLocks noGrp="1"/>
          </p:cNvSpPr>
          <p:nvPr>
            <p:ph idx="1"/>
          </p:nvPr>
        </p:nvSpPr>
        <p:spPr>
          <a:xfrm>
            <a:off x="1524000" y="1038746"/>
            <a:ext cx="9144000" cy="5819254"/>
          </a:xfrm>
        </p:spPr>
        <p:style>
          <a:lnRef idx="2">
            <a:schemeClr val="accent1"/>
          </a:lnRef>
          <a:fillRef idx="1">
            <a:schemeClr val="lt1"/>
          </a:fillRef>
          <a:effectRef idx="0">
            <a:schemeClr val="accent1"/>
          </a:effectRef>
          <a:fontRef idx="minor">
            <a:schemeClr val="dk1"/>
          </a:fontRef>
        </p:style>
        <p:txBody>
          <a:bodyPr>
            <a:normAutofit/>
          </a:bodyPr>
          <a:lstStyle/>
          <a:p>
            <a:pPr algn="just"/>
            <a:r>
              <a:rPr lang="es-CL" sz="2600" dirty="0">
                <a:solidFill>
                  <a:srgbClr val="FF0000"/>
                </a:solidFill>
                <a:latin typeface="Times New Roman" pitchFamily="18" charset="0"/>
                <a:cs typeface="Times New Roman" pitchFamily="18" charset="0"/>
              </a:rPr>
              <a:t>CHIMENEAS: </a:t>
            </a:r>
            <a:r>
              <a:rPr lang="es-CL" sz="2600" dirty="0">
                <a:latin typeface="Times New Roman" pitchFamily="18" charset="0"/>
                <a:cs typeface="Times New Roman" pitchFamily="18" charset="0"/>
              </a:rPr>
              <a:t>Son labores verticales que enlazan dos galerías o niveles, (los cuales deben estar a diferentes cotas o elevación), muy usadas en minería subterránea, las cuales tienen como fin: el paso de personal, suministros, equipos ventilación, también para traspaso de mineral. Se diferencian de los piques por el medio de construcción ya que los piques son construidos de manera descendente, mientras que las chimeneas se construyen en forma ASCENDENTE. </a:t>
            </a:r>
          </a:p>
          <a:p>
            <a:pPr algn="just">
              <a:buNone/>
            </a:pPr>
            <a:r>
              <a:rPr lang="es-CL" sz="2600" dirty="0">
                <a:latin typeface="Times New Roman" pitchFamily="18" charset="0"/>
                <a:cs typeface="Times New Roman" pitchFamily="18" charset="0"/>
              </a:rPr>
              <a:t>    Los métodos convencionales para la construcción de chimeneas ha descendido, pero eso no evita que aún sean profusamente usadas en secciones pequeñas tales como 1.0 x1.0 m, 1.50 x 1.50 m, o, 2.0 x 2.0 m y en largos de hasta 60 m. Hoy existen  formas mecanizada para construirla, Raise Borer, Blind Hole.</a:t>
            </a:r>
          </a:p>
          <a:p>
            <a:endParaRPr lang="es-CL" sz="2600" dirty="0">
              <a:latin typeface="Times New Roman" pitchFamily="18" charset="0"/>
              <a:cs typeface="Times New Roman" pitchFamily="18" charset="0"/>
            </a:endParaRPr>
          </a:p>
        </p:txBody>
      </p:sp>
    </p:spTree>
    <p:extLst>
      <p:ext uri="{BB962C8B-B14F-4D97-AF65-F5344CB8AC3E}">
        <p14:creationId xmlns:p14="http://schemas.microsoft.com/office/powerpoint/2010/main" val="1827241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908720"/>
          </a:xfrm>
        </p:spPr>
        <p:style>
          <a:lnRef idx="3">
            <a:schemeClr val="lt1"/>
          </a:lnRef>
          <a:fillRef idx="1">
            <a:schemeClr val="accent1"/>
          </a:fillRef>
          <a:effectRef idx="1">
            <a:schemeClr val="accent1"/>
          </a:effectRef>
          <a:fontRef idx="minor">
            <a:schemeClr val="lt1"/>
          </a:fontRef>
        </p:style>
        <p:txBody>
          <a:bodyPr/>
          <a:lstStyle/>
          <a:p>
            <a:r>
              <a:rPr lang="es-CL" dirty="0" smtClean="0">
                <a:latin typeface="Times New Roman" pitchFamily="18" charset="0"/>
                <a:cs typeface="Times New Roman" pitchFamily="18" charset="0"/>
              </a:rPr>
              <a:t>MINERIA SUBTERRANEA</a:t>
            </a:r>
            <a:endParaRPr lang="es-CL" dirty="0">
              <a:latin typeface="Times New Roman" pitchFamily="18" charset="0"/>
              <a:cs typeface="Times New Roman" pitchFamily="18" charset="0"/>
            </a:endParaRPr>
          </a:p>
        </p:txBody>
      </p:sp>
      <p:pic>
        <p:nvPicPr>
          <p:cNvPr id="210946" name="Picture 2"/>
          <p:cNvPicPr>
            <a:picLocks noGrp="1" noChangeAspect="1" noChangeArrowheads="1"/>
          </p:cNvPicPr>
          <p:nvPr>
            <p:ph idx="1"/>
          </p:nvPr>
        </p:nvPicPr>
        <p:blipFill>
          <a:blip r:embed="rId2" cstate="print"/>
          <a:srcRect/>
          <a:stretch>
            <a:fillRect/>
          </a:stretch>
        </p:blipFill>
        <p:spPr bwMode="auto">
          <a:xfrm>
            <a:off x="1524001" y="908720"/>
            <a:ext cx="9143999" cy="5949280"/>
          </a:xfrm>
          <a:prstGeom prst="rect">
            <a:avLst/>
          </a:prstGeom>
          <a:noFill/>
          <a:ln w="9525">
            <a:noFill/>
            <a:miter lim="800000"/>
            <a:headEnd/>
            <a:tailEnd/>
          </a:ln>
        </p:spPr>
      </p:pic>
    </p:spTree>
    <p:extLst>
      <p:ext uri="{BB962C8B-B14F-4D97-AF65-F5344CB8AC3E}">
        <p14:creationId xmlns:p14="http://schemas.microsoft.com/office/powerpoint/2010/main" val="2910148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1196752"/>
          </a:xfrm>
        </p:spPr>
        <p:style>
          <a:lnRef idx="1">
            <a:schemeClr val="accent4"/>
          </a:lnRef>
          <a:fillRef idx="2">
            <a:schemeClr val="accent4"/>
          </a:fillRef>
          <a:effectRef idx="1">
            <a:schemeClr val="accent4"/>
          </a:effectRef>
          <a:fontRef idx="minor">
            <a:schemeClr val="dk1"/>
          </a:fontRef>
        </p:style>
        <p:txBody>
          <a:bodyPr>
            <a:normAutofit/>
          </a:bodyPr>
          <a:lstStyle/>
          <a:p>
            <a:r>
              <a:rPr lang="es-CL" dirty="0" smtClean="0">
                <a:solidFill>
                  <a:srgbClr val="FF0000"/>
                </a:solidFill>
                <a:latin typeface="Times New Roman" pitchFamily="18" charset="0"/>
                <a:cs typeface="Times New Roman" pitchFamily="18" charset="0"/>
              </a:rPr>
              <a:t>MINERIA SUBTERRANEA.</a:t>
            </a:r>
            <a:endParaRPr lang="es-CL" sz="1600" dirty="0">
              <a:solidFill>
                <a:srgbClr val="FF0000"/>
              </a:solidFill>
              <a:latin typeface="Times New Roman" pitchFamily="18" charset="0"/>
              <a:cs typeface="Times New Roman" pitchFamily="18" charset="0"/>
            </a:endParaRPr>
          </a:p>
        </p:txBody>
      </p:sp>
      <p:sp>
        <p:nvSpPr>
          <p:cNvPr id="3" name="2 Marcador de contenido"/>
          <p:cNvSpPr>
            <a:spLocks noGrp="1"/>
          </p:cNvSpPr>
          <p:nvPr>
            <p:ph idx="1"/>
          </p:nvPr>
        </p:nvSpPr>
        <p:spPr>
          <a:xfrm>
            <a:off x="1524000" y="1196752"/>
            <a:ext cx="9144000" cy="5661248"/>
          </a:xfrm>
        </p:spPr>
        <p:style>
          <a:lnRef idx="2">
            <a:schemeClr val="accent2"/>
          </a:lnRef>
          <a:fillRef idx="1">
            <a:schemeClr val="lt1"/>
          </a:fillRef>
          <a:effectRef idx="0">
            <a:schemeClr val="accent2"/>
          </a:effectRef>
          <a:fontRef idx="minor">
            <a:schemeClr val="dk1"/>
          </a:fontRef>
        </p:style>
        <p:txBody>
          <a:bodyPr>
            <a:normAutofit lnSpcReduction="10000"/>
          </a:bodyPr>
          <a:lstStyle/>
          <a:p>
            <a:pPr algn="just">
              <a:buFont typeface="Courier New" pitchFamily="49" charset="0"/>
              <a:buChar char="o"/>
            </a:pPr>
            <a:r>
              <a:rPr lang="es-CL" sz="3600" dirty="0">
                <a:solidFill>
                  <a:srgbClr val="FF0000"/>
                </a:solidFill>
                <a:latin typeface="Times New Roman" pitchFamily="18" charset="0"/>
                <a:cs typeface="Times New Roman" pitchFamily="18" charset="0"/>
              </a:rPr>
              <a:t>ESTOCADAS:</a:t>
            </a:r>
            <a:r>
              <a:rPr lang="es-CL" dirty="0" smtClean="0">
                <a:solidFill>
                  <a:srgbClr val="FF0000"/>
                </a:solidFill>
                <a:latin typeface="Times New Roman" pitchFamily="18" charset="0"/>
                <a:cs typeface="Times New Roman" pitchFamily="18" charset="0"/>
              </a:rPr>
              <a:t> </a:t>
            </a:r>
            <a:r>
              <a:rPr lang="es-CL" dirty="0" smtClean="0">
                <a:latin typeface="Times New Roman" pitchFamily="18" charset="0"/>
                <a:cs typeface="Times New Roman" pitchFamily="18" charset="0"/>
              </a:rPr>
              <a:t>Es una labor horizontal o casi horizontal para distintos usos, se inicia a partir de una galería interior mina, es de corto desarrollo, y que cumple habitualmente funciones de servicio. Tales como conectar o unir galerías, punto de carguío, almacenamiento de mineral, refugio peatonal.</a:t>
            </a:r>
          </a:p>
          <a:p>
            <a:pPr algn="just">
              <a:buFont typeface="Courier New" pitchFamily="49" charset="0"/>
              <a:buChar char="o"/>
            </a:pPr>
            <a:r>
              <a:rPr lang="es-CL" sz="3600" dirty="0">
                <a:solidFill>
                  <a:srgbClr val="FF0000"/>
                </a:solidFill>
                <a:latin typeface="Times New Roman" pitchFamily="18" charset="0"/>
                <a:cs typeface="Times New Roman" pitchFamily="18" charset="0"/>
              </a:rPr>
              <a:t>FRONTON: </a:t>
            </a:r>
            <a:r>
              <a:rPr lang="es-CL" dirty="0" smtClean="0">
                <a:latin typeface="Times New Roman" pitchFamily="18" charset="0"/>
                <a:cs typeface="Times New Roman" pitchFamily="18" charset="0"/>
              </a:rPr>
              <a:t>Galería corta que no tiene salida ni comunicación con otra galería y que normalmente se hacen para estacionar algunos equipos, estaciones de bombeo, subestaciones eléctricas, refugios peatonales.</a:t>
            </a:r>
          </a:p>
          <a:p>
            <a:pPr algn="just">
              <a:buFont typeface="Courier New" pitchFamily="49" charset="0"/>
              <a:buChar char="o"/>
            </a:pPr>
            <a:r>
              <a:rPr lang="es-CL" sz="3600" dirty="0">
                <a:solidFill>
                  <a:srgbClr val="FF0000"/>
                </a:solidFill>
                <a:latin typeface="Times New Roman" pitchFamily="18" charset="0"/>
                <a:cs typeface="Times New Roman" pitchFamily="18" charset="0"/>
              </a:rPr>
              <a:t>CAVERNA: </a:t>
            </a:r>
            <a:r>
              <a:rPr lang="es-CL" dirty="0" smtClean="0">
                <a:latin typeface="Times New Roman" pitchFamily="18" charset="0"/>
                <a:cs typeface="Times New Roman" pitchFamily="18" charset="0"/>
              </a:rPr>
              <a:t>Excavación subterránea, de cualquiera forma y volumen, destinada a contener una instalación o equipos para la operación de una mina.</a:t>
            </a:r>
          </a:p>
          <a:p>
            <a:endParaRPr lang="es-CL" dirty="0"/>
          </a:p>
        </p:txBody>
      </p:sp>
    </p:spTree>
    <p:extLst>
      <p:ext uri="{BB962C8B-B14F-4D97-AF65-F5344CB8AC3E}">
        <p14:creationId xmlns:p14="http://schemas.microsoft.com/office/powerpoint/2010/main" val="6654505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13662"/>
            <a:ext cx="9144000" cy="1363722"/>
          </a:xfrm>
        </p:spPr>
        <p:style>
          <a:lnRef idx="3">
            <a:schemeClr val="lt1"/>
          </a:lnRef>
          <a:fillRef idx="1">
            <a:schemeClr val="accent5"/>
          </a:fillRef>
          <a:effectRef idx="1">
            <a:schemeClr val="accent5"/>
          </a:effectRef>
          <a:fontRef idx="minor">
            <a:schemeClr val="lt1"/>
          </a:fontRef>
        </p:style>
        <p:txBody>
          <a:bodyPr/>
          <a:lstStyle/>
          <a:p>
            <a:r>
              <a:rPr lang="es-CL" dirty="0" smtClean="0">
                <a:solidFill>
                  <a:srgbClr val="FF0000"/>
                </a:solidFill>
                <a:latin typeface="Times New Roman" pitchFamily="18" charset="0"/>
                <a:cs typeface="Times New Roman" pitchFamily="18" charset="0"/>
              </a:rPr>
              <a:t>MINERIA SUBTERRANEA. </a:t>
            </a:r>
            <a:endParaRPr lang="es-CL" dirty="0">
              <a:solidFill>
                <a:srgbClr val="FF0000"/>
              </a:solidFill>
              <a:latin typeface="Times New Roman" pitchFamily="18" charset="0"/>
              <a:cs typeface="Times New Roman" pitchFamily="18" charset="0"/>
            </a:endParaRPr>
          </a:p>
        </p:txBody>
      </p:sp>
      <p:sp>
        <p:nvSpPr>
          <p:cNvPr id="4" name="2 Marcador de contenido"/>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r>
              <a:rPr lang="es-CL" sz="2000" dirty="0">
                <a:latin typeface="Times New Roman" pitchFamily="18" charset="0"/>
                <a:cs typeface="Times New Roman" pitchFamily="18" charset="0"/>
              </a:rPr>
              <a:t>Estocada,  Frontón.</a:t>
            </a:r>
            <a:endParaRPr lang="es-CL" sz="2000" dirty="0">
              <a:latin typeface="Times New Roman" pitchFamily="18" charset="0"/>
              <a:cs typeface="Times New Roman" pitchFamily="18" charset="0"/>
            </a:endParaRPr>
          </a:p>
        </p:txBody>
      </p:sp>
      <p:sp>
        <p:nvSpPr>
          <p:cNvPr id="5" name="2 Marcador de contenido"/>
          <p:cNvSpPr txBox="1">
            <a:spLocks/>
          </p:cNvSpPr>
          <p:nvPr/>
        </p:nvSpPr>
        <p:spPr>
          <a:xfrm>
            <a:off x="1919536" y="1628801"/>
            <a:ext cx="8229600" cy="4525963"/>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p>
            <a:pPr marL="342900" indent="-342900">
              <a:spcBef>
                <a:spcPct val="20000"/>
              </a:spcBef>
              <a:buFont typeface="Arial" pitchFamily="34" charset="0"/>
              <a:buChar char="•"/>
              <a:defRPr/>
            </a:pPr>
            <a:r>
              <a:rPr lang="es-CL" sz="2000" dirty="0">
                <a:latin typeface="Times New Roman" pitchFamily="18" charset="0"/>
                <a:cs typeface="Times New Roman" pitchFamily="18" charset="0"/>
              </a:rPr>
              <a:t>Estocada,  Frontón.</a:t>
            </a:r>
            <a:endParaRPr lang="es-CL" sz="2000" dirty="0">
              <a:latin typeface="Times New Roman" pitchFamily="18" charset="0"/>
              <a:cs typeface="Times New Roman" pitchFamily="18" charset="0"/>
            </a:endParaRPr>
          </a:p>
        </p:txBody>
      </p:sp>
      <p:sp>
        <p:nvSpPr>
          <p:cNvPr id="6" name="2 Marcador de contenido"/>
          <p:cNvSpPr txBox="1">
            <a:spLocks/>
          </p:cNvSpPr>
          <p:nvPr/>
        </p:nvSpPr>
        <p:spPr>
          <a:xfrm>
            <a:off x="1524000" y="1350060"/>
            <a:ext cx="9144000" cy="550794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pPr marL="342900" indent="-342900">
              <a:spcBef>
                <a:spcPct val="20000"/>
              </a:spcBef>
              <a:buFont typeface="Arial" pitchFamily="34" charset="0"/>
              <a:buChar char="•"/>
              <a:defRPr/>
            </a:pPr>
            <a:r>
              <a:rPr lang="es-CL" sz="2400" dirty="0">
                <a:latin typeface="Times New Roman" pitchFamily="18" charset="0"/>
                <a:cs typeface="Times New Roman" pitchFamily="18" charset="0"/>
              </a:rPr>
              <a:t>Estocada.</a:t>
            </a:r>
            <a:endParaRPr lang="es-CL" sz="2400" dirty="0">
              <a:latin typeface="Times New Roman" pitchFamily="18" charset="0"/>
              <a:cs typeface="Times New Roman" pitchFamily="18" charset="0"/>
            </a:endParaRPr>
          </a:p>
        </p:txBody>
      </p:sp>
      <p:sp>
        <p:nvSpPr>
          <p:cNvPr id="7" name="6 Retraso"/>
          <p:cNvSpPr/>
          <p:nvPr/>
        </p:nvSpPr>
        <p:spPr>
          <a:xfrm rot="16200000">
            <a:off x="3431704" y="2852936"/>
            <a:ext cx="936104" cy="936104"/>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8" name="7 Retraso"/>
          <p:cNvSpPr/>
          <p:nvPr/>
        </p:nvSpPr>
        <p:spPr>
          <a:xfrm rot="16200000">
            <a:off x="6528048" y="2852936"/>
            <a:ext cx="917812" cy="954396"/>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cxnSp>
        <p:nvCxnSpPr>
          <p:cNvPr id="10" name="9 Conector recto"/>
          <p:cNvCxnSpPr>
            <a:stCxn id="7" idx="3"/>
            <a:endCxn id="8" idx="3"/>
          </p:cNvCxnSpPr>
          <p:nvPr/>
        </p:nvCxnSpPr>
        <p:spPr>
          <a:xfrm>
            <a:off x="3899756" y="2852936"/>
            <a:ext cx="3087198" cy="18292"/>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11 Conector recto"/>
          <p:cNvCxnSpPr/>
          <p:nvPr/>
        </p:nvCxnSpPr>
        <p:spPr>
          <a:xfrm>
            <a:off x="4367808" y="3789040"/>
            <a:ext cx="2160240" cy="0"/>
          </a:xfrm>
          <a:prstGeom prst="line">
            <a:avLst/>
          </a:prstGeom>
        </p:spPr>
        <p:style>
          <a:lnRef idx="3">
            <a:schemeClr val="accent2"/>
          </a:lnRef>
          <a:fillRef idx="0">
            <a:schemeClr val="accent2"/>
          </a:fillRef>
          <a:effectRef idx="2">
            <a:schemeClr val="accent2"/>
          </a:effectRef>
          <a:fontRef idx="minor">
            <a:schemeClr val="tx1"/>
          </a:fontRef>
        </p:style>
      </p:cxnSp>
      <p:sp>
        <p:nvSpPr>
          <p:cNvPr id="13" name="12 Retraso"/>
          <p:cNvSpPr/>
          <p:nvPr/>
        </p:nvSpPr>
        <p:spPr>
          <a:xfrm rot="16200000">
            <a:off x="3467708" y="4833156"/>
            <a:ext cx="918392" cy="9904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cxnSp>
        <p:nvCxnSpPr>
          <p:cNvPr id="15" name="14 Conector recto"/>
          <p:cNvCxnSpPr>
            <a:stCxn id="13" idx="3"/>
          </p:cNvCxnSpPr>
          <p:nvPr/>
        </p:nvCxnSpPr>
        <p:spPr>
          <a:xfrm>
            <a:off x="3926904" y="4869160"/>
            <a:ext cx="1593032"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9" name="18 Conector recto"/>
          <p:cNvCxnSpPr/>
          <p:nvPr/>
        </p:nvCxnSpPr>
        <p:spPr>
          <a:xfrm>
            <a:off x="5519936" y="4869160"/>
            <a:ext cx="0" cy="936104"/>
          </a:xfrm>
          <a:prstGeom prst="line">
            <a:avLst/>
          </a:prstGeom>
        </p:spPr>
        <p:style>
          <a:lnRef idx="3">
            <a:schemeClr val="accent2"/>
          </a:lnRef>
          <a:fillRef idx="0">
            <a:schemeClr val="accent2"/>
          </a:fillRef>
          <a:effectRef idx="2">
            <a:schemeClr val="accent2"/>
          </a:effectRef>
          <a:fontRef idx="minor">
            <a:schemeClr val="tx1"/>
          </a:fontRef>
        </p:style>
      </p:cxnSp>
      <p:sp>
        <p:nvSpPr>
          <p:cNvPr id="20" name="19 CuadroTexto"/>
          <p:cNvSpPr txBox="1"/>
          <p:nvPr/>
        </p:nvSpPr>
        <p:spPr>
          <a:xfrm>
            <a:off x="3143672" y="2276872"/>
            <a:ext cx="1872208" cy="369332"/>
          </a:xfrm>
          <a:prstGeom prst="rect">
            <a:avLst/>
          </a:prstGeom>
          <a:noFill/>
        </p:spPr>
        <p:txBody>
          <a:bodyPr wrap="square" rtlCol="0">
            <a:spAutoFit/>
          </a:bodyPr>
          <a:lstStyle/>
          <a:p>
            <a:r>
              <a:rPr lang="es-CL" dirty="0"/>
              <a:t>    Galería 1.</a:t>
            </a:r>
            <a:endParaRPr lang="es-CL" dirty="0"/>
          </a:p>
        </p:txBody>
      </p:sp>
      <p:sp>
        <p:nvSpPr>
          <p:cNvPr id="21" name="20 CuadroTexto"/>
          <p:cNvSpPr txBox="1"/>
          <p:nvPr/>
        </p:nvSpPr>
        <p:spPr>
          <a:xfrm>
            <a:off x="6384032" y="2276872"/>
            <a:ext cx="1152128" cy="369332"/>
          </a:xfrm>
          <a:prstGeom prst="rect">
            <a:avLst/>
          </a:prstGeom>
          <a:noFill/>
        </p:spPr>
        <p:txBody>
          <a:bodyPr wrap="square" rtlCol="0">
            <a:spAutoFit/>
          </a:bodyPr>
          <a:lstStyle/>
          <a:p>
            <a:r>
              <a:rPr lang="es-CL" dirty="0"/>
              <a:t> Galería 2</a:t>
            </a:r>
            <a:endParaRPr lang="es-CL" dirty="0"/>
          </a:p>
        </p:txBody>
      </p:sp>
      <p:sp>
        <p:nvSpPr>
          <p:cNvPr id="22" name="21 CuadroTexto"/>
          <p:cNvSpPr txBox="1"/>
          <p:nvPr/>
        </p:nvSpPr>
        <p:spPr>
          <a:xfrm>
            <a:off x="4799856" y="3140968"/>
            <a:ext cx="1224136" cy="369332"/>
          </a:xfrm>
          <a:prstGeom prst="rect">
            <a:avLst/>
          </a:prstGeom>
          <a:noFill/>
        </p:spPr>
        <p:txBody>
          <a:bodyPr wrap="square" rtlCol="0">
            <a:spAutoFit/>
          </a:bodyPr>
          <a:lstStyle/>
          <a:p>
            <a:r>
              <a:rPr lang="es-CL" dirty="0"/>
              <a:t>ESTOCADA</a:t>
            </a:r>
            <a:endParaRPr lang="es-CL" dirty="0"/>
          </a:p>
        </p:txBody>
      </p:sp>
      <p:sp>
        <p:nvSpPr>
          <p:cNvPr id="23" name="22 CuadroTexto"/>
          <p:cNvSpPr txBox="1"/>
          <p:nvPr/>
        </p:nvSpPr>
        <p:spPr>
          <a:xfrm>
            <a:off x="3431704" y="4365104"/>
            <a:ext cx="1152128" cy="369332"/>
          </a:xfrm>
          <a:prstGeom prst="rect">
            <a:avLst/>
          </a:prstGeom>
          <a:noFill/>
        </p:spPr>
        <p:txBody>
          <a:bodyPr wrap="square" rtlCol="0">
            <a:spAutoFit/>
          </a:bodyPr>
          <a:lstStyle/>
          <a:p>
            <a:r>
              <a:rPr lang="es-CL" dirty="0"/>
              <a:t>Galería</a:t>
            </a:r>
            <a:endParaRPr lang="es-CL" dirty="0"/>
          </a:p>
        </p:txBody>
      </p:sp>
      <p:sp>
        <p:nvSpPr>
          <p:cNvPr id="24" name="23 CuadroTexto"/>
          <p:cNvSpPr txBox="1"/>
          <p:nvPr/>
        </p:nvSpPr>
        <p:spPr>
          <a:xfrm>
            <a:off x="4583832" y="5157193"/>
            <a:ext cx="792088" cy="307777"/>
          </a:xfrm>
          <a:prstGeom prst="rect">
            <a:avLst/>
          </a:prstGeom>
          <a:noFill/>
        </p:spPr>
        <p:txBody>
          <a:bodyPr wrap="square" rtlCol="0">
            <a:spAutoFit/>
          </a:bodyPr>
          <a:lstStyle/>
          <a:p>
            <a:r>
              <a:rPr lang="es-CL" sz="1400" dirty="0"/>
              <a:t>Frontón</a:t>
            </a:r>
            <a:endParaRPr lang="es-CL" sz="1400" dirty="0"/>
          </a:p>
        </p:txBody>
      </p:sp>
      <p:cxnSp>
        <p:nvCxnSpPr>
          <p:cNvPr id="31" name="30 Conector recto"/>
          <p:cNvCxnSpPr/>
          <p:nvPr/>
        </p:nvCxnSpPr>
        <p:spPr>
          <a:xfrm>
            <a:off x="4367808" y="5805264"/>
            <a:ext cx="1152128"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78153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620688"/>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s-CL" dirty="0" smtClean="0">
                <a:latin typeface="Times New Roman" panose="02020603050405020304" pitchFamily="18" charset="0"/>
                <a:cs typeface="Times New Roman" panose="02020603050405020304" pitchFamily="18" charset="0"/>
              </a:rPr>
              <a:t>MINERIA SUBTERRANEA</a:t>
            </a:r>
            <a:endParaRPr lang="es-CL" dirty="0">
              <a:latin typeface="Times New Roman" panose="02020603050405020304" pitchFamily="18" charset="0"/>
              <a:cs typeface="Times New Roman" panose="02020603050405020304" pitchFamily="18" charset="0"/>
            </a:endParaRPr>
          </a:p>
        </p:txBody>
      </p:sp>
      <p:pic>
        <p:nvPicPr>
          <p:cNvPr id="537601" name="Picture 1"/>
          <p:cNvPicPr>
            <a:picLocks noGrp="1" noChangeAspect="1" noChangeArrowheads="1"/>
          </p:cNvPicPr>
          <p:nvPr>
            <p:ph idx="1"/>
          </p:nvPr>
        </p:nvPicPr>
        <p:blipFill>
          <a:blip r:embed="rId2" cstate="print"/>
          <a:srcRect/>
          <a:stretch>
            <a:fillRect/>
          </a:stretch>
        </p:blipFill>
        <p:spPr bwMode="auto">
          <a:xfrm>
            <a:off x="1524000" y="620688"/>
            <a:ext cx="9144000" cy="6237312"/>
          </a:xfrm>
          <a:prstGeom prst="rect">
            <a:avLst/>
          </a:prstGeom>
          <a:ln>
            <a:headEnd/>
            <a:tailEnd/>
          </a:ln>
        </p:spPr>
        <p:style>
          <a:lnRef idx="2">
            <a:schemeClr val="accent6"/>
          </a:lnRef>
          <a:fillRef idx="1">
            <a:schemeClr val="lt1"/>
          </a:fillRef>
          <a:effectRef idx="0">
            <a:schemeClr val="accent6"/>
          </a:effectRef>
          <a:fontRef idx="minor">
            <a:schemeClr val="dk1"/>
          </a:fontRef>
        </p:style>
      </p:pic>
    </p:spTree>
    <p:extLst>
      <p:ext uri="{BB962C8B-B14F-4D97-AF65-F5344CB8AC3E}">
        <p14:creationId xmlns:p14="http://schemas.microsoft.com/office/powerpoint/2010/main" val="35731030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476672"/>
          </a:xfrm>
        </p:spPr>
        <p:style>
          <a:lnRef idx="1">
            <a:schemeClr val="accent5"/>
          </a:lnRef>
          <a:fillRef idx="3">
            <a:schemeClr val="accent5"/>
          </a:fillRef>
          <a:effectRef idx="2">
            <a:schemeClr val="accent5"/>
          </a:effectRef>
          <a:fontRef idx="minor">
            <a:schemeClr val="lt1"/>
          </a:fontRef>
        </p:style>
        <p:txBody>
          <a:bodyPr>
            <a:normAutofit fontScale="90000"/>
          </a:bodyPr>
          <a:lstStyle/>
          <a:p>
            <a:r>
              <a:rPr lang="es-CL" sz="4000" dirty="0">
                <a:solidFill>
                  <a:schemeClr val="bg1"/>
                </a:solidFill>
                <a:latin typeface="Times New Roman" pitchFamily="18" charset="0"/>
                <a:cs typeface="Times New Roman" pitchFamily="18" charset="0"/>
              </a:rPr>
              <a:t>MINERIA SUBTERRANEA. </a:t>
            </a:r>
            <a:r>
              <a:rPr lang="es-CL" sz="4000" dirty="0">
                <a:solidFill>
                  <a:srgbClr val="FF0000"/>
                </a:solidFill>
                <a:latin typeface="Times New Roman" pitchFamily="18" charset="0"/>
                <a:cs typeface="Times New Roman" pitchFamily="18" charset="0"/>
              </a:rPr>
              <a:t/>
            </a:r>
            <a:br>
              <a:rPr lang="es-CL" sz="4000" dirty="0">
                <a:solidFill>
                  <a:srgbClr val="FF0000"/>
                </a:solidFill>
                <a:latin typeface="Times New Roman" pitchFamily="18" charset="0"/>
                <a:cs typeface="Times New Roman" pitchFamily="18" charset="0"/>
              </a:rPr>
            </a:br>
            <a:r>
              <a:rPr lang="es-CL" sz="1600" b="1" dirty="0">
                <a:solidFill>
                  <a:srgbClr val="FF0000"/>
                </a:solidFill>
                <a:latin typeface="Times New Roman" pitchFamily="18" charset="0"/>
                <a:cs typeface="Times New Roman" pitchFamily="18" charset="0"/>
              </a:rPr>
              <a:t>  </a:t>
            </a:r>
            <a:endParaRPr lang="es-CL" b="1" dirty="0">
              <a:solidFill>
                <a:srgbClr val="FF0000"/>
              </a:solidFill>
              <a:latin typeface="Times New Roman" pitchFamily="18" charset="0"/>
              <a:cs typeface="Times New Roman" pitchFamily="18" charset="0"/>
            </a:endParaRPr>
          </a:p>
        </p:txBody>
      </p:sp>
      <p:sp>
        <p:nvSpPr>
          <p:cNvPr id="3" name="2 Marcador de contenido"/>
          <p:cNvSpPr>
            <a:spLocks noGrp="1"/>
          </p:cNvSpPr>
          <p:nvPr>
            <p:ph idx="1"/>
          </p:nvPr>
        </p:nvSpPr>
        <p:spPr>
          <a:xfrm>
            <a:off x="1524000" y="476672"/>
            <a:ext cx="9144000" cy="6381328"/>
          </a:xfrm>
        </p:spPr>
        <p:style>
          <a:lnRef idx="2">
            <a:schemeClr val="accent1"/>
          </a:lnRef>
          <a:fillRef idx="1">
            <a:schemeClr val="lt1"/>
          </a:fillRef>
          <a:effectRef idx="0">
            <a:schemeClr val="accent1"/>
          </a:effectRef>
          <a:fontRef idx="minor">
            <a:schemeClr val="dk1"/>
          </a:fontRef>
        </p:style>
        <p:txBody>
          <a:bodyPr>
            <a:normAutofit/>
          </a:bodyPr>
          <a:lstStyle/>
          <a:p>
            <a:pPr algn="just"/>
            <a:r>
              <a:rPr lang="es-CL" sz="2600" b="1" dirty="0">
                <a:solidFill>
                  <a:srgbClr val="FF0000"/>
                </a:solidFill>
                <a:latin typeface="Times New Roman" pitchFamily="18" charset="0"/>
                <a:cs typeface="Times New Roman" pitchFamily="18" charset="0"/>
              </a:rPr>
              <a:t>TIROS LARGOS: </a:t>
            </a:r>
            <a:r>
              <a:rPr lang="es-CL" sz="2600" dirty="0">
                <a:latin typeface="Times New Roman" pitchFamily="18" charset="0"/>
                <a:cs typeface="Times New Roman" pitchFamily="18" charset="0"/>
              </a:rPr>
              <a:t>Perforaciones usadas para los hundimientos, de diámetros sobre 2 ½” de distintos largos.</a:t>
            </a:r>
          </a:p>
          <a:p>
            <a:pPr algn="just"/>
            <a:r>
              <a:rPr lang="es-ES" sz="2600" dirty="0"/>
              <a:t> </a:t>
            </a:r>
            <a:r>
              <a:rPr lang="es-ES" sz="2600" dirty="0">
                <a:latin typeface="Times New Roman" pitchFamily="18" charset="0"/>
                <a:cs typeface="Times New Roman" pitchFamily="18" charset="0"/>
              </a:rPr>
              <a:t>Unidad de Explotación: Es el conjunto de todas las labores de un yacimiento que son productivos o en condiciones de producir.</a:t>
            </a:r>
          </a:p>
          <a:p>
            <a:pPr algn="just"/>
            <a:r>
              <a:rPr lang="es-CL" sz="2600" b="1" dirty="0">
                <a:solidFill>
                  <a:srgbClr val="FF0000"/>
                </a:solidFill>
                <a:latin typeface="Times New Roman" pitchFamily="18" charset="0"/>
                <a:cs typeface="Times New Roman" pitchFamily="18" charset="0"/>
              </a:rPr>
              <a:t>MONEAR:</a:t>
            </a:r>
            <a:r>
              <a:rPr lang="es-ES" sz="2600" b="1" dirty="0">
                <a:solidFill>
                  <a:srgbClr val="FF0000"/>
                </a:solidFill>
                <a:latin typeface="Times New Roman" pitchFamily="18" charset="0"/>
                <a:cs typeface="Times New Roman" pitchFamily="18" charset="0"/>
              </a:rPr>
              <a:t> </a:t>
            </a:r>
            <a:r>
              <a:rPr lang="es-ES" sz="2600" dirty="0">
                <a:latin typeface="Times New Roman" pitchFamily="18" charset="0"/>
                <a:cs typeface="Times New Roman" pitchFamily="18" charset="0"/>
              </a:rPr>
              <a:t>En las minas que se explotan con sistemas de hundimiento, Block Caving, Panel Caving, Sublevel, en minas de carbón, calizas, etc. Se utiliza el mono como fortificación o sostenimiento  preliminar (provisoria), y que son rollizos de eucaliptus de 4” a 6” de diámetro, utilizados especialmente en galerías en las cuales se están realizando los hundimientos de bloques. </a:t>
            </a:r>
            <a:endParaRPr lang="es-CL" sz="2600" dirty="0">
              <a:latin typeface="Times New Roman" pitchFamily="18" charset="0"/>
              <a:cs typeface="Times New Roman" pitchFamily="18" charset="0"/>
            </a:endParaRPr>
          </a:p>
          <a:p>
            <a:pPr algn="just"/>
            <a:r>
              <a:rPr lang="es-CL" sz="2600" b="1" dirty="0">
                <a:solidFill>
                  <a:srgbClr val="FF0000"/>
                </a:solidFill>
                <a:latin typeface="Times New Roman" pitchFamily="18" charset="0"/>
                <a:cs typeface="Times New Roman" pitchFamily="18" charset="0"/>
              </a:rPr>
              <a:t>ACEROS  DE PERFORACION: </a:t>
            </a:r>
            <a:r>
              <a:rPr lang="es-CL" sz="2600" dirty="0">
                <a:latin typeface="Times New Roman" pitchFamily="18" charset="0"/>
                <a:cs typeface="Times New Roman" pitchFamily="18" charset="0"/>
              </a:rPr>
              <a:t>Los aceros deben ser capaces de soportar el fuerte desgaste y las mayores exigencias a los que son sometidos. Sus objetivos son obtener </a:t>
            </a:r>
            <a:r>
              <a:rPr lang="es-CL" sz="2600" dirty="0">
                <a:solidFill>
                  <a:schemeClr val="tx1"/>
                </a:solidFill>
                <a:latin typeface="Times New Roman" pitchFamily="18" charset="0"/>
                <a:cs typeface="Times New Roman" pitchFamily="18" charset="0"/>
              </a:rPr>
              <a:t>mayor vida útil, mayor velocidad de penetración y menor costo por metro perforado.</a:t>
            </a:r>
          </a:p>
          <a:p>
            <a:endParaRPr lang="es-CL" sz="2600" dirty="0">
              <a:latin typeface="Times New Roman" pitchFamily="18" charset="0"/>
              <a:cs typeface="Times New Roman" pitchFamily="18" charset="0"/>
            </a:endParaRPr>
          </a:p>
        </p:txBody>
      </p:sp>
    </p:spTree>
    <p:extLst>
      <p:ext uri="{BB962C8B-B14F-4D97-AF65-F5344CB8AC3E}">
        <p14:creationId xmlns:p14="http://schemas.microsoft.com/office/powerpoint/2010/main" val="4255541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17190"/>
            <a:ext cx="9144000" cy="675506"/>
          </a:xfrm>
        </p:spPr>
        <p:style>
          <a:lnRef idx="3">
            <a:schemeClr val="lt1"/>
          </a:lnRef>
          <a:fillRef idx="1">
            <a:schemeClr val="accent4"/>
          </a:fillRef>
          <a:effectRef idx="1">
            <a:schemeClr val="accent4"/>
          </a:effectRef>
          <a:fontRef idx="minor">
            <a:schemeClr val="lt1"/>
          </a:fontRef>
        </p:style>
        <p:txBody>
          <a:bodyPr>
            <a:normAutofit fontScale="90000"/>
          </a:bodyPr>
          <a:lstStyle/>
          <a:p>
            <a:r>
              <a:rPr lang="es-CL" dirty="0" smtClean="0">
                <a:latin typeface="Times New Roman" pitchFamily="18" charset="0"/>
                <a:cs typeface="Times New Roman" pitchFamily="18" charset="0"/>
              </a:rPr>
              <a:t>MINERIA SUBTERRANEA. </a:t>
            </a:r>
            <a:r>
              <a:rPr lang="es-CL" sz="1600">
                <a:latin typeface="Times New Roman" pitchFamily="18" charset="0"/>
                <a:cs typeface="Times New Roman" pitchFamily="18" charset="0"/>
              </a:rPr>
              <a:t>08.10.14 II DIURNO.</a:t>
            </a:r>
            <a:endParaRPr lang="es-CL" sz="1600" dirty="0">
              <a:latin typeface="Times New Roman" pitchFamily="18" charset="0"/>
              <a:cs typeface="Times New Roman" pitchFamily="18" charset="0"/>
            </a:endParaRPr>
          </a:p>
        </p:txBody>
      </p:sp>
      <p:sp>
        <p:nvSpPr>
          <p:cNvPr id="3" name="2 Marcador de contenido"/>
          <p:cNvSpPr>
            <a:spLocks noGrp="1"/>
          </p:cNvSpPr>
          <p:nvPr>
            <p:ph idx="1"/>
          </p:nvPr>
        </p:nvSpPr>
        <p:spPr>
          <a:xfrm>
            <a:off x="1524000" y="692696"/>
            <a:ext cx="9144000" cy="6165304"/>
          </a:xfrm>
        </p:spPr>
        <p:style>
          <a:lnRef idx="2">
            <a:schemeClr val="accent4"/>
          </a:lnRef>
          <a:fillRef idx="1">
            <a:schemeClr val="lt1"/>
          </a:fillRef>
          <a:effectRef idx="0">
            <a:schemeClr val="accent4"/>
          </a:effectRef>
          <a:fontRef idx="minor">
            <a:schemeClr val="dk1"/>
          </a:fontRef>
        </p:style>
        <p:txBody>
          <a:bodyPr>
            <a:noAutofit/>
          </a:bodyPr>
          <a:lstStyle/>
          <a:p>
            <a:r>
              <a:rPr lang="es-CL" sz="2700" b="1" dirty="0">
                <a:solidFill>
                  <a:srgbClr val="FF0000"/>
                </a:solidFill>
                <a:latin typeface="Times New Roman" pitchFamily="18" charset="0"/>
                <a:cs typeface="Times New Roman" pitchFamily="18" charset="0"/>
              </a:rPr>
              <a:t>EXPLOSIVOS: </a:t>
            </a:r>
            <a:r>
              <a:rPr lang="es-CL" sz="2700" dirty="0">
                <a:latin typeface="Times New Roman" pitchFamily="18" charset="0"/>
                <a:cs typeface="Times New Roman" pitchFamily="18" charset="0"/>
              </a:rPr>
              <a:t>Un explosivo es un compuesto químico o mezcla de componentes que, cuando es calentado, impactado, sometido a fricción o a choque, produce una rápida reacción exotérmica liberando una gran cantidad de gas y produciendo altas temperaturas y presiones en un breve instante de tiempo. </a:t>
            </a:r>
          </a:p>
          <a:p>
            <a:r>
              <a:rPr lang="es-CL" sz="2700" b="1" dirty="0">
                <a:solidFill>
                  <a:srgbClr val="FF0000"/>
                </a:solidFill>
                <a:latin typeface="Times New Roman" pitchFamily="18" charset="0"/>
                <a:cs typeface="Times New Roman" pitchFamily="18" charset="0"/>
              </a:rPr>
              <a:t>DETONADOR: </a:t>
            </a:r>
            <a:r>
              <a:rPr lang="es-CL" sz="2700" dirty="0">
                <a:latin typeface="Times New Roman" pitchFamily="18" charset="0"/>
                <a:cs typeface="Times New Roman" pitchFamily="18" charset="0"/>
              </a:rPr>
              <a:t>Los detonadores son también conocidos como dispositivos de iniciación, que contienen una pequeña carga detonante, usados para hacer detonar o inicia un explosivo.</a:t>
            </a:r>
          </a:p>
          <a:p>
            <a:r>
              <a:rPr lang="es-CL" sz="2700" b="1" dirty="0">
                <a:solidFill>
                  <a:srgbClr val="FF0000"/>
                </a:solidFill>
                <a:latin typeface="Times New Roman" pitchFamily="18" charset="0"/>
                <a:cs typeface="Times New Roman" pitchFamily="18" charset="0"/>
              </a:rPr>
              <a:t>TAQUEADOR: </a:t>
            </a:r>
            <a:r>
              <a:rPr lang="es-CL" sz="2700" dirty="0">
                <a:latin typeface="Times New Roman" pitchFamily="18" charset="0"/>
                <a:cs typeface="Times New Roman" pitchFamily="18" charset="0"/>
              </a:rPr>
              <a:t>Para taquear se debe de hacer uso de varillas de madera o de material que no produzcan chipas, y sólo con el propósito de empujar los explosivos hasta el fondo del barreno, con el cuidado de no dañar la mecha de seguridad, cordón detonante o alambres en el momento de taquear. </a:t>
            </a:r>
          </a:p>
          <a:p>
            <a:endParaRPr lang="es-CL" sz="2700" dirty="0">
              <a:latin typeface="Times New Roman" pitchFamily="18" charset="0"/>
              <a:cs typeface="Times New Roman" pitchFamily="18" charset="0"/>
            </a:endParaRPr>
          </a:p>
          <a:p>
            <a:endParaRPr lang="es-CL" sz="2700" dirty="0"/>
          </a:p>
        </p:txBody>
      </p:sp>
    </p:spTree>
    <p:extLst>
      <p:ext uri="{BB962C8B-B14F-4D97-AF65-F5344CB8AC3E}">
        <p14:creationId xmlns:p14="http://schemas.microsoft.com/office/powerpoint/2010/main" val="17758861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548680"/>
          </a:xfrm>
        </p:spPr>
        <p:style>
          <a:lnRef idx="2">
            <a:schemeClr val="accent3"/>
          </a:lnRef>
          <a:fillRef idx="1">
            <a:schemeClr val="lt1"/>
          </a:fillRef>
          <a:effectRef idx="0">
            <a:schemeClr val="accent3"/>
          </a:effectRef>
          <a:fontRef idx="minor">
            <a:schemeClr val="dk1"/>
          </a:fontRef>
        </p:style>
        <p:txBody>
          <a:bodyPr>
            <a:normAutofit fontScale="90000"/>
          </a:bodyPr>
          <a:lstStyle/>
          <a:p>
            <a:r>
              <a:rPr lang="es-CL" dirty="0" smtClean="0">
                <a:solidFill>
                  <a:srgbClr val="FF0000"/>
                </a:solidFill>
                <a:latin typeface="Times New Roman" pitchFamily="18" charset="0"/>
                <a:cs typeface="Times New Roman" pitchFamily="18" charset="0"/>
              </a:rPr>
              <a:t>MINERIA SUBTERRANEA. </a:t>
            </a:r>
            <a:r>
              <a:rPr lang="es-CL" sz="1600" dirty="0">
                <a:solidFill>
                  <a:srgbClr val="FF0000"/>
                </a:solidFill>
                <a:latin typeface="Times New Roman" pitchFamily="18" charset="0"/>
                <a:cs typeface="Times New Roman" pitchFamily="18" charset="0"/>
              </a:rPr>
              <a:t>07.10.14 II “A</a:t>
            </a:r>
            <a:r>
              <a:rPr lang="es-CL" sz="1600">
                <a:solidFill>
                  <a:srgbClr val="FF0000"/>
                </a:solidFill>
                <a:latin typeface="Times New Roman" pitchFamily="18" charset="0"/>
                <a:cs typeface="Times New Roman" pitchFamily="18" charset="0"/>
              </a:rPr>
              <a:t>” Vespertino</a:t>
            </a:r>
            <a:endParaRPr lang="es-CL" sz="1600" dirty="0">
              <a:solidFill>
                <a:srgbClr val="FF0000"/>
              </a:solidFill>
              <a:latin typeface="Times New Roman" pitchFamily="18" charset="0"/>
              <a:cs typeface="Times New Roman" pitchFamily="18" charset="0"/>
            </a:endParaRPr>
          </a:p>
        </p:txBody>
      </p:sp>
      <p:sp>
        <p:nvSpPr>
          <p:cNvPr id="3" name="2 Marcador de contenido"/>
          <p:cNvSpPr>
            <a:spLocks noGrp="1"/>
          </p:cNvSpPr>
          <p:nvPr>
            <p:ph idx="1"/>
          </p:nvPr>
        </p:nvSpPr>
        <p:spPr>
          <a:xfrm>
            <a:off x="1524000" y="548680"/>
            <a:ext cx="9144000" cy="6309320"/>
          </a:xfrm>
        </p:spPr>
        <p:style>
          <a:lnRef idx="2">
            <a:schemeClr val="accent4"/>
          </a:lnRef>
          <a:fillRef idx="1">
            <a:schemeClr val="lt1"/>
          </a:fillRef>
          <a:effectRef idx="0">
            <a:schemeClr val="accent4"/>
          </a:effectRef>
          <a:fontRef idx="minor">
            <a:schemeClr val="dk1"/>
          </a:fontRef>
        </p:style>
        <p:txBody>
          <a:bodyPr>
            <a:noAutofit/>
          </a:bodyPr>
          <a:lstStyle/>
          <a:p>
            <a:pPr algn="just"/>
            <a:r>
              <a:rPr lang="es-ES" sz="2500" b="1" dirty="0">
                <a:solidFill>
                  <a:srgbClr val="FF0000"/>
                </a:solidFill>
                <a:latin typeface="Times New Roman" pitchFamily="18" charset="0"/>
                <a:cs typeface="Times New Roman" pitchFamily="18" charset="0"/>
              </a:rPr>
              <a:t>EMBUDOS:</a:t>
            </a:r>
            <a:r>
              <a:rPr lang="es-CL" sz="2500" dirty="0">
                <a:solidFill>
                  <a:srgbClr val="FF0000"/>
                </a:solidFill>
                <a:latin typeface="Times New Roman" pitchFamily="18" charset="0"/>
                <a:cs typeface="Times New Roman" pitchFamily="18" charset="0"/>
              </a:rPr>
              <a:t> </a:t>
            </a:r>
            <a:r>
              <a:rPr lang="es-CL" sz="2500" dirty="0">
                <a:latin typeface="Times New Roman" pitchFamily="18" charset="0"/>
                <a:cs typeface="Times New Roman" pitchFamily="18" charset="0"/>
              </a:rPr>
              <a:t>Son</a:t>
            </a:r>
            <a:r>
              <a:rPr lang="es-ES" sz="2500" dirty="0">
                <a:latin typeface="Times New Roman" pitchFamily="18" charset="0"/>
                <a:cs typeface="Times New Roman" pitchFamily="18" charset="0"/>
              </a:rPr>
              <a:t> excavaciones en forma de embudos que recibe el material tronado y lo traspasa a un nivel inferior, que permiten recibir y conducir por gravedad el material tronado en el caserón hacia el punto de carguío. Debido a su geometría es que recibe su nombre.</a:t>
            </a:r>
          </a:p>
          <a:p>
            <a:pPr algn="just"/>
            <a:r>
              <a:rPr lang="es-CL" sz="2500" b="1" dirty="0">
                <a:solidFill>
                  <a:srgbClr val="FF0000"/>
                </a:solidFill>
                <a:latin typeface="Times New Roman" pitchFamily="18" charset="0"/>
                <a:cs typeface="Times New Roman" pitchFamily="18" charset="0"/>
              </a:rPr>
              <a:t>ZANJAS</a:t>
            </a:r>
            <a:r>
              <a:rPr lang="es-ES" sz="2500" dirty="0">
                <a:solidFill>
                  <a:srgbClr val="FF0000"/>
                </a:solidFill>
                <a:latin typeface="Times New Roman" pitchFamily="18" charset="0"/>
                <a:cs typeface="Times New Roman" pitchFamily="18" charset="0"/>
              </a:rPr>
              <a:t>: </a:t>
            </a:r>
            <a:r>
              <a:rPr lang="es-ES" sz="2500" dirty="0">
                <a:latin typeface="Times New Roman" pitchFamily="18" charset="0"/>
                <a:cs typeface="Times New Roman" pitchFamily="18" charset="0"/>
              </a:rPr>
              <a:t>Excavación en la base de un caserón con forma de v, que cumple las mismas funciones que el embudo.</a:t>
            </a:r>
            <a:r>
              <a:rPr lang="es-CL" sz="2500" dirty="0">
                <a:latin typeface="Times New Roman" pitchFamily="18" charset="0"/>
                <a:cs typeface="Times New Roman" pitchFamily="18" charset="0"/>
              </a:rPr>
              <a:t> </a:t>
            </a:r>
            <a:r>
              <a:rPr lang="es-ES" sz="2500" dirty="0">
                <a:latin typeface="Times New Roman" pitchFamily="18" charset="0"/>
                <a:cs typeface="Times New Roman" pitchFamily="18" charset="0"/>
              </a:rPr>
              <a:t>La zanja es una canaleta en forma de trapecio, cuyos lados tienen una inclinación de 45º, la cual puede VARIAR según las condiciones de diseño y del material a manejar. La zanja se puede construir  construye a lo largo de todo el caserón, como también pueden ser individuales.</a:t>
            </a:r>
            <a:r>
              <a:rPr lang="es-CL" sz="2500" b="1" dirty="0">
                <a:latin typeface="Times New Roman" pitchFamily="18" charset="0"/>
                <a:cs typeface="Times New Roman" pitchFamily="18" charset="0"/>
              </a:rPr>
              <a:t> </a:t>
            </a:r>
            <a:endParaRPr lang="es-CL" sz="2500" b="1" dirty="0">
              <a:latin typeface="Times New Roman" pitchFamily="18" charset="0"/>
              <a:cs typeface="Times New Roman" pitchFamily="18" charset="0"/>
            </a:endParaRPr>
          </a:p>
          <a:p>
            <a:pPr algn="just"/>
            <a:r>
              <a:rPr lang="es-CL" sz="2500" b="1" dirty="0">
                <a:solidFill>
                  <a:srgbClr val="FF0000"/>
                </a:solidFill>
                <a:latin typeface="Times New Roman" pitchFamily="18" charset="0"/>
                <a:cs typeface="Times New Roman" pitchFamily="18" charset="0"/>
              </a:rPr>
              <a:t>CIRCUITO DE VENTILACION: </a:t>
            </a:r>
            <a:r>
              <a:rPr lang="es-CL" sz="2500" dirty="0">
                <a:latin typeface="Times New Roman" pitchFamily="18" charset="0"/>
                <a:cs typeface="Times New Roman" pitchFamily="18" charset="0"/>
              </a:rPr>
              <a:t>Conjunto de aberturas mineras y ductos que, conectados a un ventilador u otra fuente capaz de generar una diferencia de presión y a eventuales dispositivos de control, constituyen un sistema de ventilación minera</a:t>
            </a:r>
            <a:r>
              <a:rPr lang="es-CL" sz="2500" dirty="0">
                <a:solidFill>
                  <a:schemeClr val="tx1"/>
                </a:solidFill>
                <a:latin typeface="Times New Roman" pitchFamily="18" charset="0"/>
                <a:cs typeface="Times New Roman" pitchFamily="18" charset="0"/>
              </a:rPr>
              <a:t>. (Debe existir una entrada y una salida)</a:t>
            </a:r>
          </a:p>
          <a:p>
            <a:pPr algn="just"/>
            <a:endParaRPr lang="es-CL" sz="2500" dirty="0">
              <a:latin typeface="Times New Roman" pitchFamily="18" charset="0"/>
              <a:cs typeface="Times New Roman" pitchFamily="18" charset="0"/>
            </a:endParaRPr>
          </a:p>
          <a:p>
            <a:endParaRPr lang="es-CL" sz="2500" dirty="0"/>
          </a:p>
        </p:txBody>
      </p:sp>
    </p:spTree>
    <p:extLst>
      <p:ext uri="{BB962C8B-B14F-4D97-AF65-F5344CB8AC3E}">
        <p14:creationId xmlns:p14="http://schemas.microsoft.com/office/powerpoint/2010/main" val="38410648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1"/>
            <a:ext cx="9144000" cy="685589"/>
          </a:xfrm>
        </p:spPr>
        <p:style>
          <a:lnRef idx="2">
            <a:schemeClr val="dk1"/>
          </a:lnRef>
          <a:fillRef idx="1">
            <a:schemeClr val="lt1"/>
          </a:fillRef>
          <a:effectRef idx="0">
            <a:schemeClr val="dk1"/>
          </a:effectRef>
          <a:fontRef idx="minor">
            <a:schemeClr val="dk1"/>
          </a:fontRef>
        </p:style>
        <p:txBody>
          <a:bodyPr>
            <a:normAutofit fontScale="90000"/>
          </a:bodyPr>
          <a:lstStyle/>
          <a:p>
            <a:r>
              <a:rPr lang="es-CL" dirty="0" smtClean="0">
                <a:solidFill>
                  <a:srgbClr val="FF0000"/>
                </a:solidFill>
                <a:latin typeface="Times New Roman" pitchFamily="18" charset="0"/>
                <a:cs typeface="Times New Roman" pitchFamily="18" charset="0"/>
              </a:rPr>
              <a:t>MINERIA SUBTERRANEA (EMBUDOS)</a:t>
            </a:r>
            <a:endParaRPr lang="es-CL" dirty="0">
              <a:solidFill>
                <a:srgbClr val="FF0000"/>
              </a:solidFill>
              <a:latin typeface="Times New Roman" pitchFamily="18" charset="0"/>
              <a:cs typeface="Times New Roman" pitchFamily="18" charset="0"/>
            </a:endParaRPr>
          </a:p>
        </p:txBody>
      </p:sp>
      <p:graphicFrame>
        <p:nvGraphicFramePr>
          <p:cNvPr id="86018" name="Object 1"/>
          <p:cNvGraphicFramePr>
            <a:graphicFrameLocks noGrp="1" noChangeAspect="1"/>
          </p:cNvGraphicFramePr>
          <p:nvPr>
            <p:ph idx="1"/>
            <p:extLst/>
          </p:nvPr>
        </p:nvGraphicFramePr>
        <p:xfrm>
          <a:off x="1509368" y="836712"/>
          <a:ext cx="9158633" cy="6021288"/>
        </p:xfrm>
        <a:graphic>
          <a:graphicData uri="http://schemas.openxmlformats.org/presentationml/2006/ole">
            <mc:AlternateContent xmlns:mc="http://schemas.openxmlformats.org/markup-compatibility/2006">
              <mc:Choice xmlns:v="urn:schemas-microsoft-com:vml" Requires="v">
                <p:oleObj spid="_x0000_s1026" name="Imagen de mapa de bits" r:id="rId3" imgW="4438356" imgH="3686338" progId="PBrush">
                  <p:embed/>
                </p:oleObj>
              </mc:Choice>
              <mc:Fallback>
                <p:oleObj name="Imagen de mapa de bits" r:id="rId3" imgW="4438356" imgH="3686338"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9368" y="836712"/>
                        <a:ext cx="9158633" cy="6021288"/>
                      </a:xfrm>
                      <a:prstGeom prst="rect">
                        <a:avLst/>
                      </a:prstGeom>
                      <a:noFill/>
                      <a:extLst/>
                    </p:spPr>
                  </p:pic>
                </p:oleObj>
              </mc:Fallback>
            </mc:AlternateContent>
          </a:graphicData>
        </a:graphic>
      </p:graphicFrame>
      <p:cxnSp>
        <p:nvCxnSpPr>
          <p:cNvPr id="8" name="7 Conector recto"/>
          <p:cNvCxnSpPr/>
          <p:nvPr/>
        </p:nvCxnSpPr>
        <p:spPr>
          <a:xfrm flipH="1">
            <a:off x="7464152" y="2924944"/>
            <a:ext cx="864096" cy="1656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6672064" y="2924944"/>
            <a:ext cx="216024" cy="1368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flipH="1">
            <a:off x="4871864" y="2924944"/>
            <a:ext cx="144016" cy="1368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3431704" y="2924944"/>
            <a:ext cx="1008112" cy="165618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16334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1524001" y="0"/>
            <a:ext cx="4139952" cy="6858000"/>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6" name="CuadroTexto 5"/>
          <p:cNvSpPr txBox="1"/>
          <p:nvPr/>
        </p:nvSpPr>
        <p:spPr>
          <a:xfrm>
            <a:off x="5663954" y="1"/>
            <a:ext cx="5004047" cy="6555641"/>
          </a:xfrm>
          <a:prstGeom prst="rect">
            <a:avLst/>
          </a:prstGeom>
          <a:noFill/>
        </p:spPr>
        <p:txBody>
          <a:bodyPr wrap="square" rtlCol="0">
            <a:spAutoFit/>
          </a:bodyPr>
          <a:lstStyle/>
          <a:p>
            <a:pPr algn="just"/>
            <a:r>
              <a:rPr lang="es-CL" sz="3000" dirty="0">
                <a:solidFill>
                  <a:srgbClr val="FF0000"/>
                </a:solidFill>
                <a:latin typeface="Times New Roman" pitchFamily="18" charset="0"/>
                <a:cs typeface="Times New Roman" pitchFamily="18" charset="0"/>
              </a:rPr>
              <a:t>BUZON: </a:t>
            </a:r>
            <a:r>
              <a:rPr lang="es-CL" sz="3000" dirty="0">
                <a:latin typeface="Times New Roman" pitchFamily="18" charset="0"/>
                <a:cs typeface="Times New Roman" pitchFamily="18" charset="0"/>
              </a:rPr>
              <a:t>Podemos decir que un buzón cumple la función de regulación del flujo de material, es decir actúa como una válvula de descarga. Debido a que el material viene bajando con gran energía desde el nivel superior, el diseño del sistema (chimenea o pique) debe considerar bajar dicha energía antes de llegar al buzón, esto se consigue generando un quiebre en el ducto (chimenea o pique)</a:t>
            </a:r>
          </a:p>
        </p:txBody>
      </p:sp>
    </p:spTree>
    <p:extLst>
      <p:ext uri="{BB962C8B-B14F-4D97-AF65-F5344CB8AC3E}">
        <p14:creationId xmlns:p14="http://schemas.microsoft.com/office/powerpoint/2010/main" val="22868048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4000" y="0"/>
            <a:ext cx="9144000" cy="692696"/>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s-MX" dirty="0" smtClean="0">
                <a:latin typeface="Times New Roman" panose="02020603050405020304" pitchFamily="18" charset="0"/>
                <a:cs typeface="Times New Roman" panose="02020603050405020304" pitchFamily="18" charset="0"/>
              </a:rPr>
              <a:t>MINERIA SUBTERRANEA</a:t>
            </a:r>
            <a:endParaRPr lang="es-MX"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524000" y="692696"/>
            <a:ext cx="9144000" cy="6165304"/>
          </a:xfrm>
        </p:spPr>
        <p:style>
          <a:lnRef idx="2">
            <a:schemeClr val="accent4"/>
          </a:lnRef>
          <a:fillRef idx="1">
            <a:schemeClr val="lt1"/>
          </a:fillRef>
          <a:effectRef idx="0">
            <a:schemeClr val="accent4"/>
          </a:effectRef>
          <a:fontRef idx="minor">
            <a:schemeClr val="dk1"/>
          </a:fontRef>
        </p:style>
        <p:txBody>
          <a:bodyPr>
            <a:normAutofit/>
          </a:bodyPr>
          <a:lstStyle/>
          <a:p>
            <a:r>
              <a:rPr lang="es-MX" dirty="0">
                <a:solidFill>
                  <a:srgbClr val="FF0000"/>
                </a:solidFill>
                <a:latin typeface="Times New Roman" panose="02020603050405020304" pitchFamily="18" charset="0"/>
                <a:cs typeface="Times New Roman" panose="02020603050405020304" pitchFamily="18" charset="0"/>
              </a:rPr>
              <a:t>PERFORACION NEUMATICA:</a:t>
            </a:r>
          </a:p>
          <a:p>
            <a:pPr algn="just"/>
            <a:r>
              <a:rPr lang="es-MX" dirty="0" smtClean="0">
                <a:latin typeface="Times New Roman" panose="02020603050405020304" pitchFamily="18" charset="0"/>
                <a:cs typeface="Times New Roman" panose="02020603050405020304" pitchFamily="18" charset="0"/>
              </a:rPr>
              <a:t>S</a:t>
            </a:r>
            <a:r>
              <a:rPr lang="es-ES" dirty="0">
                <a:latin typeface="Times New Roman" panose="02020603050405020304" pitchFamily="18" charset="0"/>
                <a:cs typeface="Times New Roman" panose="02020603050405020304" pitchFamily="18" charset="0"/>
              </a:rPr>
              <a:t>e realiza mediante el empleo de una perforadora </a:t>
            </a:r>
            <a:r>
              <a:rPr lang="es-ES" dirty="0" smtClean="0">
                <a:latin typeface="Times New Roman" panose="02020603050405020304" pitchFamily="18" charset="0"/>
                <a:cs typeface="Times New Roman" panose="02020603050405020304" pitchFamily="18" charset="0"/>
              </a:rPr>
              <a:t>convencional, Jack </a:t>
            </a:r>
            <a:r>
              <a:rPr lang="es-ES" dirty="0" err="1" smtClean="0">
                <a:latin typeface="Times New Roman" panose="02020603050405020304" pitchFamily="18" charset="0"/>
                <a:cs typeface="Times New Roman" panose="02020603050405020304" pitchFamily="18" charset="0"/>
              </a:rPr>
              <a:t>Leg</a:t>
            </a:r>
            <a:r>
              <a:rPr lang="es-ES" dirty="0" smtClean="0">
                <a:latin typeface="Times New Roman" panose="02020603050405020304" pitchFamily="18" charset="0"/>
                <a:cs typeface="Times New Roman" panose="02020603050405020304" pitchFamily="18" charset="0"/>
              </a:rPr>
              <a:t> para desarrollos horizontales y Stoper para desarrollos verticales, </a:t>
            </a:r>
            <a:r>
              <a:rPr lang="es-ES" dirty="0">
                <a:latin typeface="Times New Roman" panose="02020603050405020304" pitchFamily="18" charset="0"/>
                <a:cs typeface="Times New Roman" panose="02020603050405020304" pitchFamily="18" charset="0"/>
              </a:rPr>
              <a:t>usando como energía el aire comprimido, para realizar huecos de diámetro pequeño con los barrenos integrales que poseen una punta de bisel (cincel); que se encarga de triturar la roca al interior del taladro.  </a:t>
            </a:r>
            <a:endParaRPr lang="es-MX" dirty="0">
              <a:latin typeface="Times New Roman" panose="02020603050405020304" pitchFamily="18" charset="0"/>
              <a:cs typeface="Times New Roman" panose="02020603050405020304" pitchFamily="18" charset="0"/>
            </a:endParaRPr>
          </a:p>
          <a:p>
            <a:pPr algn="just"/>
            <a:r>
              <a:rPr lang="es-ES" dirty="0">
                <a:latin typeface="Times New Roman" panose="02020603050405020304" pitchFamily="18" charset="0"/>
                <a:cs typeface="Times New Roman" panose="02020603050405020304" pitchFamily="18" charset="0"/>
              </a:rPr>
              <a:t>En cada golpe que la perforadora da al barreno y mediante el giro automático hace que la roca sea rota en un circulo que corresponde a su diámetro; produciéndose así un taladro </a:t>
            </a:r>
            <a:endParaRPr lang="es-MX" dirty="0">
              <a:latin typeface="Times New Roman" panose="02020603050405020304" pitchFamily="18" charset="0"/>
              <a:cs typeface="Times New Roman" panose="02020603050405020304" pitchFamily="18" charset="0"/>
            </a:endParaRPr>
          </a:p>
          <a:p>
            <a:pPr marL="0" indent="0" algn="just">
              <a:buNone/>
            </a:pPr>
            <a:endParaRPr lang="es-MX"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62780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4000" y="0"/>
            <a:ext cx="9144000" cy="1052736"/>
          </a:xfrm>
        </p:spPr>
        <p:style>
          <a:lnRef idx="1">
            <a:schemeClr val="accent2"/>
          </a:lnRef>
          <a:fillRef idx="2">
            <a:schemeClr val="accent2"/>
          </a:fillRef>
          <a:effectRef idx="1">
            <a:schemeClr val="accent2"/>
          </a:effectRef>
          <a:fontRef idx="minor">
            <a:schemeClr val="dk1"/>
          </a:fontRef>
        </p:style>
        <p:txBody>
          <a:bodyPr/>
          <a:lstStyle/>
          <a:p>
            <a:r>
              <a:rPr lang="es-MX" dirty="0" smtClean="0">
                <a:latin typeface="Times New Roman" panose="02020603050405020304" pitchFamily="18" charset="0"/>
                <a:cs typeface="Times New Roman" panose="02020603050405020304" pitchFamily="18" charset="0"/>
              </a:rPr>
              <a:t>MINERIA SUBTERRANEA</a:t>
            </a:r>
            <a:endParaRPr lang="es-MX"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524000" y="1052736"/>
            <a:ext cx="9144000" cy="5805264"/>
          </a:xfrm>
        </p:spPr>
        <p:style>
          <a:lnRef idx="2">
            <a:schemeClr val="accent2"/>
          </a:lnRef>
          <a:fillRef idx="1">
            <a:schemeClr val="lt1"/>
          </a:fillRef>
          <a:effectRef idx="0">
            <a:schemeClr val="accent2"/>
          </a:effectRef>
          <a:fontRef idx="minor">
            <a:schemeClr val="dk1"/>
          </a:fontRef>
        </p:style>
        <p:txBody>
          <a:bodyPr>
            <a:normAutofit/>
          </a:bodyPr>
          <a:lstStyle/>
          <a:p>
            <a:pPr lvl="0" algn="just"/>
            <a:r>
              <a:rPr lang="es-ES" dirty="0">
                <a:latin typeface="Times New Roman" pitchFamily="18" charset="0"/>
                <a:cs typeface="Times New Roman" pitchFamily="18" charset="0"/>
              </a:rPr>
              <a:t>La presión optima de trabajo </a:t>
            </a:r>
            <a:r>
              <a:rPr lang="es-ES" dirty="0" smtClean="0">
                <a:latin typeface="Times New Roman" pitchFamily="18" charset="0"/>
                <a:cs typeface="Times New Roman" pitchFamily="18" charset="0"/>
              </a:rPr>
              <a:t>de las perforadoras neumáticas </a:t>
            </a:r>
            <a:r>
              <a:rPr lang="es-ES" dirty="0">
                <a:latin typeface="Times New Roman" pitchFamily="18" charset="0"/>
                <a:cs typeface="Times New Roman" pitchFamily="18" charset="0"/>
              </a:rPr>
              <a:t>recomendada fluctúa entre 85 y 95 PSI (libras por pulgadas cuadradas</a:t>
            </a:r>
            <a:r>
              <a:rPr lang="es-ES" dirty="0" smtClean="0">
                <a:latin typeface="Times New Roman" pitchFamily="18" charset="0"/>
                <a:cs typeface="Times New Roman" pitchFamily="18" charset="0"/>
              </a:rPr>
              <a:t>).  </a:t>
            </a:r>
            <a:r>
              <a:rPr lang="es-ES" dirty="0">
                <a:latin typeface="Times New Roman" pitchFamily="18" charset="0"/>
                <a:cs typeface="Times New Roman" pitchFamily="18" charset="0"/>
              </a:rPr>
              <a:t>Presiones mayores a 100 PSI pueden causar desgaste prematuro e incluso fracturas en algunas partes de la maquina, presiones inferiores a 80 PSI tienen un efecto negativo sobre la velocidad de penetración y con presiones de 60 PSI o menos el efecto es nulo.</a:t>
            </a:r>
            <a:endParaRPr lang="es-CL" dirty="0">
              <a:latin typeface="Times New Roman" pitchFamily="18" charset="0"/>
              <a:cs typeface="Times New Roman" pitchFamily="18" charset="0"/>
            </a:endParaRPr>
          </a:p>
          <a:p>
            <a:pPr lvl="0" algn="just"/>
            <a:r>
              <a:rPr lang="es-ES" dirty="0">
                <a:latin typeface="Times New Roman" pitchFamily="18" charset="0"/>
                <a:cs typeface="Times New Roman" pitchFamily="18" charset="0"/>
              </a:rPr>
              <a:t>La presión del aire debe medirse cuando el equipo está trabajando.</a:t>
            </a:r>
            <a:endParaRPr lang="es-CL" dirty="0">
              <a:latin typeface="Times New Roman" pitchFamily="18" charset="0"/>
              <a:cs typeface="Times New Roman" pitchFamily="18" charset="0"/>
            </a:endParaRPr>
          </a:p>
          <a:p>
            <a:pPr lvl="0" algn="just"/>
            <a:r>
              <a:rPr lang="es-ES" dirty="0">
                <a:latin typeface="Times New Roman" pitchFamily="18" charset="0"/>
                <a:cs typeface="Times New Roman" pitchFamily="18" charset="0"/>
              </a:rPr>
              <a:t>El agua debe mantenerse con una presión máxima de 10 a 15 PSI menos que la presión del aire y no menor de 40 PSI para lo cual es necesario el uso de un manómetro.</a:t>
            </a:r>
            <a:endParaRPr lang="es-CL" dirty="0">
              <a:latin typeface="Times New Roman" pitchFamily="18" charset="0"/>
              <a:cs typeface="Times New Roman" pitchFamily="18" charset="0"/>
            </a:endParaRPr>
          </a:p>
          <a:p>
            <a:pPr algn="just"/>
            <a:endParaRPr lang="es-MX" dirty="0"/>
          </a:p>
        </p:txBody>
      </p:sp>
    </p:spTree>
    <p:extLst>
      <p:ext uri="{BB962C8B-B14F-4D97-AF65-F5344CB8AC3E}">
        <p14:creationId xmlns:p14="http://schemas.microsoft.com/office/powerpoint/2010/main" val="1580479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4000" y="0"/>
            <a:ext cx="9144000" cy="764704"/>
          </a:xfrm>
        </p:spPr>
        <p:style>
          <a:lnRef idx="2">
            <a:schemeClr val="accent2">
              <a:shade val="50000"/>
            </a:schemeClr>
          </a:lnRef>
          <a:fillRef idx="1">
            <a:schemeClr val="accent2"/>
          </a:fillRef>
          <a:effectRef idx="0">
            <a:schemeClr val="accent2"/>
          </a:effectRef>
          <a:fontRef idx="minor">
            <a:schemeClr val="lt1"/>
          </a:fontRef>
        </p:style>
        <p:txBody>
          <a:bodyPr/>
          <a:lstStyle/>
          <a:p>
            <a:r>
              <a:rPr lang="es-MX" dirty="0" smtClean="0">
                <a:latin typeface="Times New Roman" panose="02020603050405020304" pitchFamily="18" charset="0"/>
                <a:cs typeface="Times New Roman" panose="02020603050405020304" pitchFamily="18" charset="0"/>
              </a:rPr>
              <a:t>MINERIA SUBTERRANEA</a:t>
            </a:r>
            <a:endParaRPr lang="es-MX"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524000" y="764704"/>
            <a:ext cx="9144000" cy="6480720"/>
          </a:xfrm>
        </p:spPr>
        <p:style>
          <a:lnRef idx="2">
            <a:schemeClr val="accent2"/>
          </a:lnRef>
          <a:fillRef idx="1">
            <a:schemeClr val="lt1"/>
          </a:fillRef>
          <a:effectRef idx="0">
            <a:schemeClr val="accent2"/>
          </a:effectRef>
          <a:fontRef idx="minor">
            <a:schemeClr val="dk1"/>
          </a:fontRef>
        </p:style>
        <p:txBody>
          <a:bodyPr>
            <a:noAutofit/>
          </a:bodyPr>
          <a:lstStyle/>
          <a:p>
            <a:pPr marL="0" indent="0" algn="just">
              <a:buNone/>
            </a:pPr>
            <a:r>
              <a:rPr lang="es-MX" dirty="0">
                <a:latin typeface="Times New Roman" panose="02020603050405020304" pitchFamily="18" charset="0"/>
                <a:cs typeface="Times New Roman" panose="02020603050405020304" pitchFamily="18" charset="0"/>
              </a:rPr>
              <a:t>La presión que se genera alrededor de una labor subterránea cuando mas profunda se ubique, ya que debe soportar una altura mayor de roca. De esta forma los túneles que se encuentran a mayores profundidades requerirán de mayores fortificaciones y de mayor resistencia según las características del terreno, el macizo rocoso presenta diferencias en su constitución (tipo de roca, alteraciones, estructuras) por lo cual s comportamiento puede ser diferente en cuanto a dureza y resistencia a los esfuerzos. Una roca que se disgrega fácilmente requiere ser fortificada totalmente, por el contrario, una roca cohesionada de  dureza media se autosustenta y requiere poca fortificación, en tanto una roca cohesionada de alta dureza puede concentrar esfuerzos tan grandes que podrían provocar la explosión de las paredes del túnel, por lo que requiere una fortificación extrema </a:t>
            </a:r>
            <a:endParaRPr lang="es-MX"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52457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556756"/>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s-CL" dirty="0" smtClean="0">
                <a:solidFill>
                  <a:srgbClr val="FF0000"/>
                </a:solidFill>
                <a:latin typeface="Times New Roman" pitchFamily="18" charset="0"/>
                <a:cs typeface="Times New Roman" pitchFamily="18" charset="0"/>
              </a:rPr>
              <a:t>MINERIA SUBTERRANEA</a:t>
            </a:r>
            <a:r>
              <a:rPr lang="es-CL" sz="3200" dirty="0">
                <a:solidFill>
                  <a:srgbClr val="FF0000"/>
                </a:solidFill>
                <a:latin typeface="Times New Roman" pitchFamily="18" charset="0"/>
                <a:cs typeface="Times New Roman" pitchFamily="18" charset="0"/>
              </a:rPr>
              <a:t>. </a:t>
            </a:r>
            <a:endParaRPr lang="es-CL" sz="3200" dirty="0">
              <a:solidFill>
                <a:srgbClr val="FF0000"/>
              </a:solidFill>
              <a:latin typeface="Times New Roman" pitchFamily="18" charset="0"/>
              <a:cs typeface="Times New Roman" pitchFamily="18" charset="0"/>
            </a:endParaRPr>
          </a:p>
        </p:txBody>
      </p:sp>
      <p:sp>
        <p:nvSpPr>
          <p:cNvPr id="3" name="2 Marcador de contenido"/>
          <p:cNvSpPr>
            <a:spLocks noGrp="1"/>
          </p:cNvSpPr>
          <p:nvPr>
            <p:ph idx="1"/>
          </p:nvPr>
        </p:nvSpPr>
        <p:spPr>
          <a:xfrm>
            <a:off x="1524000" y="556756"/>
            <a:ext cx="9144000" cy="6301244"/>
          </a:xfrm>
        </p:spPr>
        <p:style>
          <a:lnRef idx="2">
            <a:schemeClr val="accent2"/>
          </a:lnRef>
          <a:fillRef idx="1">
            <a:schemeClr val="lt1"/>
          </a:fillRef>
          <a:effectRef idx="0">
            <a:schemeClr val="accent2"/>
          </a:effectRef>
          <a:fontRef idx="minor">
            <a:schemeClr val="dk1"/>
          </a:fontRef>
        </p:style>
        <p:txBody>
          <a:bodyPr>
            <a:normAutofit/>
          </a:bodyPr>
          <a:lstStyle/>
          <a:p>
            <a:r>
              <a:rPr lang="es-CL" sz="2400" dirty="0">
                <a:solidFill>
                  <a:srgbClr val="FF0000"/>
                </a:solidFill>
                <a:latin typeface="Times New Roman" pitchFamily="18" charset="0"/>
                <a:cs typeface="Times New Roman" pitchFamily="18" charset="0"/>
              </a:rPr>
              <a:t>JACK-LEG:</a:t>
            </a:r>
            <a:r>
              <a:rPr lang="es-ES" sz="2400" dirty="0">
                <a:latin typeface="Times New Roman" panose="02020603050405020304" pitchFamily="18" charset="0"/>
                <a:cs typeface="Times New Roman" panose="02020603050405020304" pitchFamily="18" charset="0"/>
              </a:rPr>
              <a:t>Perforadora con barra de avance que puede ser usada para realizar perforaciones-taladros horizontales e inclinados, se usa mayormente para la construcción de galerías, subniveles, </a:t>
            </a:r>
            <a:r>
              <a:rPr lang="es-ES" sz="2400" dirty="0">
                <a:latin typeface="Times New Roman" panose="02020603050405020304" pitchFamily="18" charset="0"/>
                <a:cs typeface="Times New Roman" panose="02020603050405020304" pitchFamily="18" charset="0"/>
              </a:rPr>
              <a:t>rampas</a:t>
            </a:r>
            <a:r>
              <a:rPr lang="es-ES" sz="2400" dirty="0">
                <a:latin typeface="Times New Roman" panose="02020603050405020304" pitchFamily="18" charset="0"/>
                <a:cs typeface="Times New Roman" panose="02020603050405020304" pitchFamily="18" charset="0"/>
              </a:rPr>
              <a:t>; utiliza una barra de avance para sostener la perforadora y proporcionar comodidad de manipulación al perforista. </a:t>
            </a:r>
            <a:endParaRPr lang="es-MX" sz="2400" dirty="0">
              <a:latin typeface="Times New Roman" panose="02020603050405020304" pitchFamily="18" charset="0"/>
              <a:cs typeface="Times New Roman" panose="02020603050405020304" pitchFamily="18" charset="0"/>
            </a:endParaRPr>
          </a:p>
          <a:p>
            <a:endParaRPr lang="es-CL" sz="2400" dirty="0">
              <a:latin typeface="Times New Roman" pitchFamily="18" charset="0"/>
              <a:cs typeface="Times New Roman" pitchFamily="18" charset="0"/>
            </a:endParaRPr>
          </a:p>
        </p:txBody>
      </p:sp>
      <p:pic>
        <p:nvPicPr>
          <p:cNvPr id="4" name="3 Imagen"/>
          <p:cNvPicPr/>
          <p:nvPr/>
        </p:nvPicPr>
        <p:blipFill>
          <a:blip r:embed="rId2" cstate="print"/>
          <a:srcRect/>
          <a:stretch>
            <a:fillRect/>
          </a:stretch>
        </p:blipFill>
        <p:spPr bwMode="auto">
          <a:xfrm>
            <a:off x="1524000" y="2636912"/>
            <a:ext cx="9144000" cy="4221088"/>
          </a:xfrm>
          <a:prstGeom prst="rect">
            <a:avLst/>
          </a:prstGeom>
          <a:ln>
            <a:headEnd/>
            <a:tailEnd/>
          </a:ln>
        </p:spPr>
        <p:style>
          <a:lnRef idx="1">
            <a:schemeClr val="accent3"/>
          </a:lnRef>
          <a:fillRef idx="2">
            <a:schemeClr val="accent3"/>
          </a:fillRef>
          <a:effectRef idx="1">
            <a:schemeClr val="accent3"/>
          </a:effectRef>
          <a:fontRef idx="minor">
            <a:schemeClr val="dk1"/>
          </a:fontRef>
        </p:style>
      </p:pic>
      <p:sp>
        <p:nvSpPr>
          <p:cNvPr id="7" name="6 CuadroTexto"/>
          <p:cNvSpPr txBox="1"/>
          <p:nvPr/>
        </p:nvSpPr>
        <p:spPr>
          <a:xfrm>
            <a:off x="5807968" y="5445224"/>
            <a:ext cx="1440160" cy="369332"/>
          </a:xfrm>
          <a:prstGeom prst="rect">
            <a:avLst/>
          </a:prstGeom>
          <a:noFill/>
        </p:spPr>
        <p:txBody>
          <a:bodyPr wrap="square" rtlCol="0">
            <a:spAutoFit/>
          </a:bodyPr>
          <a:lstStyle/>
          <a:p>
            <a:r>
              <a:rPr lang="es-CL" b="1" dirty="0"/>
              <a:t>Perforadora</a:t>
            </a:r>
            <a:endParaRPr lang="es-CL" b="1" dirty="0"/>
          </a:p>
        </p:txBody>
      </p:sp>
      <p:cxnSp>
        <p:nvCxnSpPr>
          <p:cNvPr id="9" name="8 Conector recto de flecha"/>
          <p:cNvCxnSpPr>
            <a:stCxn id="7" idx="0"/>
          </p:cNvCxnSpPr>
          <p:nvPr/>
        </p:nvCxnSpPr>
        <p:spPr>
          <a:xfrm flipH="1" flipV="1">
            <a:off x="5231904" y="4221088"/>
            <a:ext cx="1296144" cy="122413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9 CuadroTexto"/>
          <p:cNvSpPr txBox="1"/>
          <p:nvPr/>
        </p:nvSpPr>
        <p:spPr>
          <a:xfrm>
            <a:off x="7824192" y="4653136"/>
            <a:ext cx="1008112" cy="369332"/>
          </a:xfrm>
          <a:prstGeom prst="rect">
            <a:avLst/>
          </a:prstGeom>
          <a:noFill/>
        </p:spPr>
        <p:txBody>
          <a:bodyPr wrap="square" rtlCol="0">
            <a:spAutoFit/>
          </a:bodyPr>
          <a:lstStyle/>
          <a:p>
            <a:r>
              <a:rPr lang="es-CL" b="1" dirty="0"/>
              <a:t>Barreno</a:t>
            </a:r>
            <a:endParaRPr lang="es-CL" b="1" dirty="0"/>
          </a:p>
        </p:txBody>
      </p:sp>
      <p:cxnSp>
        <p:nvCxnSpPr>
          <p:cNvPr id="12" name="11 Conector recto de flecha"/>
          <p:cNvCxnSpPr/>
          <p:nvPr/>
        </p:nvCxnSpPr>
        <p:spPr>
          <a:xfrm flipV="1">
            <a:off x="8112224" y="4149080"/>
            <a:ext cx="648072" cy="64807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3" name="12 CuadroTexto"/>
          <p:cNvSpPr txBox="1"/>
          <p:nvPr/>
        </p:nvSpPr>
        <p:spPr>
          <a:xfrm>
            <a:off x="2423592" y="4869160"/>
            <a:ext cx="1224136" cy="369332"/>
          </a:xfrm>
          <a:prstGeom prst="rect">
            <a:avLst/>
          </a:prstGeom>
          <a:noFill/>
        </p:spPr>
        <p:txBody>
          <a:bodyPr wrap="square" rtlCol="0">
            <a:spAutoFit/>
          </a:bodyPr>
          <a:lstStyle/>
          <a:p>
            <a:r>
              <a:rPr lang="es-CL" b="1" dirty="0"/>
              <a:t>Controles</a:t>
            </a:r>
            <a:endParaRPr lang="es-CL" b="1" dirty="0"/>
          </a:p>
        </p:txBody>
      </p:sp>
      <p:cxnSp>
        <p:nvCxnSpPr>
          <p:cNvPr id="15" name="14 Conector recto de flecha"/>
          <p:cNvCxnSpPr/>
          <p:nvPr/>
        </p:nvCxnSpPr>
        <p:spPr>
          <a:xfrm flipV="1">
            <a:off x="2927648" y="4365104"/>
            <a:ext cx="216024" cy="64807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6" name="15 CuadroTexto"/>
          <p:cNvSpPr txBox="1"/>
          <p:nvPr/>
        </p:nvSpPr>
        <p:spPr>
          <a:xfrm>
            <a:off x="3359696" y="6165304"/>
            <a:ext cx="3456384" cy="369332"/>
          </a:xfrm>
          <a:prstGeom prst="rect">
            <a:avLst/>
          </a:prstGeom>
          <a:noFill/>
        </p:spPr>
        <p:txBody>
          <a:bodyPr wrap="square" rtlCol="0">
            <a:spAutoFit/>
          </a:bodyPr>
          <a:lstStyle/>
          <a:p>
            <a:r>
              <a:rPr lang="es-CL" b="1" dirty="0"/>
              <a:t>Cilindro o embolo de avance</a:t>
            </a:r>
            <a:endParaRPr lang="es-CL" b="1" dirty="0"/>
          </a:p>
        </p:txBody>
      </p:sp>
      <p:cxnSp>
        <p:nvCxnSpPr>
          <p:cNvPr id="18" name="17 Conector recto de flecha"/>
          <p:cNvCxnSpPr/>
          <p:nvPr/>
        </p:nvCxnSpPr>
        <p:spPr>
          <a:xfrm flipH="1" flipV="1">
            <a:off x="3359696" y="5949280"/>
            <a:ext cx="1296144" cy="36004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4912570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692696"/>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s-CL" dirty="0" smtClean="0">
                <a:solidFill>
                  <a:srgbClr val="FF0000"/>
                </a:solidFill>
                <a:latin typeface="Times New Roman" pitchFamily="18" charset="0"/>
                <a:cs typeface="Times New Roman" pitchFamily="18" charset="0"/>
              </a:rPr>
              <a:t>MINERIA SUBTERRANEA</a:t>
            </a:r>
            <a:endParaRPr lang="es-CL" dirty="0">
              <a:solidFill>
                <a:srgbClr val="FF0000"/>
              </a:solidFill>
              <a:latin typeface="Times New Roman" pitchFamily="18" charset="0"/>
              <a:cs typeface="Times New Roman" pitchFamily="18" charset="0"/>
            </a:endParaRPr>
          </a:p>
        </p:txBody>
      </p:sp>
      <p:graphicFrame>
        <p:nvGraphicFramePr>
          <p:cNvPr id="1026" name="Object 2"/>
          <p:cNvGraphicFramePr>
            <a:graphicFrameLocks noGrp="1" noChangeAspect="1"/>
          </p:cNvGraphicFramePr>
          <p:nvPr>
            <p:ph idx="1"/>
            <p:extLst/>
          </p:nvPr>
        </p:nvGraphicFramePr>
        <p:xfrm>
          <a:off x="1524000" y="692696"/>
          <a:ext cx="4427984" cy="6165304"/>
        </p:xfrm>
        <a:graphic>
          <a:graphicData uri="http://schemas.openxmlformats.org/presentationml/2006/ole">
            <mc:AlternateContent xmlns:mc="http://schemas.openxmlformats.org/markup-compatibility/2006">
              <mc:Choice xmlns:v="urn:schemas-microsoft-com:vml" Requires="v">
                <p:oleObj spid="_x0000_s2050" name="Fotografía de Photo Editor" r:id="rId3" imgW="1905266" imgH="1390844" progId="">
                  <p:embed/>
                </p:oleObj>
              </mc:Choice>
              <mc:Fallback>
                <p:oleObj name="Fotografía de Photo Editor" r:id="rId3" imgW="1905266" imgH="1390844"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692696"/>
                        <a:ext cx="4427984" cy="6165304"/>
                      </a:xfrm>
                      <a:prstGeom prst="rect">
                        <a:avLst/>
                      </a:prstGeom>
                      <a:noFill/>
                      <a:ln>
                        <a:noFill/>
                      </a:ln>
                      <a:effectLst/>
                      <a:extLst/>
                    </p:spPr>
                  </p:pic>
                </p:oleObj>
              </mc:Fallback>
            </mc:AlternateContent>
          </a:graphicData>
        </a:graphic>
      </p:graphicFrame>
      <p:sp>
        <p:nvSpPr>
          <p:cNvPr id="5" name="Rectángulo 4"/>
          <p:cNvSpPr/>
          <p:nvPr/>
        </p:nvSpPr>
        <p:spPr>
          <a:xfrm>
            <a:off x="5951984" y="692696"/>
            <a:ext cx="4716016" cy="6093976"/>
          </a:xfrm>
          <a:prstGeom prst="rect">
            <a:avLst/>
          </a:prstGeom>
        </p:spPr>
        <p:txBody>
          <a:bodyPr wrap="square">
            <a:spAutoFit/>
          </a:bodyPr>
          <a:lstStyle/>
          <a:p>
            <a:r>
              <a:rPr lang="es-CL" sz="3000" dirty="0">
                <a:latin typeface="Times New Roman" pitchFamily="18" charset="0"/>
                <a:cs typeface="Times New Roman" pitchFamily="18" charset="0"/>
              </a:rPr>
              <a:t>   Características</a:t>
            </a:r>
            <a:r>
              <a:rPr lang="es-CL" sz="3000" dirty="0">
                <a:latin typeface="Times New Roman" pitchFamily="18" charset="0"/>
                <a:cs typeface="Times New Roman" pitchFamily="18" charset="0"/>
              </a:rPr>
              <a:t>:</a:t>
            </a:r>
          </a:p>
          <a:p>
            <a:pPr marL="457200" indent="-457200">
              <a:buFont typeface="Arial" panose="020B0604020202020204" pitchFamily="34" charset="0"/>
              <a:buChar char="•"/>
            </a:pPr>
            <a:r>
              <a:rPr lang="es-CL" sz="3000" dirty="0">
                <a:latin typeface="Times New Roman" pitchFamily="18" charset="0"/>
                <a:cs typeface="Times New Roman" pitchFamily="18" charset="0"/>
              </a:rPr>
              <a:t>Presión de trabajo 7,5 - 25 Mpa</a:t>
            </a:r>
            <a:r>
              <a:rPr lang="es-CL" sz="3000" dirty="0">
                <a:latin typeface="Times New Roman" pitchFamily="18" charset="0"/>
                <a:cs typeface="Times New Roman" pitchFamily="18" charset="0"/>
              </a:rPr>
              <a:t>.</a:t>
            </a:r>
          </a:p>
          <a:p>
            <a:pPr marL="457200" indent="-457200">
              <a:buFont typeface="Arial" panose="020B0604020202020204" pitchFamily="34" charset="0"/>
              <a:buChar char="•"/>
            </a:pPr>
            <a:endParaRPr lang="es-CL" sz="3000" dirty="0">
              <a:latin typeface="Times New Roman" pitchFamily="18" charset="0"/>
              <a:cs typeface="Times New Roman" pitchFamily="18" charset="0"/>
            </a:endParaRPr>
          </a:p>
          <a:p>
            <a:pPr marL="457200" indent="-457200">
              <a:buFont typeface="Arial" panose="020B0604020202020204" pitchFamily="34" charset="0"/>
              <a:buChar char="•"/>
            </a:pPr>
            <a:r>
              <a:rPr lang="es-CL" sz="3000" dirty="0">
                <a:latin typeface="Times New Roman" pitchFamily="18" charset="0"/>
                <a:cs typeface="Times New Roman" pitchFamily="18" charset="0"/>
              </a:rPr>
              <a:t> Potencia de impacto 6 - 20 </a:t>
            </a:r>
            <a:r>
              <a:rPr lang="es-CL" sz="3000" dirty="0">
                <a:latin typeface="Times New Roman" pitchFamily="18" charset="0"/>
                <a:cs typeface="Times New Roman" pitchFamily="18" charset="0"/>
              </a:rPr>
              <a:t>kW.</a:t>
            </a:r>
          </a:p>
          <a:p>
            <a:pPr marL="457200" indent="-457200">
              <a:buFont typeface="Arial" panose="020B0604020202020204" pitchFamily="34" charset="0"/>
              <a:buChar char="•"/>
            </a:pPr>
            <a:endParaRPr lang="es-CL" sz="3000" dirty="0">
              <a:latin typeface="Times New Roman" pitchFamily="18" charset="0"/>
              <a:cs typeface="Times New Roman" pitchFamily="18" charset="0"/>
            </a:endParaRPr>
          </a:p>
          <a:p>
            <a:pPr marL="457200" indent="-457200">
              <a:buFont typeface="Arial" panose="020B0604020202020204" pitchFamily="34" charset="0"/>
              <a:buChar char="•"/>
            </a:pPr>
            <a:r>
              <a:rPr lang="es-CL" sz="3000" dirty="0">
                <a:latin typeface="Times New Roman" pitchFamily="18" charset="0"/>
                <a:cs typeface="Times New Roman" pitchFamily="18" charset="0"/>
              </a:rPr>
              <a:t> Frecuencia de golpeo 2000 - 5000 </a:t>
            </a:r>
            <a:r>
              <a:rPr lang="es-CL" sz="3000" dirty="0">
                <a:latin typeface="Times New Roman" pitchFamily="18" charset="0"/>
                <a:cs typeface="Times New Roman" pitchFamily="18" charset="0"/>
              </a:rPr>
              <a:t>golpes/min.</a:t>
            </a:r>
          </a:p>
          <a:p>
            <a:pPr marL="457200" indent="-457200">
              <a:buFont typeface="Arial" panose="020B0604020202020204" pitchFamily="34" charset="0"/>
              <a:buChar char="•"/>
            </a:pPr>
            <a:endParaRPr lang="es-CL" sz="3000" dirty="0">
              <a:latin typeface="Times New Roman" pitchFamily="18" charset="0"/>
              <a:cs typeface="Times New Roman" pitchFamily="18" charset="0"/>
            </a:endParaRPr>
          </a:p>
          <a:p>
            <a:pPr marL="457200" indent="-457200">
              <a:buFont typeface="Arial" panose="020B0604020202020204" pitchFamily="34" charset="0"/>
              <a:buChar char="•"/>
            </a:pPr>
            <a:r>
              <a:rPr lang="es-CL" sz="3000" dirty="0">
                <a:latin typeface="Times New Roman" pitchFamily="18" charset="0"/>
                <a:cs typeface="Times New Roman" pitchFamily="18" charset="0"/>
              </a:rPr>
              <a:t>Velocidad </a:t>
            </a:r>
            <a:r>
              <a:rPr lang="es-CL" sz="3000" dirty="0">
                <a:latin typeface="Times New Roman" pitchFamily="18" charset="0"/>
                <a:cs typeface="Times New Roman" pitchFamily="18" charset="0"/>
              </a:rPr>
              <a:t>de rotación 1 - 500 RPM.</a:t>
            </a:r>
          </a:p>
          <a:p>
            <a:pPr marL="457200" indent="-457200">
              <a:buFont typeface="Arial" panose="020B0604020202020204" pitchFamily="34" charset="0"/>
              <a:buChar char="•"/>
            </a:pPr>
            <a:r>
              <a:rPr lang="es-CL" sz="3000" dirty="0">
                <a:latin typeface="Times New Roman" pitchFamily="18" charset="0"/>
                <a:cs typeface="Times New Roman" pitchFamily="18" charset="0"/>
              </a:rPr>
              <a:t> </a:t>
            </a:r>
          </a:p>
        </p:txBody>
      </p:sp>
    </p:spTree>
    <p:extLst>
      <p:ext uri="{BB962C8B-B14F-4D97-AF65-F5344CB8AC3E}">
        <p14:creationId xmlns:p14="http://schemas.microsoft.com/office/powerpoint/2010/main" val="31599982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16024"/>
            <a:ext cx="9144000" cy="801380"/>
          </a:xfrm>
        </p:spPr>
        <p:style>
          <a:lnRef idx="1">
            <a:schemeClr val="accent2"/>
          </a:lnRef>
          <a:fillRef idx="2">
            <a:schemeClr val="accent2"/>
          </a:fillRef>
          <a:effectRef idx="1">
            <a:schemeClr val="accent2"/>
          </a:effectRef>
          <a:fontRef idx="minor">
            <a:schemeClr val="dk1"/>
          </a:fontRef>
        </p:style>
        <p:txBody>
          <a:bodyPr>
            <a:normAutofit/>
          </a:bodyPr>
          <a:lstStyle/>
          <a:p>
            <a:r>
              <a:rPr lang="es-CL" dirty="0" smtClean="0">
                <a:solidFill>
                  <a:srgbClr val="FF0000"/>
                </a:solidFill>
                <a:latin typeface="Times New Roman" pitchFamily="18" charset="0"/>
                <a:cs typeface="Times New Roman" pitchFamily="18" charset="0"/>
              </a:rPr>
              <a:t>MINERIA SUBTERRANEA</a:t>
            </a:r>
            <a:endParaRPr lang="es-CL" dirty="0">
              <a:solidFill>
                <a:srgbClr val="FF0000"/>
              </a:solidFill>
              <a:latin typeface="Times New Roman" pitchFamily="18" charset="0"/>
              <a:cs typeface="Times New Roman" pitchFamily="18" charset="0"/>
            </a:endParaRPr>
          </a:p>
        </p:txBody>
      </p:sp>
      <p:sp>
        <p:nvSpPr>
          <p:cNvPr id="3" name="2 Marcador de contenido"/>
          <p:cNvSpPr>
            <a:spLocks noGrp="1"/>
          </p:cNvSpPr>
          <p:nvPr>
            <p:ph idx="1"/>
          </p:nvPr>
        </p:nvSpPr>
        <p:spPr>
          <a:xfrm>
            <a:off x="1524000" y="817404"/>
            <a:ext cx="9144000" cy="6040596"/>
          </a:xfrm>
        </p:spPr>
        <p:style>
          <a:lnRef idx="2">
            <a:schemeClr val="accent1"/>
          </a:lnRef>
          <a:fillRef idx="1">
            <a:schemeClr val="lt1"/>
          </a:fillRef>
          <a:effectRef idx="0">
            <a:schemeClr val="accent1"/>
          </a:effectRef>
          <a:fontRef idx="minor">
            <a:schemeClr val="dk1"/>
          </a:fontRef>
        </p:style>
        <p:txBody>
          <a:bodyPr>
            <a:normAutofit/>
          </a:bodyPr>
          <a:lstStyle/>
          <a:p>
            <a:r>
              <a:rPr lang="es-CL" b="1" dirty="0">
                <a:solidFill>
                  <a:srgbClr val="FF0000"/>
                </a:solidFill>
                <a:latin typeface="Times New Roman" pitchFamily="18" charset="0"/>
                <a:cs typeface="Times New Roman" pitchFamily="18" charset="0"/>
              </a:rPr>
              <a:t>STOPER:</a:t>
            </a:r>
            <a:r>
              <a:rPr lang="es-CL" b="1" dirty="0">
                <a:latin typeface="Times New Roman" pitchFamily="18" charset="0"/>
                <a:cs typeface="Times New Roman" pitchFamily="18" charset="0"/>
              </a:rPr>
              <a:t> </a:t>
            </a:r>
            <a:r>
              <a:rPr lang="es-CL" dirty="0">
                <a:latin typeface="Times New Roman" pitchFamily="18" charset="0"/>
                <a:cs typeface="Times New Roman" pitchFamily="18" charset="0"/>
              </a:rPr>
              <a:t>Maquina </a:t>
            </a:r>
            <a:r>
              <a:rPr lang="es-CL" dirty="0">
                <a:solidFill>
                  <a:srgbClr val="FF0000"/>
                </a:solidFill>
                <a:latin typeface="Times New Roman" pitchFamily="18" charset="0"/>
                <a:cs typeface="Times New Roman" pitchFamily="18" charset="0"/>
              </a:rPr>
              <a:t>perforadora manual</a:t>
            </a:r>
            <a:r>
              <a:rPr lang="es-CL" dirty="0">
                <a:latin typeface="Times New Roman" pitchFamily="18" charset="0"/>
                <a:cs typeface="Times New Roman" pitchFamily="18" charset="0"/>
              </a:rPr>
              <a:t>, para avances </a:t>
            </a:r>
            <a:r>
              <a:rPr lang="es-CL" dirty="0">
                <a:solidFill>
                  <a:srgbClr val="FF0000"/>
                </a:solidFill>
                <a:latin typeface="Times New Roman" pitchFamily="18" charset="0"/>
                <a:cs typeface="Times New Roman" pitchFamily="18" charset="0"/>
              </a:rPr>
              <a:t>verticales</a:t>
            </a:r>
            <a:r>
              <a:rPr lang="es-CL" dirty="0">
                <a:latin typeface="Times New Roman" pitchFamily="18" charset="0"/>
                <a:cs typeface="Times New Roman" pitchFamily="18" charset="0"/>
              </a:rPr>
              <a:t> (hacia arriba.)</a:t>
            </a:r>
            <a:endParaRPr lang="es-CL" dirty="0">
              <a:latin typeface="Times New Roman" pitchFamily="18" charset="0"/>
              <a:cs typeface="Times New Roman" pitchFamily="18" charset="0"/>
            </a:endParaRPr>
          </a:p>
        </p:txBody>
      </p:sp>
      <p:pic>
        <p:nvPicPr>
          <p:cNvPr id="4" name="3 Imagen"/>
          <p:cNvPicPr/>
          <p:nvPr/>
        </p:nvPicPr>
        <p:blipFill>
          <a:blip r:embed="rId2" cstate="print"/>
          <a:srcRect/>
          <a:stretch>
            <a:fillRect/>
          </a:stretch>
        </p:blipFill>
        <p:spPr bwMode="auto">
          <a:xfrm>
            <a:off x="4727848" y="2204864"/>
            <a:ext cx="2952328" cy="4032448"/>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5" name="4 CuadroTexto"/>
          <p:cNvSpPr txBox="1"/>
          <p:nvPr/>
        </p:nvSpPr>
        <p:spPr>
          <a:xfrm>
            <a:off x="3071664" y="2564904"/>
            <a:ext cx="1296144" cy="369332"/>
          </a:xfrm>
          <a:prstGeom prst="rect">
            <a:avLst/>
          </a:prstGeom>
          <a:noFill/>
        </p:spPr>
        <p:txBody>
          <a:bodyPr wrap="square" rtlCol="0">
            <a:spAutoFit/>
          </a:bodyPr>
          <a:lstStyle/>
          <a:p>
            <a:r>
              <a:rPr lang="es-CL" b="1" dirty="0">
                <a:latin typeface="Times New Roman" pitchFamily="18" charset="0"/>
                <a:cs typeface="Times New Roman" pitchFamily="18" charset="0"/>
              </a:rPr>
              <a:t>Barreno</a:t>
            </a:r>
            <a:endParaRPr lang="es-CL" b="1" dirty="0">
              <a:latin typeface="Times New Roman" pitchFamily="18" charset="0"/>
              <a:cs typeface="Times New Roman" pitchFamily="18" charset="0"/>
            </a:endParaRPr>
          </a:p>
        </p:txBody>
      </p:sp>
      <p:cxnSp>
        <p:nvCxnSpPr>
          <p:cNvPr id="7" name="6 Conector recto de flecha"/>
          <p:cNvCxnSpPr/>
          <p:nvPr/>
        </p:nvCxnSpPr>
        <p:spPr>
          <a:xfrm flipV="1">
            <a:off x="3863752" y="2420888"/>
            <a:ext cx="1944216" cy="36004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8" name="7 CuadroTexto"/>
          <p:cNvSpPr txBox="1"/>
          <p:nvPr/>
        </p:nvSpPr>
        <p:spPr>
          <a:xfrm>
            <a:off x="3071664" y="3645024"/>
            <a:ext cx="1440160" cy="369332"/>
          </a:xfrm>
          <a:prstGeom prst="rect">
            <a:avLst/>
          </a:prstGeom>
          <a:noFill/>
        </p:spPr>
        <p:txBody>
          <a:bodyPr wrap="square" rtlCol="0">
            <a:spAutoFit/>
          </a:bodyPr>
          <a:lstStyle/>
          <a:p>
            <a:r>
              <a:rPr lang="es-CL" b="1" dirty="0">
                <a:latin typeface="Times New Roman" pitchFamily="18" charset="0"/>
                <a:cs typeface="Times New Roman" pitchFamily="18" charset="0"/>
              </a:rPr>
              <a:t>Perforadora</a:t>
            </a:r>
            <a:endParaRPr lang="es-CL" b="1" dirty="0">
              <a:latin typeface="Times New Roman" pitchFamily="18" charset="0"/>
              <a:cs typeface="Times New Roman" pitchFamily="18" charset="0"/>
            </a:endParaRPr>
          </a:p>
        </p:txBody>
      </p:sp>
      <p:cxnSp>
        <p:nvCxnSpPr>
          <p:cNvPr id="10" name="9 Conector recto de flecha"/>
          <p:cNvCxnSpPr/>
          <p:nvPr/>
        </p:nvCxnSpPr>
        <p:spPr>
          <a:xfrm flipV="1">
            <a:off x="4295800" y="3140968"/>
            <a:ext cx="1368152" cy="72008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1" name="10 CuadroTexto"/>
          <p:cNvSpPr txBox="1"/>
          <p:nvPr/>
        </p:nvSpPr>
        <p:spPr>
          <a:xfrm>
            <a:off x="2423592" y="4797153"/>
            <a:ext cx="2160240" cy="646331"/>
          </a:xfrm>
          <a:prstGeom prst="rect">
            <a:avLst/>
          </a:prstGeom>
          <a:noFill/>
        </p:spPr>
        <p:txBody>
          <a:bodyPr wrap="square" rtlCol="0">
            <a:spAutoFit/>
          </a:bodyPr>
          <a:lstStyle/>
          <a:p>
            <a:r>
              <a:rPr lang="es-CL" b="1" dirty="0">
                <a:latin typeface="Times New Roman" pitchFamily="18" charset="0"/>
                <a:cs typeface="Times New Roman" pitchFamily="18" charset="0"/>
              </a:rPr>
              <a:t>Cilindro, barra de avance</a:t>
            </a:r>
            <a:endParaRPr lang="es-CL" b="1" dirty="0">
              <a:latin typeface="Times New Roman" pitchFamily="18" charset="0"/>
              <a:cs typeface="Times New Roman" pitchFamily="18" charset="0"/>
            </a:endParaRPr>
          </a:p>
        </p:txBody>
      </p:sp>
      <p:cxnSp>
        <p:nvCxnSpPr>
          <p:cNvPr id="15" name="14 Conector recto de flecha"/>
          <p:cNvCxnSpPr/>
          <p:nvPr/>
        </p:nvCxnSpPr>
        <p:spPr>
          <a:xfrm flipV="1">
            <a:off x="3215680" y="5085184"/>
            <a:ext cx="2520280" cy="21602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7" name="16 CuadroTexto"/>
          <p:cNvSpPr txBox="1"/>
          <p:nvPr/>
        </p:nvSpPr>
        <p:spPr>
          <a:xfrm>
            <a:off x="8256240" y="3140968"/>
            <a:ext cx="1152128" cy="369332"/>
          </a:xfrm>
          <a:prstGeom prst="rect">
            <a:avLst/>
          </a:prstGeom>
          <a:noFill/>
        </p:spPr>
        <p:txBody>
          <a:bodyPr wrap="square" rtlCol="0">
            <a:spAutoFit/>
          </a:bodyPr>
          <a:lstStyle/>
          <a:p>
            <a:r>
              <a:rPr lang="es-CL" b="1" dirty="0">
                <a:latin typeface="Times New Roman" pitchFamily="18" charset="0"/>
                <a:cs typeface="Times New Roman" pitchFamily="18" charset="0"/>
              </a:rPr>
              <a:t>Controles</a:t>
            </a:r>
            <a:endParaRPr lang="es-CL" b="1" dirty="0">
              <a:latin typeface="Times New Roman" pitchFamily="18" charset="0"/>
              <a:cs typeface="Times New Roman" pitchFamily="18" charset="0"/>
            </a:endParaRPr>
          </a:p>
        </p:txBody>
      </p:sp>
      <p:cxnSp>
        <p:nvCxnSpPr>
          <p:cNvPr id="19" name="18 Conector recto de flecha"/>
          <p:cNvCxnSpPr>
            <a:stCxn id="17" idx="1"/>
          </p:cNvCxnSpPr>
          <p:nvPr/>
        </p:nvCxnSpPr>
        <p:spPr>
          <a:xfrm flipH="1">
            <a:off x="6744072" y="3325634"/>
            <a:ext cx="1512168" cy="3135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0" name="19 CuadroTexto"/>
          <p:cNvSpPr txBox="1"/>
          <p:nvPr/>
        </p:nvSpPr>
        <p:spPr>
          <a:xfrm>
            <a:off x="8256240" y="4221089"/>
            <a:ext cx="1944216" cy="646331"/>
          </a:xfrm>
          <a:prstGeom prst="rect">
            <a:avLst/>
          </a:prstGeom>
          <a:noFill/>
        </p:spPr>
        <p:txBody>
          <a:bodyPr wrap="square" rtlCol="0">
            <a:spAutoFit/>
          </a:bodyPr>
          <a:lstStyle/>
          <a:p>
            <a:r>
              <a:rPr lang="es-CL" b="1" dirty="0">
                <a:latin typeface="Times New Roman" pitchFamily="18" charset="0"/>
                <a:cs typeface="Times New Roman" pitchFamily="18" charset="0"/>
              </a:rPr>
              <a:t>Manguera para el aire</a:t>
            </a:r>
            <a:endParaRPr lang="es-CL" b="1" dirty="0">
              <a:latin typeface="Times New Roman" pitchFamily="18" charset="0"/>
              <a:cs typeface="Times New Roman" pitchFamily="18" charset="0"/>
            </a:endParaRPr>
          </a:p>
        </p:txBody>
      </p:sp>
      <p:cxnSp>
        <p:nvCxnSpPr>
          <p:cNvPr id="22" name="21 Conector recto de flecha"/>
          <p:cNvCxnSpPr/>
          <p:nvPr/>
        </p:nvCxnSpPr>
        <p:spPr>
          <a:xfrm flipH="1">
            <a:off x="6456040" y="4581128"/>
            <a:ext cx="1944216" cy="7200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3" name="22 CuadroTexto"/>
          <p:cNvSpPr txBox="1"/>
          <p:nvPr/>
        </p:nvSpPr>
        <p:spPr>
          <a:xfrm>
            <a:off x="8256240" y="5085185"/>
            <a:ext cx="1872208" cy="646331"/>
          </a:xfrm>
          <a:prstGeom prst="rect">
            <a:avLst/>
          </a:prstGeom>
          <a:noFill/>
        </p:spPr>
        <p:txBody>
          <a:bodyPr wrap="square" rtlCol="0">
            <a:spAutoFit/>
          </a:bodyPr>
          <a:lstStyle/>
          <a:p>
            <a:r>
              <a:rPr lang="es-CL" b="1" dirty="0">
                <a:latin typeface="Times New Roman" pitchFamily="18" charset="0"/>
                <a:cs typeface="Times New Roman" pitchFamily="18" charset="0"/>
              </a:rPr>
              <a:t>Manguera para el aire</a:t>
            </a:r>
            <a:endParaRPr lang="es-CL" b="1" dirty="0">
              <a:latin typeface="Times New Roman" pitchFamily="18" charset="0"/>
              <a:cs typeface="Times New Roman" pitchFamily="18" charset="0"/>
            </a:endParaRPr>
          </a:p>
        </p:txBody>
      </p:sp>
    </p:spTree>
    <p:extLst>
      <p:ext uri="{BB962C8B-B14F-4D97-AF65-F5344CB8AC3E}">
        <p14:creationId xmlns:p14="http://schemas.microsoft.com/office/powerpoint/2010/main" val="20079894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692696"/>
          </a:xfrm>
        </p:spPr>
        <p:style>
          <a:lnRef idx="3">
            <a:schemeClr val="lt1"/>
          </a:lnRef>
          <a:fillRef idx="1">
            <a:schemeClr val="accent6"/>
          </a:fillRef>
          <a:effectRef idx="1">
            <a:schemeClr val="accent6"/>
          </a:effectRef>
          <a:fontRef idx="minor">
            <a:schemeClr val="lt1"/>
          </a:fontRef>
        </p:style>
        <p:txBody>
          <a:bodyPr>
            <a:normAutofit fontScale="90000"/>
          </a:bodyPr>
          <a:lstStyle/>
          <a:p>
            <a:r>
              <a:rPr lang="es-CL" dirty="0" smtClean="0">
                <a:latin typeface="Times New Roman" pitchFamily="18" charset="0"/>
                <a:cs typeface="Times New Roman" pitchFamily="18" charset="0"/>
              </a:rPr>
              <a:t>MINERIA SUBTERRANEA</a:t>
            </a:r>
            <a:endParaRPr lang="es-CL" dirty="0">
              <a:latin typeface="Times New Roman" pitchFamily="18" charset="0"/>
              <a:cs typeface="Times New Roman" pitchFamily="18" charset="0"/>
            </a:endParaRPr>
          </a:p>
        </p:txBody>
      </p:sp>
      <p:sp>
        <p:nvSpPr>
          <p:cNvPr id="3" name="2 Marcador de contenido"/>
          <p:cNvSpPr>
            <a:spLocks noGrp="1"/>
          </p:cNvSpPr>
          <p:nvPr>
            <p:ph idx="1"/>
          </p:nvPr>
        </p:nvSpPr>
        <p:spPr>
          <a:xfrm>
            <a:off x="1524000" y="692696"/>
            <a:ext cx="9144000" cy="6165304"/>
          </a:xfrm>
        </p:spPr>
        <p:style>
          <a:lnRef idx="2">
            <a:schemeClr val="accent6"/>
          </a:lnRef>
          <a:fillRef idx="1">
            <a:schemeClr val="lt1"/>
          </a:fillRef>
          <a:effectRef idx="0">
            <a:schemeClr val="accent6"/>
          </a:effectRef>
          <a:fontRef idx="minor">
            <a:schemeClr val="dk1"/>
          </a:fontRef>
        </p:style>
        <p:txBody>
          <a:bodyPr>
            <a:noAutofit/>
          </a:bodyPr>
          <a:lstStyle/>
          <a:p>
            <a:pPr algn="just">
              <a:buNone/>
            </a:pPr>
            <a:r>
              <a:rPr lang="es-CL" sz="2200" b="1" dirty="0">
                <a:latin typeface="Times New Roman" pitchFamily="18" charset="0"/>
                <a:cs typeface="Times New Roman" pitchFamily="18" charset="0"/>
              </a:rPr>
              <a:t>    PERFORACION MECANIZADA</a:t>
            </a:r>
            <a:endParaRPr lang="es-CL" sz="2400" dirty="0">
              <a:latin typeface="Times New Roman" pitchFamily="18" charset="0"/>
              <a:cs typeface="Times New Roman" pitchFamily="18" charset="0"/>
            </a:endParaRPr>
          </a:p>
          <a:p>
            <a:pPr algn="just"/>
            <a:r>
              <a:rPr lang="es-CL" sz="2400" dirty="0">
                <a:solidFill>
                  <a:srgbClr val="FF0000"/>
                </a:solidFill>
                <a:latin typeface="Times New Roman" pitchFamily="18" charset="0"/>
                <a:cs typeface="Times New Roman" pitchFamily="18" charset="0"/>
              </a:rPr>
              <a:t>JUMBOS: </a:t>
            </a:r>
            <a:r>
              <a:rPr lang="es-CL" sz="2400" dirty="0">
                <a:latin typeface="Times New Roman" pitchFamily="18" charset="0"/>
                <a:cs typeface="Times New Roman" pitchFamily="18" charset="0"/>
              </a:rPr>
              <a:t>La maquina habitual de perforación es el jumbo. Consta de una carrocería automóvil dotada de dos o tres brazos articulados, según los modelos. En cada brazo puede montarse un martillo de perforación (perforadora) o una cesta donde pueden alojarse uno o dos operarios y que permite el acceso a cualquier parte del frente. El funcionamiento de los jumbos es eléctrico cuando están estacionados en situación de trabajo y pueden disponer también de un motor </a:t>
            </a:r>
            <a:r>
              <a:rPr lang="es-CL" sz="2400" dirty="0" err="1">
                <a:latin typeface="Times New Roman" pitchFamily="18" charset="0"/>
                <a:cs typeface="Times New Roman" pitchFamily="18" charset="0"/>
              </a:rPr>
              <a:t>diesel</a:t>
            </a:r>
            <a:r>
              <a:rPr lang="es-CL" sz="2400" dirty="0">
                <a:latin typeface="Times New Roman" pitchFamily="18" charset="0"/>
                <a:cs typeface="Times New Roman" pitchFamily="18" charset="0"/>
              </a:rPr>
              <a:t> para el desplazamiento. Los martillos funcionan a rotopercusión, es decir, la barrena gira continuamente ejerciendo simultáneamente un impacto sobre el fondo del taladro. </a:t>
            </a:r>
          </a:p>
          <a:p>
            <a:pPr algn="just"/>
            <a:r>
              <a:rPr lang="es-CL" sz="2400" dirty="0">
                <a:latin typeface="Times New Roman" pitchFamily="18" charset="0"/>
                <a:cs typeface="Times New Roman" pitchFamily="18" charset="0"/>
              </a:rPr>
              <a:t>Los jumbos actuales tienen sistemas electrónicos para controlar la dirección de los taladros, el impacto y la velocidad de rotación de los martillos e incluso pueden memorizar el esquema de perforación y perforar todos los taladros automáticamente.  </a:t>
            </a:r>
          </a:p>
          <a:p>
            <a:endParaRPr lang="es-CL" sz="2400" dirty="0">
              <a:latin typeface="Times New Roman" pitchFamily="18" charset="0"/>
              <a:cs typeface="Times New Roman" pitchFamily="18" charset="0"/>
            </a:endParaRPr>
          </a:p>
        </p:txBody>
      </p:sp>
    </p:spTree>
    <p:extLst>
      <p:ext uri="{BB962C8B-B14F-4D97-AF65-F5344CB8AC3E}">
        <p14:creationId xmlns:p14="http://schemas.microsoft.com/office/powerpoint/2010/main" val="1841557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764704"/>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s-CL" sz="3600" b="1" dirty="0">
                <a:solidFill>
                  <a:schemeClr val="bg1"/>
                </a:solidFill>
                <a:latin typeface="Times New Roman" pitchFamily="18" charset="0"/>
                <a:cs typeface="Times New Roman" pitchFamily="18" charset="0"/>
              </a:rPr>
              <a:t>MINERIA SUBTERRANEA</a:t>
            </a:r>
            <a:r>
              <a:rPr lang="es-CL" sz="3600" dirty="0">
                <a:solidFill>
                  <a:schemeClr val="bg1"/>
                </a:solidFill>
                <a:latin typeface="Times New Roman" pitchFamily="18" charset="0"/>
                <a:cs typeface="Times New Roman" pitchFamily="18" charset="0"/>
              </a:rPr>
              <a:t>. </a:t>
            </a:r>
            <a:br>
              <a:rPr lang="es-CL" sz="3600" dirty="0">
                <a:solidFill>
                  <a:schemeClr val="bg1"/>
                </a:solidFill>
                <a:latin typeface="Times New Roman" pitchFamily="18" charset="0"/>
                <a:cs typeface="Times New Roman" pitchFamily="18" charset="0"/>
              </a:rPr>
            </a:br>
            <a:r>
              <a:rPr lang="es-CL" sz="3200" dirty="0">
                <a:solidFill>
                  <a:schemeClr val="bg1"/>
                </a:solidFill>
                <a:latin typeface="Times New Roman" pitchFamily="18" charset="0"/>
                <a:cs typeface="Times New Roman" pitchFamily="18" charset="0"/>
              </a:rPr>
              <a:t>JUMBO MECANIZADO. </a:t>
            </a:r>
            <a:endParaRPr lang="es-CL" sz="3200" dirty="0">
              <a:solidFill>
                <a:schemeClr val="bg1"/>
              </a:solidFill>
              <a:latin typeface="Times New Roman" pitchFamily="18" charset="0"/>
              <a:cs typeface="Times New Roman" pitchFamily="18" charset="0"/>
            </a:endParaRPr>
          </a:p>
        </p:txBody>
      </p:sp>
      <p:pic>
        <p:nvPicPr>
          <p:cNvPr id="4" name="Picture 4" descr="http://www.mainservice.cl/images/arriendo/01b.jpg"/>
          <p:cNvPicPr>
            <a:picLocks noGrp="1" noChangeAspect="1" noChangeArrowheads="1"/>
          </p:cNvPicPr>
          <p:nvPr>
            <p:ph idx="1"/>
          </p:nvPr>
        </p:nvPicPr>
        <p:blipFill>
          <a:blip r:embed="rId2" cstate="print"/>
          <a:srcRect/>
          <a:stretch>
            <a:fillRect/>
          </a:stretch>
        </p:blipFill>
        <p:spPr bwMode="auto">
          <a:xfrm>
            <a:off x="1524000" y="914400"/>
            <a:ext cx="9144000" cy="5943600"/>
          </a:xfrm>
          <a:prstGeom prst="rect">
            <a:avLst/>
          </a:prstGeo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11336308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692696"/>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s-CL" dirty="0" smtClean="0">
                <a:solidFill>
                  <a:schemeClr val="bg1"/>
                </a:solidFill>
                <a:latin typeface="Times New Roman" pitchFamily="18" charset="0"/>
                <a:cs typeface="Times New Roman" pitchFamily="18" charset="0"/>
              </a:rPr>
              <a:t>MINERIA SUBTERRANEA</a:t>
            </a:r>
            <a:endParaRPr lang="es-CL" dirty="0">
              <a:solidFill>
                <a:schemeClr val="bg1"/>
              </a:solidFill>
              <a:latin typeface="Times New Roman" pitchFamily="18" charset="0"/>
              <a:cs typeface="Times New Roman" pitchFamily="18" charset="0"/>
            </a:endParaRPr>
          </a:p>
        </p:txBody>
      </p:sp>
      <p:pic>
        <p:nvPicPr>
          <p:cNvPr id="4" name="3 Marcador de contenido"/>
          <p:cNvPicPr>
            <a:picLocks noGrp="1"/>
          </p:cNvPicPr>
          <p:nvPr>
            <p:ph idx="1"/>
          </p:nvPr>
        </p:nvPicPr>
        <p:blipFill>
          <a:blip r:embed="rId2" cstate="print"/>
          <a:srcRect l="1961" t="20370" r="47058" b="12962"/>
          <a:stretch>
            <a:fillRect/>
          </a:stretch>
        </p:blipFill>
        <p:spPr bwMode="auto">
          <a:xfrm>
            <a:off x="1524000" y="692696"/>
            <a:ext cx="9144000" cy="6165304"/>
          </a:xfrm>
          <a:prstGeom prst="rect">
            <a:avLst/>
          </a:prstGeom>
          <a:ln>
            <a:headEnd/>
            <a:tailEnd/>
          </a:ln>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37699273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620688"/>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s-CL" dirty="0" smtClean="0">
                <a:latin typeface="Times New Roman" pitchFamily="18" charset="0"/>
                <a:cs typeface="Times New Roman" pitchFamily="18" charset="0"/>
              </a:rPr>
              <a:t>CAMION BAJO PERFIL</a:t>
            </a:r>
            <a:endParaRPr lang="es-CL" dirty="0">
              <a:latin typeface="Times New Roman" pitchFamily="18" charset="0"/>
              <a:cs typeface="Times New Roman" pitchFamily="18" charset="0"/>
            </a:endParaRPr>
          </a:p>
        </p:txBody>
      </p:sp>
      <p:sp>
        <p:nvSpPr>
          <p:cNvPr id="3" name="2 Marcador de contenido"/>
          <p:cNvSpPr>
            <a:spLocks noGrp="1"/>
          </p:cNvSpPr>
          <p:nvPr>
            <p:ph idx="1"/>
          </p:nvPr>
        </p:nvSpPr>
        <p:spPr>
          <a:xfrm>
            <a:off x="1524000" y="620688"/>
            <a:ext cx="9144000" cy="6237312"/>
          </a:xfrm>
        </p:spPr>
        <p:style>
          <a:lnRef idx="2">
            <a:schemeClr val="accent2"/>
          </a:lnRef>
          <a:fillRef idx="1">
            <a:schemeClr val="lt1"/>
          </a:fillRef>
          <a:effectRef idx="0">
            <a:schemeClr val="accent2"/>
          </a:effectRef>
          <a:fontRef idx="minor">
            <a:schemeClr val="dk1"/>
          </a:fontRef>
        </p:style>
        <p:txBody>
          <a:bodyPr>
            <a:normAutofit/>
          </a:bodyPr>
          <a:lstStyle/>
          <a:p>
            <a:r>
              <a:rPr lang="es-ES" dirty="0">
                <a:latin typeface="Times New Roman" pitchFamily="18" charset="0"/>
                <a:cs typeface="Times New Roman" pitchFamily="18" charset="0"/>
              </a:rPr>
              <a:t>El camión de bajo perfil, está diseñado para operar en labores subterráneas, de allí que en su diseño se privilegia su poca altura en comparación a camiones de la misma capacidad.</a:t>
            </a:r>
          </a:p>
          <a:p>
            <a:endParaRPr lang="es-CL" dirty="0">
              <a:latin typeface="Times New Roman" pitchFamily="18" charset="0"/>
              <a:cs typeface="Times New Roman" pitchFamily="18" charset="0"/>
            </a:endParaRPr>
          </a:p>
        </p:txBody>
      </p:sp>
      <p:pic>
        <p:nvPicPr>
          <p:cNvPr id="4" name="Picture 4"/>
          <p:cNvPicPr>
            <a:picLocks noChangeAspect="1" noChangeArrowheads="1"/>
          </p:cNvPicPr>
          <p:nvPr/>
        </p:nvPicPr>
        <p:blipFill>
          <a:blip r:embed="rId2" cstate="print"/>
          <a:srcRect/>
          <a:stretch>
            <a:fillRect/>
          </a:stretch>
        </p:blipFill>
        <p:spPr bwMode="auto">
          <a:xfrm>
            <a:off x="2378170" y="2780929"/>
            <a:ext cx="7678270" cy="3921645"/>
          </a:xfrm>
          <a:prstGeom prst="rect">
            <a:avLst/>
          </a:prstGeom>
          <a:noFill/>
          <a:ln w="9525">
            <a:noFill/>
            <a:miter lim="800000"/>
            <a:headEnd/>
            <a:tailEnd/>
          </a:ln>
          <a:effectLst/>
        </p:spPr>
      </p:pic>
    </p:spTree>
    <p:extLst>
      <p:ext uri="{BB962C8B-B14F-4D97-AF65-F5344CB8AC3E}">
        <p14:creationId xmlns:p14="http://schemas.microsoft.com/office/powerpoint/2010/main" val="17331448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620688"/>
          </a:xfrm>
        </p:spPr>
        <p:style>
          <a:lnRef idx="3">
            <a:schemeClr val="lt1"/>
          </a:lnRef>
          <a:fillRef idx="1">
            <a:schemeClr val="accent3"/>
          </a:fillRef>
          <a:effectRef idx="1">
            <a:schemeClr val="accent3"/>
          </a:effectRef>
          <a:fontRef idx="minor">
            <a:schemeClr val="lt1"/>
          </a:fontRef>
        </p:style>
        <p:txBody>
          <a:bodyPr>
            <a:normAutofit fontScale="90000"/>
          </a:bodyPr>
          <a:lstStyle/>
          <a:p>
            <a:r>
              <a:rPr lang="es-CL" dirty="0" smtClean="0">
                <a:latin typeface="Times New Roman" pitchFamily="18" charset="0"/>
                <a:cs typeface="Times New Roman" pitchFamily="18" charset="0"/>
              </a:rPr>
              <a:t>CAMIONES BAJO PERFIL</a:t>
            </a:r>
            <a:endParaRPr lang="es-CL" dirty="0">
              <a:latin typeface="Times New Roman" pitchFamily="18" charset="0"/>
              <a:cs typeface="Times New Roman" pitchFamily="18" charset="0"/>
            </a:endParaRPr>
          </a:p>
        </p:txBody>
      </p:sp>
      <p:sp>
        <p:nvSpPr>
          <p:cNvPr id="3" name="2 Marcador de contenido"/>
          <p:cNvSpPr>
            <a:spLocks noGrp="1"/>
          </p:cNvSpPr>
          <p:nvPr>
            <p:ph idx="1"/>
          </p:nvPr>
        </p:nvSpPr>
        <p:spPr>
          <a:xfrm>
            <a:off x="1524000" y="620688"/>
            <a:ext cx="9144000" cy="6237312"/>
          </a:xfrm>
        </p:spPr>
        <p:style>
          <a:lnRef idx="2">
            <a:schemeClr val="accent3"/>
          </a:lnRef>
          <a:fillRef idx="1">
            <a:schemeClr val="lt1"/>
          </a:fillRef>
          <a:effectRef idx="0">
            <a:schemeClr val="accent3"/>
          </a:effectRef>
          <a:fontRef idx="minor">
            <a:schemeClr val="dk1"/>
          </a:fontRef>
        </p:style>
        <p:txBody>
          <a:bodyPr/>
          <a:lstStyle/>
          <a:p>
            <a:pPr>
              <a:lnSpc>
                <a:spcPct val="90000"/>
              </a:lnSpc>
            </a:pPr>
            <a:r>
              <a:rPr lang="es-ES" dirty="0">
                <a:latin typeface="Times New Roman" pitchFamily="18" charset="0"/>
                <a:cs typeface="Times New Roman" pitchFamily="18" charset="0"/>
              </a:rPr>
              <a:t>Para mantener constante la capacidad de un camión, es claro que las dimensiones que deberán compensar esta restricción son el largo y el ancho</a:t>
            </a:r>
          </a:p>
          <a:p>
            <a:pPr>
              <a:lnSpc>
                <a:spcPct val="90000"/>
              </a:lnSpc>
            </a:pPr>
            <a:r>
              <a:rPr lang="es-ES" dirty="0">
                <a:latin typeface="Times New Roman" pitchFamily="18" charset="0"/>
                <a:cs typeface="Times New Roman" pitchFamily="18" charset="0"/>
              </a:rPr>
              <a:t>Como nosotros deseamos minimizar el costo en construcción de galerías, debemos preocuparnos de minimizar la sección, es decir se nos restringe más aún nuestro problema, y la única solución es aumentar el largo</a:t>
            </a:r>
          </a:p>
          <a:p>
            <a:endParaRPr lang="es-CL" dirty="0"/>
          </a:p>
        </p:txBody>
      </p:sp>
      <p:pic>
        <p:nvPicPr>
          <p:cNvPr id="4" name="Picture 4"/>
          <p:cNvPicPr>
            <a:picLocks noChangeAspect="1" noChangeArrowheads="1"/>
          </p:cNvPicPr>
          <p:nvPr/>
        </p:nvPicPr>
        <p:blipFill>
          <a:blip r:embed="rId2" cstate="print"/>
          <a:srcRect/>
          <a:stretch>
            <a:fillRect/>
          </a:stretch>
        </p:blipFill>
        <p:spPr bwMode="auto">
          <a:xfrm>
            <a:off x="1524000" y="3429000"/>
            <a:ext cx="9144000" cy="3429000"/>
          </a:xfrm>
          <a:prstGeom prst="rect">
            <a:avLst/>
          </a:prstGeom>
          <a:noFill/>
          <a:ln w="9525">
            <a:noFill/>
            <a:miter lim="800000"/>
            <a:headEnd/>
            <a:tailEnd/>
          </a:ln>
          <a:effectLst/>
        </p:spPr>
      </p:pic>
    </p:spTree>
    <p:extLst>
      <p:ext uri="{BB962C8B-B14F-4D97-AF65-F5344CB8AC3E}">
        <p14:creationId xmlns:p14="http://schemas.microsoft.com/office/powerpoint/2010/main" val="138364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548680"/>
          </a:xfrm>
        </p:spPr>
        <p:style>
          <a:lnRef idx="1">
            <a:schemeClr val="accent4"/>
          </a:lnRef>
          <a:fillRef idx="3">
            <a:schemeClr val="accent4"/>
          </a:fillRef>
          <a:effectRef idx="2">
            <a:schemeClr val="accent4"/>
          </a:effectRef>
          <a:fontRef idx="minor">
            <a:schemeClr val="lt1"/>
          </a:fontRef>
        </p:style>
        <p:txBody>
          <a:bodyPr>
            <a:normAutofit fontScale="90000"/>
          </a:bodyPr>
          <a:lstStyle/>
          <a:p>
            <a:r>
              <a:rPr lang="es-CL" dirty="0" smtClean="0">
                <a:latin typeface="Times New Roman" pitchFamily="18" charset="0"/>
                <a:cs typeface="Times New Roman" pitchFamily="18" charset="0"/>
              </a:rPr>
              <a:t>CAMIONES BAJO PERFIL</a:t>
            </a:r>
            <a:endParaRPr lang="es-CL" dirty="0">
              <a:latin typeface="Times New Roman" pitchFamily="18" charset="0"/>
              <a:cs typeface="Times New Roman" pitchFamily="18" charset="0"/>
            </a:endParaRPr>
          </a:p>
        </p:txBody>
      </p:sp>
      <p:sp>
        <p:nvSpPr>
          <p:cNvPr id="3" name="2 Marcador de contenido"/>
          <p:cNvSpPr>
            <a:spLocks noGrp="1"/>
          </p:cNvSpPr>
          <p:nvPr>
            <p:ph idx="1"/>
          </p:nvPr>
        </p:nvSpPr>
        <p:spPr>
          <a:xfrm>
            <a:off x="1524000" y="548680"/>
            <a:ext cx="9144000" cy="6309320"/>
          </a:xfrm>
        </p:spPr>
        <p:style>
          <a:lnRef idx="2">
            <a:schemeClr val="accent4"/>
          </a:lnRef>
          <a:fillRef idx="1">
            <a:schemeClr val="lt1"/>
          </a:fillRef>
          <a:effectRef idx="0">
            <a:schemeClr val="accent4"/>
          </a:effectRef>
          <a:fontRef idx="minor">
            <a:schemeClr val="dk1"/>
          </a:fontRef>
        </p:style>
        <p:txBody>
          <a:bodyPr/>
          <a:lstStyle/>
          <a:p>
            <a:pPr>
              <a:lnSpc>
                <a:spcPct val="90000"/>
              </a:lnSpc>
            </a:pPr>
            <a:r>
              <a:rPr lang="es-ES" dirty="0">
                <a:latin typeface="Times New Roman" pitchFamily="18" charset="0"/>
                <a:cs typeface="Times New Roman" pitchFamily="18" charset="0"/>
              </a:rPr>
              <a:t>Se nos produce un problema con el aumento de los radios de giro del equipo, la solución a ello viene dada por la incorporación de una articulación (entre la unidad de mando - potencia y la unidad de carga) que permite disminuir los radios de curvatura</a:t>
            </a:r>
          </a:p>
          <a:p>
            <a:pPr>
              <a:lnSpc>
                <a:spcPct val="90000"/>
              </a:lnSpc>
            </a:pPr>
            <a:r>
              <a:rPr lang="es-ES" dirty="0">
                <a:latin typeface="Times New Roman" pitchFamily="18" charset="0"/>
                <a:cs typeface="Times New Roman" pitchFamily="18" charset="0"/>
              </a:rPr>
              <a:t>Pueden ser eléctricos o con motor diesel, su elección dependerá de las condiciones requeridas.</a:t>
            </a:r>
          </a:p>
          <a:p>
            <a:endParaRPr lang="es-CL" dirty="0"/>
          </a:p>
        </p:txBody>
      </p:sp>
      <p:pic>
        <p:nvPicPr>
          <p:cNvPr id="4" name="Picture 5"/>
          <p:cNvPicPr>
            <a:picLocks noChangeAspect="1" noChangeArrowheads="1"/>
          </p:cNvPicPr>
          <p:nvPr/>
        </p:nvPicPr>
        <p:blipFill>
          <a:blip r:embed="rId2" cstate="print"/>
          <a:srcRect/>
          <a:stretch>
            <a:fillRect/>
          </a:stretch>
        </p:blipFill>
        <p:spPr bwMode="auto">
          <a:xfrm>
            <a:off x="1524000" y="3356992"/>
            <a:ext cx="9144000" cy="3501008"/>
          </a:xfrm>
          <a:prstGeom prst="rect">
            <a:avLst/>
          </a:prstGeom>
          <a:noFill/>
          <a:ln w="9525">
            <a:noFill/>
            <a:miter lim="800000"/>
            <a:headEnd/>
            <a:tailEnd/>
          </a:ln>
          <a:effectLst/>
        </p:spPr>
      </p:pic>
    </p:spTree>
    <p:extLst>
      <p:ext uri="{BB962C8B-B14F-4D97-AF65-F5344CB8AC3E}">
        <p14:creationId xmlns:p14="http://schemas.microsoft.com/office/powerpoint/2010/main" val="19236992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1340768"/>
          </a:xfrm>
        </p:spPr>
        <p:style>
          <a:lnRef idx="2">
            <a:schemeClr val="accent6">
              <a:shade val="50000"/>
            </a:schemeClr>
          </a:lnRef>
          <a:fillRef idx="1">
            <a:schemeClr val="accent6"/>
          </a:fillRef>
          <a:effectRef idx="0">
            <a:schemeClr val="accent6"/>
          </a:effectRef>
          <a:fontRef idx="minor">
            <a:schemeClr val="lt1"/>
          </a:fontRef>
        </p:style>
        <p:txBody>
          <a:bodyPr/>
          <a:lstStyle/>
          <a:p>
            <a:r>
              <a:rPr lang="es-CL" dirty="0" smtClean="0">
                <a:latin typeface="Times New Roman" pitchFamily="18" charset="0"/>
                <a:cs typeface="Times New Roman" pitchFamily="18" charset="0"/>
              </a:rPr>
              <a:t>MINERIA SUBTERRANEA</a:t>
            </a:r>
            <a:endParaRPr lang="es-CL" dirty="0">
              <a:latin typeface="Times New Roman" pitchFamily="18" charset="0"/>
              <a:cs typeface="Times New Roman" pitchFamily="18" charset="0"/>
            </a:endParaRPr>
          </a:p>
        </p:txBody>
      </p:sp>
      <p:sp>
        <p:nvSpPr>
          <p:cNvPr id="3" name="2 Marcador de contenido"/>
          <p:cNvSpPr>
            <a:spLocks noGrp="1"/>
          </p:cNvSpPr>
          <p:nvPr>
            <p:ph idx="1"/>
          </p:nvPr>
        </p:nvSpPr>
        <p:spPr>
          <a:xfrm>
            <a:off x="1524000" y="1340768"/>
            <a:ext cx="9144000" cy="5517232"/>
          </a:xfrm>
        </p:spPr>
        <p:style>
          <a:lnRef idx="2">
            <a:schemeClr val="accent6"/>
          </a:lnRef>
          <a:fillRef idx="1">
            <a:schemeClr val="lt1"/>
          </a:fillRef>
          <a:effectRef idx="0">
            <a:schemeClr val="accent6"/>
          </a:effectRef>
          <a:fontRef idx="minor">
            <a:schemeClr val="dk1"/>
          </a:fontRef>
        </p:style>
        <p:txBody>
          <a:bodyPr>
            <a:normAutofit fontScale="92500" lnSpcReduction="10000"/>
          </a:bodyPr>
          <a:lstStyle/>
          <a:p>
            <a:r>
              <a:rPr lang="es-CL" dirty="0">
                <a:solidFill>
                  <a:srgbClr val="FF0000"/>
                </a:solidFill>
                <a:latin typeface="Times New Roman" panose="02020603050405020304" pitchFamily="18" charset="0"/>
                <a:cs typeface="Times New Roman" pitchFamily="18" charset="0"/>
              </a:rPr>
              <a:t>REFUGIOS: </a:t>
            </a:r>
            <a:r>
              <a:rPr lang="es-CL" dirty="0">
                <a:latin typeface="Times New Roman" panose="02020603050405020304" pitchFamily="18" charset="0"/>
                <a:cs typeface="Times New Roman" pitchFamily="18" charset="0"/>
              </a:rPr>
              <a:t>Los</a:t>
            </a:r>
            <a:r>
              <a:rPr lang="es-CL" b="1" dirty="0">
                <a:latin typeface="Times New Roman" panose="02020603050405020304" pitchFamily="18" charset="0"/>
                <a:cs typeface="Times New Roman" pitchFamily="18" charset="0"/>
              </a:rPr>
              <a:t> </a:t>
            </a:r>
            <a:r>
              <a:rPr lang="es-CL" dirty="0">
                <a:latin typeface="Times New Roman" pitchFamily="18" charset="0"/>
                <a:cs typeface="Times New Roman" pitchFamily="18" charset="0"/>
              </a:rPr>
              <a:t>refugios se construyen en las minas en lugares equidistantes de los centros de trabajos donde haya personal, estos refugios se construyen de acuerdo a las necesidades de cada mina, son de gran capacidad y tienen los medios necesarios para albergar a las personas en un periodo aceptable mientras dura la emergencia.</a:t>
            </a:r>
          </a:p>
          <a:p>
            <a:r>
              <a:rPr lang="es-CL" dirty="0">
                <a:solidFill>
                  <a:srgbClr val="FF0000"/>
                </a:solidFill>
                <a:latin typeface="Times New Roman" pitchFamily="18" charset="0"/>
                <a:cs typeface="Times New Roman" pitchFamily="18" charset="0"/>
              </a:rPr>
              <a:t> REFUGIO MINERO MOVIL: </a:t>
            </a:r>
            <a:r>
              <a:rPr lang="es-CL" dirty="0">
                <a:latin typeface="Times New Roman" pitchFamily="18" charset="0"/>
                <a:cs typeface="Times New Roman" pitchFamily="18" charset="0"/>
              </a:rPr>
              <a:t>Tiene la capacidad de suministrar alimentos, agua y aire respirable a 20 mineros por 48 horas en situaciones de emergencias que conlleven emanaciones de gases tóxicos como el CO2 y el CO.</a:t>
            </a:r>
          </a:p>
          <a:p>
            <a:r>
              <a:rPr lang="es-CL" dirty="0">
                <a:solidFill>
                  <a:srgbClr val="FF0000"/>
                </a:solidFill>
                <a:latin typeface="Times New Roman" pitchFamily="18" charset="0"/>
                <a:cs typeface="Times New Roman" pitchFamily="18" charset="0"/>
              </a:rPr>
              <a:t>TOLVAS INTERIOR MINA: </a:t>
            </a:r>
            <a:r>
              <a:rPr lang="es-ES" dirty="0">
                <a:latin typeface="Times New Roman" pitchFamily="18" charset="0"/>
                <a:cs typeface="Times New Roman" pitchFamily="18" charset="0"/>
              </a:rPr>
              <a:t>Silo o Tolva: Excavación de gran volumen que cumple la función de almacenar mineral, para regularizar el flujo de producción, y también para que la mina cuente con un stock de material para enviar a procesos.</a:t>
            </a:r>
            <a:r>
              <a:rPr lang="es-CL" dirty="0">
                <a:latin typeface="Times New Roman" pitchFamily="18" charset="0"/>
                <a:cs typeface="Times New Roman" pitchFamily="18" charset="0"/>
              </a:rPr>
              <a:t> Sirven de acopio de mineral para resguardar la producción, por lo menos de un día en el interior mina.</a:t>
            </a:r>
          </a:p>
          <a:p>
            <a:pPr marL="0" indent="0">
              <a:buNone/>
            </a:pPr>
            <a:endParaRPr lang="es-CL" dirty="0">
              <a:latin typeface="Times New Roman" pitchFamily="18" charset="0"/>
              <a:cs typeface="Times New Roman" pitchFamily="18" charset="0"/>
            </a:endParaRPr>
          </a:p>
          <a:p>
            <a:pPr>
              <a:buNone/>
            </a:pPr>
            <a:endParaRPr lang="es-CL" sz="2400" dirty="0">
              <a:latin typeface="Times New Roman" pitchFamily="18" charset="0"/>
              <a:cs typeface="Times New Roman" pitchFamily="18" charset="0"/>
            </a:endParaRPr>
          </a:p>
        </p:txBody>
      </p:sp>
    </p:spTree>
    <p:extLst>
      <p:ext uri="{BB962C8B-B14F-4D97-AF65-F5344CB8AC3E}">
        <p14:creationId xmlns:p14="http://schemas.microsoft.com/office/powerpoint/2010/main" val="10205627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908720"/>
          </a:xfrm>
        </p:spPr>
        <p:style>
          <a:lnRef idx="2">
            <a:schemeClr val="accent1">
              <a:shade val="50000"/>
            </a:schemeClr>
          </a:lnRef>
          <a:fillRef idx="1">
            <a:schemeClr val="accent1"/>
          </a:fillRef>
          <a:effectRef idx="0">
            <a:schemeClr val="accent1"/>
          </a:effectRef>
          <a:fontRef idx="minor">
            <a:schemeClr val="lt1"/>
          </a:fontRef>
        </p:style>
        <p:txBody>
          <a:bodyPr/>
          <a:lstStyle/>
          <a:p>
            <a:r>
              <a:rPr lang="es-CL" dirty="0" smtClean="0">
                <a:solidFill>
                  <a:schemeClr val="bg1"/>
                </a:solidFill>
                <a:latin typeface="Times New Roman" pitchFamily="18" charset="0"/>
                <a:cs typeface="Times New Roman" pitchFamily="18" charset="0"/>
              </a:rPr>
              <a:t>MINERIA  UNIDAD IV</a:t>
            </a:r>
            <a:endParaRPr lang="es-CL" dirty="0">
              <a:solidFill>
                <a:schemeClr val="bg1"/>
              </a:solidFill>
              <a:latin typeface="Times New Roman" pitchFamily="18" charset="0"/>
              <a:cs typeface="Times New Roman" pitchFamily="18" charset="0"/>
            </a:endParaRPr>
          </a:p>
        </p:txBody>
      </p:sp>
      <p:sp>
        <p:nvSpPr>
          <p:cNvPr id="3" name="2 Marcador de contenido"/>
          <p:cNvSpPr>
            <a:spLocks noGrp="1"/>
          </p:cNvSpPr>
          <p:nvPr>
            <p:ph idx="1"/>
          </p:nvPr>
        </p:nvSpPr>
        <p:spPr>
          <a:xfrm>
            <a:off x="1524000" y="908720"/>
            <a:ext cx="9144000" cy="5949280"/>
          </a:xfrm>
        </p:spPr>
        <p:style>
          <a:lnRef idx="2">
            <a:schemeClr val="accent1"/>
          </a:lnRef>
          <a:fillRef idx="1">
            <a:schemeClr val="lt1"/>
          </a:fillRef>
          <a:effectRef idx="0">
            <a:schemeClr val="accent1"/>
          </a:effectRef>
          <a:fontRef idx="minor">
            <a:schemeClr val="dk1"/>
          </a:fontRef>
        </p:style>
        <p:txBody>
          <a:bodyPr>
            <a:normAutofit/>
          </a:bodyPr>
          <a:lstStyle/>
          <a:p>
            <a:pPr algn="just"/>
            <a:r>
              <a:rPr lang="es-CL" dirty="0">
                <a:latin typeface="Times New Roman" pitchFamily="18" charset="0"/>
                <a:cs typeface="Times New Roman" pitchFamily="18" charset="0"/>
              </a:rPr>
              <a:t>Un yacimiento se explota en forma subterránea cuando presenta una cubierta de material estéril de espesor tal, que su extracción desde la superficie resulta antieconómico</a:t>
            </a:r>
          </a:p>
          <a:p>
            <a:pPr algn="just"/>
            <a:r>
              <a:rPr lang="es-CL" dirty="0" smtClean="0">
                <a:solidFill>
                  <a:srgbClr val="FF0000"/>
                </a:solidFill>
                <a:latin typeface="Times New Roman" pitchFamily="18" charset="0"/>
                <a:cs typeface="Times New Roman" pitchFamily="18" charset="0"/>
              </a:rPr>
              <a:t>Desarrollo Minero: </a:t>
            </a:r>
            <a:r>
              <a:rPr lang="es-CL" dirty="0" smtClean="0">
                <a:latin typeface="Times New Roman" pitchFamily="18" charset="0"/>
                <a:cs typeface="Times New Roman" pitchFamily="18" charset="0"/>
              </a:rPr>
              <a:t>Es toda aquella  excavación que se realiza en estéril y tiene la finalidad de poder acceder un cuerpo mineralizado</a:t>
            </a:r>
          </a:p>
          <a:p>
            <a:pPr algn="just"/>
            <a:r>
              <a:rPr lang="es-CL" dirty="0" smtClean="0">
                <a:solidFill>
                  <a:srgbClr val="FF0000"/>
                </a:solidFill>
                <a:latin typeface="Times New Roman" pitchFamily="18" charset="0"/>
                <a:cs typeface="Times New Roman" pitchFamily="18" charset="0"/>
              </a:rPr>
              <a:t>Preparación Minera </a:t>
            </a:r>
            <a:r>
              <a:rPr lang="es-CL" dirty="0" smtClean="0">
                <a:latin typeface="Times New Roman" pitchFamily="18" charset="0"/>
                <a:cs typeface="Times New Roman" pitchFamily="18" charset="0"/>
              </a:rPr>
              <a:t>(minería subterránea): </a:t>
            </a:r>
            <a:r>
              <a:rPr lang="es-CL" dirty="0">
                <a:latin typeface="Times New Roman" pitchFamily="18" charset="0"/>
                <a:cs typeface="Times New Roman" pitchFamily="18" charset="0"/>
              </a:rPr>
              <a:t>E</a:t>
            </a:r>
            <a:r>
              <a:rPr lang="es-CL" dirty="0" smtClean="0">
                <a:latin typeface="Times New Roman" pitchFamily="18" charset="0"/>
                <a:cs typeface="Times New Roman" pitchFamily="18" charset="0"/>
              </a:rPr>
              <a:t>s toda aquella excavación que se realiza al interior del cuerpo mineralizado y tiene la función de poder facilitar el arranque, la extracción y el transporte del mineral</a:t>
            </a:r>
          </a:p>
        </p:txBody>
      </p:sp>
    </p:spTree>
    <p:extLst>
      <p:ext uri="{BB962C8B-B14F-4D97-AF65-F5344CB8AC3E}">
        <p14:creationId xmlns:p14="http://schemas.microsoft.com/office/powerpoint/2010/main" val="311055082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1"/>
            <a:ext cx="9144000" cy="748635"/>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s-CL" dirty="0" smtClean="0">
                <a:latin typeface="Times New Roman" pitchFamily="18" charset="0"/>
                <a:cs typeface="Times New Roman" pitchFamily="18" charset="0"/>
              </a:rPr>
              <a:t>MINERIA SUBTERRANEA</a:t>
            </a:r>
            <a:endParaRPr lang="es-CL" dirty="0">
              <a:latin typeface="Times New Roman" pitchFamily="18" charset="0"/>
              <a:cs typeface="Times New Roman" pitchFamily="18" charset="0"/>
            </a:endParaRPr>
          </a:p>
        </p:txBody>
      </p:sp>
      <p:pic>
        <p:nvPicPr>
          <p:cNvPr id="246786" name="Picture 2" descr="C:\Users\Victor\Pictures\refugio.jpg"/>
          <p:cNvPicPr>
            <a:picLocks noGrp="1" noChangeAspect="1" noChangeArrowheads="1"/>
          </p:cNvPicPr>
          <p:nvPr>
            <p:ph idx="1"/>
          </p:nvPr>
        </p:nvPicPr>
        <p:blipFill>
          <a:blip r:embed="rId2" cstate="print"/>
          <a:srcRect/>
          <a:stretch>
            <a:fillRect/>
          </a:stretch>
        </p:blipFill>
        <p:spPr bwMode="auto">
          <a:xfrm>
            <a:off x="1567544" y="1340768"/>
            <a:ext cx="5058046" cy="5778844"/>
          </a:xfrm>
          <a:prstGeom prst="rect">
            <a:avLst/>
          </a:prstGeom>
          <a:noFill/>
        </p:spPr>
      </p:pic>
      <p:sp>
        <p:nvSpPr>
          <p:cNvPr id="5" name="4 CuadroTexto"/>
          <p:cNvSpPr txBox="1"/>
          <p:nvPr/>
        </p:nvSpPr>
        <p:spPr>
          <a:xfrm>
            <a:off x="6669134" y="748637"/>
            <a:ext cx="3998866" cy="63709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CL" sz="2400" dirty="0">
                <a:latin typeface="Times New Roman" pitchFamily="18" charset="0"/>
                <a:cs typeface="Times New Roman" pitchFamily="18" charset="0"/>
              </a:rPr>
              <a:t>Estas unidades son de suma importancia al momento de un derrumbe de rocas, fuga de gases tóxicos, incendios y explosiones imprevistas al interior de los frentes de trabajo minero. Y es que ante uno de estos acontecimientos, los refugios, que son unidades construidas en base a estructuras metálicas, brindan resguardo y una atmósfera saludable a los mineros; esto debido a que cuentan con cámaras o módulos capaces de brindar aire respirable y eliminar gases dañinos.</a:t>
            </a:r>
            <a:endParaRPr lang="es-CL" sz="2400" dirty="0">
              <a:latin typeface="Times New Roman" pitchFamily="18" charset="0"/>
              <a:cs typeface="Times New Roman" pitchFamily="18" charset="0"/>
            </a:endParaRPr>
          </a:p>
        </p:txBody>
      </p:sp>
      <p:sp>
        <p:nvSpPr>
          <p:cNvPr id="3" name="Rectángulo 2"/>
          <p:cNvSpPr/>
          <p:nvPr/>
        </p:nvSpPr>
        <p:spPr>
          <a:xfrm>
            <a:off x="1567544" y="748636"/>
            <a:ext cx="5058046" cy="5921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latin typeface="Times New Roman" panose="02020603050405020304" pitchFamily="18" charset="0"/>
                <a:cs typeface="Times New Roman" panose="02020603050405020304" pitchFamily="18" charset="0"/>
              </a:rPr>
              <a:t>REFUGIO MOVIL</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83820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2" y="0"/>
            <a:ext cx="9143999" cy="836712"/>
          </a:xfrm>
        </p:spPr>
        <p:style>
          <a:lnRef idx="3">
            <a:schemeClr val="lt1"/>
          </a:lnRef>
          <a:fillRef idx="1">
            <a:schemeClr val="accent5"/>
          </a:fillRef>
          <a:effectRef idx="1">
            <a:schemeClr val="accent5"/>
          </a:effectRef>
          <a:fontRef idx="minor">
            <a:schemeClr val="lt1"/>
          </a:fontRef>
        </p:style>
        <p:txBody>
          <a:bodyPr/>
          <a:lstStyle/>
          <a:p>
            <a:r>
              <a:rPr lang="es-CL" dirty="0" smtClean="0">
                <a:latin typeface="Times New Roman" panose="02020603050405020304" pitchFamily="18" charset="0"/>
                <a:cs typeface="Times New Roman" panose="02020603050405020304" pitchFamily="18" charset="0"/>
              </a:rPr>
              <a:t>MINERIA SUBTERRANEA</a:t>
            </a:r>
            <a:endParaRPr lang="es-CL" dirty="0">
              <a:latin typeface="Times New Roman" panose="02020603050405020304" pitchFamily="18" charset="0"/>
              <a:cs typeface="Times New Roman" panose="02020603050405020304" pitchFamily="18" charset="0"/>
            </a:endParaRPr>
          </a:p>
        </p:txBody>
      </p:sp>
      <p:pic>
        <p:nvPicPr>
          <p:cNvPr id="247810" name="Picture 2" descr="C:\Users\Victor\Pictures\Refugio_1.jpg"/>
          <p:cNvPicPr>
            <a:picLocks noGrp="1" noChangeAspect="1" noChangeArrowheads="1"/>
          </p:cNvPicPr>
          <p:nvPr>
            <p:ph idx="1"/>
          </p:nvPr>
        </p:nvPicPr>
        <p:blipFill>
          <a:blip r:embed="rId2" cstate="print"/>
          <a:srcRect/>
          <a:stretch>
            <a:fillRect/>
          </a:stretch>
        </p:blipFill>
        <p:spPr bwMode="auto">
          <a:xfrm>
            <a:off x="1524001" y="836712"/>
            <a:ext cx="9144000" cy="6021288"/>
          </a:xfrm>
          <a:prstGeom prst="rect">
            <a:avLst/>
          </a:prstGeom>
        </p:spPr>
        <p:style>
          <a:lnRef idx="2">
            <a:schemeClr val="dk1"/>
          </a:lnRef>
          <a:fillRef idx="1">
            <a:schemeClr val="lt1"/>
          </a:fillRef>
          <a:effectRef idx="0">
            <a:schemeClr val="dk1"/>
          </a:effectRef>
          <a:fontRef idx="minor">
            <a:schemeClr val="dk1"/>
          </a:fontRef>
        </p:style>
      </p:pic>
      <p:sp>
        <p:nvSpPr>
          <p:cNvPr id="3" name="Rectángulo 2"/>
          <p:cNvSpPr/>
          <p:nvPr/>
        </p:nvSpPr>
        <p:spPr>
          <a:xfrm>
            <a:off x="5375920" y="6237312"/>
            <a:ext cx="2592288" cy="6206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2400" dirty="0">
                <a:latin typeface="Times New Roman" panose="02020603050405020304" pitchFamily="18" charset="0"/>
                <a:cs typeface="Times New Roman" panose="02020603050405020304" pitchFamily="18" charset="0"/>
              </a:rPr>
              <a:t>Refugio Fijo</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808838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1"/>
            <a:ext cx="9144000" cy="866329"/>
          </a:xfrm>
        </p:spPr>
        <p:style>
          <a:lnRef idx="1">
            <a:schemeClr val="accent3"/>
          </a:lnRef>
          <a:fillRef idx="2">
            <a:schemeClr val="accent3"/>
          </a:fillRef>
          <a:effectRef idx="1">
            <a:schemeClr val="accent3"/>
          </a:effectRef>
          <a:fontRef idx="minor">
            <a:schemeClr val="dk1"/>
          </a:fontRef>
        </p:style>
        <p:txBody>
          <a:bodyPr/>
          <a:lstStyle/>
          <a:p>
            <a:r>
              <a:rPr lang="es-CL" dirty="0" smtClean="0">
                <a:solidFill>
                  <a:srgbClr val="FF0000"/>
                </a:solidFill>
                <a:latin typeface="Times New Roman" pitchFamily="18" charset="0"/>
                <a:cs typeface="Times New Roman" pitchFamily="18" charset="0"/>
              </a:rPr>
              <a:t>MINERIA SUBTERRANEA</a:t>
            </a:r>
            <a:endParaRPr lang="es-CL" dirty="0">
              <a:solidFill>
                <a:srgbClr val="FF0000"/>
              </a:solidFill>
              <a:latin typeface="Times New Roman" pitchFamily="18" charset="0"/>
              <a:cs typeface="Times New Roman" pitchFamily="18" charset="0"/>
            </a:endParaRPr>
          </a:p>
        </p:txBody>
      </p:sp>
      <p:pic>
        <p:nvPicPr>
          <p:cNvPr id="4" name="Picture 4"/>
          <p:cNvPicPr>
            <a:picLocks noGrp="1" noChangeAspect="1" noChangeArrowheads="1"/>
          </p:cNvPicPr>
          <p:nvPr>
            <p:ph idx="1"/>
          </p:nvPr>
        </p:nvPicPr>
        <p:blipFill>
          <a:blip r:embed="rId2" cstate="print"/>
          <a:srcRect l="9540" t="33817" r="6139" b="31381"/>
          <a:stretch>
            <a:fillRect/>
          </a:stretch>
        </p:blipFill>
        <p:spPr>
          <a:xfrm>
            <a:off x="1524000" y="866330"/>
            <a:ext cx="9144000" cy="5991671"/>
          </a:xfrm>
          <a:ln/>
        </p:spPr>
        <p:style>
          <a:lnRef idx="2">
            <a:schemeClr val="accent1"/>
          </a:lnRef>
          <a:fillRef idx="1">
            <a:schemeClr val="lt1"/>
          </a:fillRef>
          <a:effectRef idx="0">
            <a:schemeClr val="accent1"/>
          </a:effectRef>
          <a:fontRef idx="minor">
            <a:schemeClr val="dk1"/>
          </a:fontRef>
        </p:style>
      </p:pic>
      <p:sp>
        <p:nvSpPr>
          <p:cNvPr id="5" name="4 CuadroTexto"/>
          <p:cNvSpPr txBox="1"/>
          <p:nvPr/>
        </p:nvSpPr>
        <p:spPr>
          <a:xfrm>
            <a:off x="4943872" y="2492897"/>
            <a:ext cx="2304256" cy="46166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s-CL" sz="2400" dirty="0"/>
              <a:t>Refugio Peatonal</a:t>
            </a:r>
            <a:endParaRPr lang="es-CL" sz="2400" dirty="0"/>
          </a:p>
        </p:txBody>
      </p:sp>
      <p:cxnSp>
        <p:nvCxnSpPr>
          <p:cNvPr id="7" name="6 Conector recto de flecha"/>
          <p:cNvCxnSpPr>
            <a:stCxn id="5" idx="2"/>
          </p:cNvCxnSpPr>
          <p:nvPr/>
        </p:nvCxnSpPr>
        <p:spPr>
          <a:xfrm flipH="1">
            <a:off x="5159896" y="2954562"/>
            <a:ext cx="936104" cy="162656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3884584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980728"/>
          </a:xfrm>
        </p:spPr>
        <p:style>
          <a:lnRef idx="1">
            <a:schemeClr val="accent4"/>
          </a:lnRef>
          <a:fillRef idx="2">
            <a:schemeClr val="accent4"/>
          </a:fillRef>
          <a:effectRef idx="1">
            <a:schemeClr val="accent4"/>
          </a:effectRef>
          <a:fontRef idx="minor">
            <a:schemeClr val="dk1"/>
          </a:fontRef>
        </p:style>
        <p:txBody>
          <a:bodyPr>
            <a:normAutofit/>
          </a:bodyPr>
          <a:lstStyle/>
          <a:p>
            <a:r>
              <a:rPr lang="es-CL" dirty="0" smtClean="0">
                <a:solidFill>
                  <a:srgbClr val="FF0000"/>
                </a:solidFill>
                <a:latin typeface="Times New Roman" pitchFamily="18" charset="0"/>
                <a:cs typeface="Times New Roman" pitchFamily="18" charset="0"/>
              </a:rPr>
              <a:t>MINERIA SUBTERRANEA</a:t>
            </a:r>
            <a:endParaRPr lang="es-CL" sz="1400" dirty="0">
              <a:solidFill>
                <a:srgbClr val="FF0000"/>
              </a:solidFill>
              <a:latin typeface="Times New Roman" pitchFamily="18" charset="0"/>
              <a:cs typeface="Times New Roman" pitchFamily="18" charset="0"/>
            </a:endParaRPr>
          </a:p>
        </p:txBody>
      </p:sp>
      <p:sp>
        <p:nvSpPr>
          <p:cNvPr id="3" name="2 Marcador de contenido"/>
          <p:cNvSpPr>
            <a:spLocks noGrp="1"/>
          </p:cNvSpPr>
          <p:nvPr>
            <p:ph idx="1"/>
          </p:nvPr>
        </p:nvSpPr>
        <p:spPr>
          <a:xfrm>
            <a:off x="1524000" y="980728"/>
            <a:ext cx="9144000" cy="5877272"/>
          </a:xfrm>
        </p:spPr>
        <p:style>
          <a:lnRef idx="2">
            <a:schemeClr val="accent3"/>
          </a:lnRef>
          <a:fillRef idx="1">
            <a:schemeClr val="lt1"/>
          </a:fillRef>
          <a:effectRef idx="0">
            <a:schemeClr val="accent3"/>
          </a:effectRef>
          <a:fontRef idx="minor">
            <a:schemeClr val="dk1"/>
          </a:fontRef>
        </p:style>
        <p:txBody>
          <a:bodyPr>
            <a:noAutofit/>
          </a:bodyPr>
          <a:lstStyle/>
          <a:p>
            <a:pPr algn="just"/>
            <a:r>
              <a:rPr lang="es-CL" b="1" dirty="0">
                <a:solidFill>
                  <a:srgbClr val="FF0000"/>
                </a:solidFill>
                <a:latin typeface="Times New Roman" pitchFamily="18" charset="0"/>
                <a:cs typeface="Times New Roman" pitchFamily="18" charset="0"/>
              </a:rPr>
              <a:t>DESQUINCHES:</a:t>
            </a:r>
            <a:r>
              <a:rPr lang="es-ES" dirty="0">
                <a:solidFill>
                  <a:srgbClr val="FF0000"/>
                </a:solidFill>
                <a:latin typeface="Times New Roman" pitchFamily="18" charset="0"/>
                <a:cs typeface="Times New Roman" pitchFamily="18" charset="0"/>
              </a:rPr>
              <a:t> </a:t>
            </a:r>
            <a:r>
              <a:rPr lang="es-ES" dirty="0">
                <a:latin typeface="Times New Roman" pitchFamily="18" charset="0"/>
                <a:cs typeface="Times New Roman" pitchFamily="18" charset="0"/>
              </a:rPr>
              <a:t>Sobre excavación de una sección, en la cual la cara libre para la tronadura coincide con una de las paredes o techo de la sección original.</a:t>
            </a:r>
            <a:endParaRPr lang="es-CL" dirty="0">
              <a:latin typeface="Times New Roman" pitchFamily="18" charset="0"/>
              <a:cs typeface="Times New Roman" pitchFamily="18" charset="0"/>
            </a:endParaRPr>
          </a:p>
          <a:p>
            <a:pPr algn="just"/>
            <a:r>
              <a:rPr lang="es-CL" dirty="0">
                <a:latin typeface="Times New Roman" pitchFamily="18" charset="0"/>
                <a:cs typeface="Times New Roman" pitchFamily="18" charset="0"/>
              </a:rPr>
              <a:t>Una de las utilidades que tienen es usarlos para permitir el paso de  vehículos en el interior de la mina, cuando existe doble transito y se dispone de una pista (Ver figura)</a:t>
            </a:r>
          </a:p>
          <a:p>
            <a:pPr algn="just">
              <a:buNone/>
            </a:pPr>
            <a:r>
              <a:rPr lang="es-CL" dirty="0">
                <a:latin typeface="Times New Roman" pitchFamily="18" charset="0"/>
                <a:cs typeface="Times New Roman" pitchFamily="18" charset="0"/>
              </a:rPr>
              <a:t>    También se utiliza cuando se requiere tener galerias de  mayor sección algunos sectores, par el ingreso o salida de equipos  y que son de mayor sección de la galería.</a:t>
            </a:r>
          </a:p>
          <a:p>
            <a:pPr algn="just">
              <a:buNone/>
            </a:pPr>
            <a:r>
              <a:rPr lang="es-CL" dirty="0">
                <a:latin typeface="Times New Roman" pitchFamily="18" charset="0"/>
                <a:cs typeface="Times New Roman" pitchFamily="18" charset="0"/>
              </a:rPr>
              <a:t>    Es recomendable, antes de iniciar un desquinches contar con los datos técnicos del tipo de roca por parte de geólogos y/o mecánicos de roca, quienes además darán las recomendaciones de fortificación en el lugar a excavar.</a:t>
            </a:r>
            <a:endParaRPr lang="es-CL" dirty="0">
              <a:latin typeface="Times New Roman" pitchFamily="18" charset="0"/>
              <a:cs typeface="Times New Roman" pitchFamily="18" charset="0"/>
            </a:endParaRPr>
          </a:p>
        </p:txBody>
      </p:sp>
    </p:spTree>
    <p:extLst>
      <p:ext uri="{BB962C8B-B14F-4D97-AF65-F5344CB8AC3E}">
        <p14:creationId xmlns:p14="http://schemas.microsoft.com/office/powerpoint/2010/main" val="11907089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02618" y="-1"/>
            <a:ext cx="9144000" cy="1196753"/>
          </a:xfrm>
        </p:spPr>
        <p:style>
          <a:lnRef idx="1">
            <a:schemeClr val="accent4"/>
          </a:lnRef>
          <a:fillRef idx="2">
            <a:schemeClr val="accent4"/>
          </a:fillRef>
          <a:effectRef idx="1">
            <a:schemeClr val="accent4"/>
          </a:effectRef>
          <a:fontRef idx="minor">
            <a:schemeClr val="dk1"/>
          </a:fontRef>
        </p:style>
        <p:txBody>
          <a:bodyPr>
            <a:noAutofit/>
          </a:bodyPr>
          <a:lstStyle/>
          <a:p>
            <a:r>
              <a:rPr lang="es-CL" sz="2800" dirty="0">
                <a:solidFill>
                  <a:srgbClr val="FF0000"/>
                </a:solidFill>
                <a:latin typeface="Times New Roman" pitchFamily="18" charset="0"/>
                <a:cs typeface="Times New Roman" pitchFamily="18" charset="0"/>
              </a:rPr>
              <a:t>MINERIA SUBTERRANEA DESQUINCHE</a:t>
            </a:r>
            <a:endParaRPr lang="es-CL" sz="2800" dirty="0">
              <a:solidFill>
                <a:srgbClr val="FF0000"/>
              </a:solidFill>
              <a:latin typeface="Times New Roman" pitchFamily="18" charset="0"/>
              <a:cs typeface="Times New Roman" pitchFamily="18" charset="0"/>
            </a:endParaRPr>
          </a:p>
        </p:txBody>
      </p:sp>
      <p:pic>
        <p:nvPicPr>
          <p:cNvPr id="4" name="Picture 4"/>
          <p:cNvPicPr>
            <a:picLocks noGrp="1" noChangeAspect="1" noChangeArrowheads="1"/>
          </p:cNvPicPr>
          <p:nvPr>
            <p:ph idx="1"/>
          </p:nvPr>
        </p:nvPicPr>
        <p:blipFill>
          <a:blip r:embed="rId2" cstate="print"/>
          <a:srcRect l="25877" t="11154" r="48268" b="9296"/>
          <a:stretch>
            <a:fillRect/>
          </a:stretch>
        </p:blipFill>
        <p:spPr>
          <a:xfrm rot="5400000">
            <a:off x="3275965" y="-579017"/>
            <a:ext cx="5661246" cy="9212787"/>
          </a:xfrm>
          <a:ln/>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39730654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692696"/>
          </a:xfrm>
        </p:spPr>
        <p:style>
          <a:lnRef idx="2">
            <a:schemeClr val="accent2"/>
          </a:lnRef>
          <a:fillRef idx="1">
            <a:schemeClr val="lt1"/>
          </a:fillRef>
          <a:effectRef idx="0">
            <a:schemeClr val="accent2"/>
          </a:effectRef>
          <a:fontRef idx="minor">
            <a:schemeClr val="dk1"/>
          </a:fontRef>
        </p:style>
        <p:txBody>
          <a:bodyPr>
            <a:normAutofit/>
          </a:bodyPr>
          <a:lstStyle/>
          <a:p>
            <a:r>
              <a:rPr lang="es-CL" sz="3200" dirty="0">
                <a:solidFill>
                  <a:srgbClr val="FF0000"/>
                </a:solidFill>
                <a:latin typeface="Times New Roman" pitchFamily="18" charset="0"/>
                <a:cs typeface="Times New Roman" pitchFamily="18" charset="0"/>
              </a:rPr>
              <a:t>DESARROLLOS MINEROS</a:t>
            </a:r>
            <a:endParaRPr lang="es-CL" sz="3200" dirty="0">
              <a:solidFill>
                <a:srgbClr val="FF0000"/>
              </a:solidFill>
              <a:latin typeface="Times New Roman" pitchFamily="18" charset="0"/>
              <a:cs typeface="Times New Roman" pitchFamily="18" charset="0"/>
            </a:endParaRPr>
          </a:p>
        </p:txBody>
      </p:sp>
      <p:pic>
        <p:nvPicPr>
          <p:cNvPr id="4" name="Picture 2"/>
          <p:cNvPicPr>
            <a:picLocks noGrp="1" noChangeAspect="1" noChangeArrowheads="1"/>
          </p:cNvPicPr>
          <p:nvPr>
            <p:ph idx="1"/>
          </p:nvPr>
        </p:nvPicPr>
        <p:blipFill>
          <a:blip r:embed="rId2" cstate="print"/>
          <a:srcRect/>
          <a:stretch>
            <a:fillRect/>
          </a:stretch>
        </p:blipFill>
        <p:spPr bwMode="auto">
          <a:xfrm>
            <a:off x="1524000" y="692696"/>
            <a:ext cx="9144000" cy="6165304"/>
          </a:xfrm>
          <a:prstGeom prst="rect">
            <a:avLst/>
          </a:prstGeom>
          <a:noFill/>
          <a:ln w="9525">
            <a:noFill/>
            <a:miter lim="800000"/>
            <a:headEnd/>
            <a:tailEnd/>
          </a:ln>
        </p:spPr>
      </p:pic>
    </p:spTree>
    <p:extLst>
      <p:ext uri="{BB962C8B-B14F-4D97-AF65-F5344CB8AC3E}">
        <p14:creationId xmlns:p14="http://schemas.microsoft.com/office/powerpoint/2010/main" val="24893165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548680"/>
          </a:xfrm>
        </p:spPr>
        <p:style>
          <a:lnRef idx="2">
            <a:schemeClr val="accent2"/>
          </a:lnRef>
          <a:fillRef idx="1">
            <a:schemeClr val="lt1"/>
          </a:fillRef>
          <a:effectRef idx="0">
            <a:schemeClr val="accent2"/>
          </a:effectRef>
          <a:fontRef idx="minor">
            <a:schemeClr val="dk1"/>
          </a:fontRef>
        </p:style>
        <p:txBody>
          <a:bodyPr>
            <a:normAutofit/>
          </a:bodyPr>
          <a:lstStyle/>
          <a:p>
            <a:r>
              <a:rPr lang="es-CL" sz="3200" dirty="0">
                <a:solidFill>
                  <a:srgbClr val="FF0000"/>
                </a:solidFill>
                <a:latin typeface="Times New Roman" pitchFamily="18" charset="0"/>
                <a:cs typeface="Times New Roman" pitchFamily="18" charset="0"/>
              </a:rPr>
              <a:t>DESARROLLOS MINEROS</a:t>
            </a:r>
            <a:endParaRPr lang="es-CL" sz="3200" dirty="0">
              <a:solidFill>
                <a:srgbClr val="FF0000"/>
              </a:solidFill>
              <a:latin typeface="Times New Roman" pitchFamily="18" charset="0"/>
              <a:cs typeface="Times New Roman" pitchFamily="18" charset="0"/>
            </a:endParaRPr>
          </a:p>
        </p:txBody>
      </p:sp>
      <p:pic>
        <p:nvPicPr>
          <p:cNvPr id="4" name="Picture 4"/>
          <p:cNvPicPr>
            <a:picLocks noGrp="1" noChangeAspect="1" noChangeArrowheads="1"/>
          </p:cNvPicPr>
          <p:nvPr>
            <p:ph idx="1"/>
          </p:nvPr>
        </p:nvPicPr>
        <p:blipFill>
          <a:blip r:embed="rId2" cstate="print"/>
          <a:srcRect l="12228" t="11180" r="8299" b="4990"/>
          <a:stretch>
            <a:fillRect/>
          </a:stretch>
        </p:blipFill>
        <p:spPr>
          <a:xfrm>
            <a:off x="1506540" y="548681"/>
            <a:ext cx="9161460" cy="6329457"/>
          </a:xfrm>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401581967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620688"/>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s-CL" dirty="0" smtClean="0">
                <a:latin typeface="Times New Roman" pitchFamily="18" charset="0"/>
                <a:cs typeface="Times New Roman" pitchFamily="18" charset="0"/>
              </a:rPr>
              <a:t>MINERIA SUBTERRANEA</a:t>
            </a:r>
            <a:endParaRPr lang="es-CL" dirty="0">
              <a:latin typeface="Times New Roman" pitchFamily="18" charset="0"/>
              <a:cs typeface="Times New Roman" pitchFamily="18" charset="0"/>
            </a:endParaRPr>
          </a:p>
        </p:txBody>
      </p:sp>
      <p:sp>
        <p:nvSpPr>
          <p:cNvPr id="3" name="2 Marcador de contenido"/>
          <p:cNvSpPr>
            <a:spLocks noGrp="1"/>
          </p:cNvSpPr>
          <p:nvPr>
            <p:ph idx="1"/>
          </p:nvPr>
        </p:nvSpPr>
        <p:spPr>
          <a:xfrm>
            <a:off x="1524000" y="620688"/>
            <a:ext cx="9144000" cy="6237312"/>
          </a:xfrm>
        </p:spPr>
        <p:style>
          <a:lnRef idx="2">
            <a:schemeClr val="accent1"/>
          </a:lnRef>
          <a:fillRef idx="1">
            <a:schemeClr val="lt1"/>
          </a:fillRef>
          <a:effectRef idx="0">
            <a:schemeClr val="accent1"/>
          </a:effectRef>
          <a:fontRef idx="minor">
            <a:schemeClr val="dk1"/>
          </a:fontRef>
        </p:style>
        <p:txBody>
          <a:bodyPr>
            <a:normAutofit/>
          </a:bodyPr>
          <a:lstStyle/>
          <a:p>
            <a:pPr algn="just">
              <a:buNone/>
            </a:pPr>
            <a:r>
              <a:rPr lang="es-CL" sz="2600" dirty="0">
                <a:solidFill>
                  <a:srgbClr val="FF0000"/>
                </a:solidFill>
                <a:latin typeface="Times New Roman" pitchFamily="18" charset="0"/>
                <a:cs typeface="Times New Roman" pitchFamily="18" charset="0"/>
              </a:rPr>
              <a:t>    MARCACION DE LA FRENTE DE AVANCE </a:t>
            </a:r>
          </a:p>
          <a:p>
            <a:pPr algn="just"/>
            <a:r>
              <a:rPr lang="es-CL" sz="2600" dirty="0">
                <a:latin typeface="Times New Roman" pitchFamily="18" charset="0"/>
                <a:cs typeface="Times New Roman" pitchFamily="18" charset="0"/>
              </a:rPr>
              <a:t>La marcación de la frente es una operación que, consiste en materializar en terreno, las referencias topográficas, es decir, puntos de coordenadas que definen el rumbo e inclinación que debe llevar la labor, las cuales según el avance que se vaya teniendo, deben ser desplazadas cada cierto intervalo de distancia. </a:t>
            </a:r>
          </a:p>
          <a:p>
            <a:pPr algn="just"/>
            <a:r>
              <a:rPr lang="es-CL" sz="2600" dirty="0">
                <a:latin typeface="Times New Roman" pitchFamily="18" charset="0"/>
                <a:cs typeface="Times New Roman" pitchFamily="18" charset="0"/>
              </a:rPr>
              <a:t>IMPORTANTE</a:t>
            </a:r>
          </a:p>
          <a:p>
            <a:pPr algn="just"/>
            <a:r>
              <a:rPr lang="es-CL" sz="2600" dirty="0">
                <a:latin typeface="Times New Roman" pitchFamily="18" charset="0"/>
                <a:cs typeface="Times New Roman" pitchFamily="18" charset="0"/>
              </a:rPr>
              <a:t>Si la frente no tiene los clavos topográficos de centro y gradiente, no se debe marcar, a menos que se haga con apoyo topográfico</a:t>
            </a:r>
            <a:r>
              <a:rPr lang="es-CL" sz="2600" dirty="0">
                <a:latin typeface="Times New Roman" pitchFamily="18" charset="0"/>
                <a:cs typeface="Times New Roman" pitchFamily="18" charset="0"/>
              </a:rPr>
              <a:t>. </a:t>
            </a:r>
            <a:endParaRPr lang="es-CL" sz="2600" dirty="0">
              <a:latin typeface="Times New Roman" pitchFamily="18" charset="0"/>
              <a:cs typeface="Times New Roman" pitchFamily="18" charset="0"/>
            </a:endParaRPr>
          </a:p>
          <a:p>
            <a:pPr algn="just"/>
            <a:r>
              <a:rPr lang="es-CL" sz="2600" dirty="0">
                <a:latin typeface="Times New Roman" pitchFamily="18" charset="0"/>
                <a:cs typeface="Times New Roman" pitchFamily="18" charset="0"/>
              </a:rPr>
              <a:t>Para </a:t>
            </a:r>
            <a:r>
              <a:rPr lang="es-CL" sz="2600" dirty="0">
                <a:latin typeface="Times New Roman" pitchFamily="18" charset="0"/>
                <a:cs typeface="Times New Roman" pitchFamily="18" charset="0"/>
              </a:rPr>
              <a:t>realizar las marcación de un túnel, galería o cualquier labor minera se necesita el apoyo de Ingeniería, y por intermedio de los topógrafos materializaran dichas referencias en terreno en base a los cálculos realizados por la Ingeniería. Estas referencias son la Línea de Centro y la Gradiente, Spring Line. </a:t>
            </a:r>
          </a:p>
          <a:p>
            <a:pPr algn="just"/>
            <a:endParaRPr lang="es-CL" sz="2400" dirty="0">
              <a:latin typeface="Times New Roman" pitchFamily="18" charset="0"/>
              <a:cs typeface="Times New Roman" pitchFamily="18" charset="0"/>
            </a:endParaRPr>
          </a:p>
          <a:p>
            <a:endParaRPr lang="es-CL" dirty="0" smtClean="0"/>
          </a:p>
          <a:p>
            <a:endParaRPr lang="es-CL" dirty="0"/>
          </a:p>
        </p:txBody>
      </p:sp>
    </p:spTree>
    <p:extLst>
      <p:ext uri="{BB962C8B-B14F-4D97-AF65-F5344CB8AC3E}">
        <p14:creationId xmlns:p14="http://schemas.microsoft.com/office/powerpoint/2010/main" val="107188080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620688"/>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s-CL" sz="4000" dirty="0">
                <a:solidFill>
                  <a:srgbClr val="FF0000"/>
                </a:solidFill>
                <a:latin typeface="Times New Roman" pitchFamily="18" charset="0"/>
                <a:cs typeface="Times New Roman" pitchFamily="18" charset="0"/>
              </a:rPr>
              <a:t>MINERIA SUBTERRANEA</a:t>
            </a:r>
            <a:endParaRPr lang="es-CL" sz="4000" dirty="0">
              <a:solidFill>
                <a:srgbClr val="FF0000"/>
              </a:solidFill>
              <a:latin typeface="Times New Roman" pitchFamily="18" charset="0"/>
              <a:cs typeface="Times New Roman" pitchFamily="18" charset="0"/>
            </a:endParaRPr>
          </a:p>
        </p:txBody>
      </p:sp>
      <p:sp>
        <p:nvSpPr>
          <p:cNvPr id="3" name="2 Marcador de contenido"/>
          <p:cNvSpPr>
            <a:spLocks noGrp="1"/>
          </p:cNvSpPr>
          <p:nvPr>
            <p:ph idx="1"/>
          </p:nvPr>
        </p:nvSpPr>
        <p:spPr>
          <a:xfrm>
            <a:off x="1524000" y="620688"/>
            <a:ext cx="9144000" cy="6237312"/>
          </a:xfrm>
        </p:spPr>
        <p:style>
          <a:lnRef idx="2">
            <a:schemeClr val="accent3"/>
          </a:lnRef>
          <a:fillRef idx="1">
            <a:schemeClr val="lt1"/>
          </a:fillRef>
          <a:effectRef idx="0">
            <a:schemeClr val="accent3"/>
          </a:effectRef>
          <a:fontRef idx="minor">
            <a:schemeClr val="dk1"/>
          </a:fontRef>
        </p:style>
        <p:txBody>
          <a:bodyPr>
            <a:normAutofit/>
          </a:bodyPr>
          <a:lstStyle/>
          <a:p>
            <a:pPr algn="just"/>
            <a:r>
              <a:rPr lang="es-CL" sz="2500" dirty="0">
                <a:solidFill>
                  <a:srgbClr val="FF0000"/>
                </a:solidFill>
                <a:latin typeface="Times New Roman" pitchFamily="18" charset="0"/>
                <a:cs typeface="Times New Roman" pitchFamily="18" charset="0"/>
              </a:rPr>
              <a:t>LINEA DE CENTRO: </a:t>
            </a:r>
            <a:r>
              <a:rPr lang="es-CL" sz="2500" dirty="0">
                <a:latin typeface="Times New Roman" pitchFamily="18" charset="0"/>
                <a:cs typeface="Times New Roman" pitchFamily="18" charset="0"/>
              </a:rPr>
              <a:t>Topografía de acuerdo a los datos entregados por Ingeniería materializa la línea de centro en el túnel  por intermedio de tarugos los cuales van colocados en el centro del túnel (en forma longitudinal) espaciado uno de otro a una distancia aproximada de dos metros uno de otro en la misma dirección, el mínimo de tarugos es de tres (3). Con la línea de centro se obtiene la Dirección del túnel.</a:t>
            </a:r>
            <a:r>
              <a:rPr lang="es-CL" sz="2500" dirty="0">
                <a:solidFill>
                  <a:srgbClr val="FF0000"/>
                </a:solidFill>
                <a:latin typeface="Times New Roman" pitchFamily="18" charset="0"/>
                <a:cs typeface="Times New Roman" pitchFamily="18" charset="0"/>
              </a:rPr>
              <a:t> </a:t>
            </a:r>
            <a:endParaRPr lang="es-CL" sz="2500" dirty="0">
              <a:solidFill>
                <a:srgbClr val="FF0000"/>
              </a:solidFill>
              <a:latin typeface="Times New Roman" pitchFamily="18" charset="0"/>
              <a:cs typeface="Times New Roman" pitchFamily="18" charset="0"/>
            </a:endParaRPr>
          </a:p>
          <a:p>
            <a:pPr algn="just"/>
            <a:r>
              <a:rPr lang="es-CL" sz="2500" dirty="0">
                <a:solidFill>
                  <a:srgbClr val="FF0000"/>
                </a:solidFill>
                <a:latin typeface="Times New Roman" pitchFamily="18" charset="0"/>
                <a:cs typeface="Times New Roman" pitchFamily="18" charset="0"/>
              </a:rPr>
              <a:t>GRADIENTE: </a:t>
            </a:r>
            <a:r>
              <a:rPr lang="es-CL" sz="2500" dirty="0">
                <a:latin typeface="Times New Roman" pitchFamily="18" charset="0"/>
                <a:cs typeface="Times New Roman" pitchFamily="18" charset="0"/>
              </a:rPr>
              <a:t>Topografía de acuerdo a los datos entregado por ingeniería materializara la gradiente también por intermedio de tarugos los cuales van colocados en ambas cajas de túnel, en cada caja colocan tres (3) los cuales quedan perpendiculares uno a otro, se instalan a cierta altura la cual es indicada por ingeniería. La gradiente nos da la </a:t>
            </a:r>
            <a:r>
              <a:rPr lang="es-CL" sz="2500" dirty="0">
                <a:latin typeface="Times New Roman" pitchFamily="18" charset="0"/>
                <a:cs typeface="Times New Roman" pitchFamily="18" charset="0"/>
              </a:rPr>
              <a:t>Horizontalidad </a:t>
            </a:r>
            <a:r>
              <a:rPr lang="es-CL" sz="2500" dirty="0">
                <a:latin typeface="Times New Roman" pitchFamily="18" charset="0"/>
                <a:cs typeface="Times New Roman" pitchFamily="18" charset="0"/>
              </a:rPr>
              <a:t>del túnel.</a:t>
            </a:r>
          </a:p>
          <a:p>
            <a:pPr algn="just"/>
            <a:r>
              <a:rPr lang="es-CL" sz="2500" dirty="0">
                <a:solidFill>
                  <a:srgbClr val="FF0000"/>
                </a:solidFill>
                <a:latin typeface="Times New Roman" pitchFamily="18" charset="0"/>
                <a:cs typeface="Times New Roman" pitchFamily="18" charset="0"/>
              </a:rPr>
              <a:t>SPRING LINE: </a:t>
            </a:r>
            <a:r>
              <a:rPr lang="es-CL" sz="2500" dirty="0">
                <a:latin typeface="Times New Roman" pitchFamily="18" charset="0"/>
                <a:cs typeface="Times New Roman" pitchFamily="18" charset="0"/>
              </a:rPr>
              <a:t>Es la línea de intersección de las cajas con la curvatura o bóveda del techo. </a:t>
            </a:r>
          </a:p>
          <a:p>
            <a:endParaRPr lang="es-CL" sz="2500" dirty="0">
              <a:latin typeface="Times New Roman" pitchFamily="18" charset="0"/>
              <a:cs typeface="Times New Roman" pitchFamily="18" charset="0"/>
            </a:endParaRPr>
          </a:p>
          <a:p>
            <a:endParaRPr lang="es-CL" sz="2400" dirty="0">
              <a:latin typeface="Times New Roman" pitchFamily="18" charset="0"/>
              <a:cs typeface="Times New Roman" pitchFamily="18" charset="0"/>
            </a:endParaRPr>
          </a:p>
          <a:p>
            <a:pPr algn="just">
              <a:buNone/>
            </a:pPr>
            <a:endParaRPr lang="es-CL" sz="2400" dirty="0">
              <a:latin typeface="Times New Roman" pitchFamily="18" charset="0"/>
              <a:cs typeface="Times New Roman" pitchFamily="18" charset="0"/>
            </a:endParaRPr>
          </a:p>
        </p:txBody>
      </p:sp>
    </p:spTree>
    <p:extLst>
      <p:ext uri="{BB962C8B-B14F-4D97-AF65-F5344CB8AC3E}">
        <p14:creationId xmlns:p14="http://schemas.microsoft.com/office/powerpoint/2010/main" val="254904397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231426" name="Picture 2" descr="C:\Users\Victor\Pictures\65-8dd5536661.jpg"/>
          <p:cNvPicPr>
            <a:picLocks noGrp="1" noChangeAspect="1" noChangeArrowheads="1"/>
          </p:cNvPicPr>
          <p:nvPr>
            <p:ph idx="1"/>
          </p:nvPr>
        </p:nvPicPr>
        <p:blipFill>
          <a:blip r:embed="rId2" cstate="print"/>
          <a:srcRect/>
          <a:stretch>
            <a:fillRect/>
          </a:stretch>
        </p:blipFill>
        <p:spPr bwMode="auto">
          <a:xfrm>
            <a:off x="551384" y="0"/>
            <a:ext cx="10116616" cy="6858000"/>
          </a:xfrm>
          <a:prstGeom prst="rect">
            <a:avLst/>
          </a:prstGeom>
        </p:spPr>
        <p:style>
          <a:lnRef idx="2">
            <a:schemeClr val="dk1"/>
          </a:lnRef>
          <a:fillRef idx="1">
            <a:schemeClr val="lt1"/>
          </a:fillRef>
          <a:effectRef idx="0">
            <a:schemeClr val="dk1"/>
          </a:effectRef>
          <a:fontRef idx="minor">
            <a:schemeClr val="dk1"/>
          </a:fontRef>
        </p:style>
      </p:pic>
      <p:sp>
        <p:nvSpPr>
          <p:cNvPr id="6" name="5 CuadroTexto"/>
          <p:cNvSpPr txBox="1"/>
          <p:nvPr/>
        </p:nvSpPr>
        <p:spPr>
          <a:xfrm>
            <a:off x="551384" y="0"/>
            <a:ext cx="10116616"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CL" sz="3200" b="1" dirty="0">
                <a:latin typeface="Times New Roman" pitchFamily="18" charset="0"/>
                <a:cs typeface="Times New Roman" pitchFamily="18" charset="0"/>
              </a:rPr>
              <a:t>La línea de centro </a:t>
            </a:r>
            <a:r>
              <a:rPr lang="es-CL" sz="3200" dirty="0">
                <a:latin typeface="Times New Roman" pitchFamily="18" charset="0"/>
                <a:cs typeface="Times New Roman" pitchFamily="18" charset="0"/>
              </a:rPr>
              <a:t>se marca proyectando la línea generada por las tres plomadas en la frente, al momento de fijar la línea en la frente, las plomadas no deben moverse</a:t>
            </a:r>
            <a:endParaRPr lang="es-CL" sz="3200" dirty="0">
              <a:latin typeface="Times New Roman" pitchFamily="18" charset="0"/>
              <a:cs typeface="Times New Roman" pitchFamily="18" charset="0"/>
            </a:endParaRPr>
          </a:p>
        </p:txBody>
      </p:sp>
    </p:spTree>
    <p:extLst>
      <p:ext uri="{BB962C8B-B14F-4D97-AF65-F5344CB8AC3E}">
        <p14:creationId xmlns:p14="http://schemas.microsoft.com/office/powerpoint/2010/main" val="563396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1124744"/>
          </a:xfrm>
        </p:spPr>
        <p:style>
          <a:lnRef idx="2">
            <a:schemeClr val="accent1">
              <a:shade val="50000"/>
            </a:schemeClr>
          </a:lnRef>
          <a:fillRef idx="1">
            <a:schemeClr val="accent1"/>
          </a:fillRef>
          <a:effectRef idx="0">
            <a:schemeClr val="accent1"/>
          </a:effectRef>
          <a:fontRef idx="minor">
            <a:schemeClr val="lt1"/>
          </a:fontRef>
        </p:style>
        <p:txBody>
          <a:bodyPr/>
          <a:lstStyle/>
          <a:p>
            <a:r>
              <a:rPr lang="es-CL" dirty="0" smtClean="0">
                <a:latin typeface="Times New Roman" pitchFamily="18" charset="0"/>
                <a:cs typeface="Times New Roman" pitchFamily="18" charset="0"/>
              </a:rPr>
              <a:t>MINERIA SUBTERRANEA</a:t>
            </a:r>
            <a:endParaRPr lang="es-CL" dirty="0">
              <a:latin typeface="Times New Roman" pitchFamily="18" charset="0"/>
              <a:cs typeface="Times New Roman" pitchFamily="18" charset="0"/>
            </a:endParaRPr>
          </a:p>
        </p:txBody>
      </p:sp>
      <p:pic>
        <p:nvPicPr>
          <p:cNvPr id="229378" name="Picture 2" descr="C:\Users\Victor\Pictures\minas_-funcion-e-importancia-de-la-ventilacion-y-ventiladores_44768_1_2.jpg"/>
          <p:cNvPicPr>
            <a:picLocks noGrp="1" noChangeAspect="1" noChangeArrowheads="1"/>
          </p:cNvPicPr>
          <p:nvPr>
            <p:ph idx="1"/>
          </p:nvPr>
        </p:nvPicPr>
        <p:blipFill>
          <a:blip r:embed="rId2" cstate="print"/>
          <a:srcRect/>
          <a:stretch>
            <a:fillRect/>
          </a:stretch>
        </p:blipFill>
        <p:spPr bwMode="auto">
          <a:xfrm>
            <a:off x="1524000" y="1124744"/>
            <a:ext cx="9144000" cy="5733256"/>
          </a:xfrm>
          <a:prstGeom prst="rect">
            <a:avLst/>
          </a:prstGeom>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22013209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232450" name="Picture 2" descr="C:\Users\Victor\Pictures\66-cb410a3719.jpg"/>
          <p:cNvPicPr>
            <a:picLocks noGrp="1" noChangeAspect="1" noChangeArrowheads="1"/>
          </p:cNvPicPr>
          <p:nvPr>
            <p:ph idx="1"/>
          </p:nvPr>
        </p:nvPicPr>
        <p:blipFill>
          <a:blip r:embed="rId2" cstate="print"/>
          <a:srcRect/>
          <a:stretch>
            <a:fillRect/>
          </a:stretch>
        </p:blipFill>
        <p:spPr bwMode="auto">
          <a:xfrm>
            <a:off x="1524000" y="0"/>
            <a:ext cx="9144000" cy="6957392"/>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67823158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229378" name="Picture 2" descr="C:\Users\Victor\Pictures\63-8bf770a87c.jpg"/>
          <p:cNvPicPr>
            <a:picLocks noGrp="1" noChangeAspect="1" noChangeArrowheads="1"/>
          </p:cNvPicPr>
          <p:nvPr>
            <p:ph idx="1"/>
          </p:nvPr>
        </p:nvPicPr>
        <p:blipFill>
          <a:blip r:embed="rId2" cstate="print"/>
          <a:srcRect/>
          <a:stretch>
            <a:fillRect/>
          </a:stretch>
        </p:blipFill>
        <p:spPr bwMode="auto">
          <a:xfrm>
            <a:off x="1524000" y="0"/>
            <a:ext cx="9144000" cy="6858000"/>
          </a:xfrm>
          <a:prstGeom prst="rect">
            <a:avLst/>
          </a:prstGeom>
        </p:spPr>
        <p:style>
          <a:lnRef idx="2">
            <a:schemeClr val="dk1"/>
          </a:lnRef>
          <a:fillRef idx="1">
            <a:schemeClr val="lt1"/>
          </a:fillRef>
          <a:effectRef idx="0">
            <a:schemeClr val="dk1"/>
          </a:effectRef>
          <a:fontRef idx="minor">
            <a:schemeClr val="dk1"/>
          </a:fontRef>
        </p:style>
      </p:pic>
      <p:sp>
        <p:nvSpPr>
          <p:cNvPr id="6" name="5 CuadroTexto"/>
          <p:cNvSpPr txBox="1"/>
          <p:nvPr/>
        </p:nvSpPr>
        <p:spPr>
          <a:xfrm>
            <a:off x="1524000" y="1"/>
            <a:ext cx="9144000"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CL" sz="2800" dirty="0">
                <a:latin typeface="Times New Roman" pitchFamily="18" charset="0"/>
                <a:cs typeface="Times New Roman" pitchFamily="18" charset="0"/>
              </a:rPr>
              <a:t>La gradiente se proyecta en la frente, utilizando lienzas tomadas de los respectivos clavos topográficos, lo mas tensas posibles, de tal manera que no se distorsione la proyección.</a:t>
            </a:r>
          </a:p>
        </p:txBody>
      </p:sp>
      <p:sp>
        <p:nvSpPr>
          <p:cNvPr id="5" name="4 CuadroTexto"/>
          <p:cNvSpPr txBox="1"/>
          <p:nvPr/>
        </p:nvSpPr>
        <p:spPr>
          <a:xfrm>
            <a:off x="3647728" y="2924945"/>
            <a:ext cx="5616624"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CL" sz="2400" dirty="0">
                <a:latin typeface="Times New Roman" pitchFamily="18" charset="0"/>
                <a:cs typeface="Times New Roman" pitchFamily="18" charset="0"/>
              </a:rPr>
              <a:t>Marcación teórica de la línea de Gradiente</a:t>
            </a:r>
            <a:endParaRPr lang="es-CL" sz="2400" dirty="0">
              <a:latin typeface="Times New Roman" pitchFamily="18" charset="0"/>
              <a:cs typeface="Times New Roman" pitchFamily="18" charset="0"/>
            </a:endParaRPr>
          </a:p>
        </p:txBody>
      </p:sp>
    </p:spTree>
    <p:extLst>
      <p:ext uri="{BB962C8B-B14F-4D97-AF65-F5344CB8AC3E}">
        <p14:creationId xmlns:p14="http://schemas.microsoft.com/office/powerpoint/2010/main" val="54441879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230402" name="Picture 2" descr="C:\Users\Victor\Pictures\64-ceb92bf826.jpg"/>
          <p:cNvPicPr>
            <a:picLocks noGrp="1" noChangeAspect="1" noChangeArrowheads="1"/>
          </p:cNvPicPr>
          <p:nvPr>
            <p:ph idx="1"/>
          </p:nvPr>
        </p:nvPicPr>
        <p:blipFill>
          <a:blip r:embed="rId2" cstate="print"/>
          <a:srcRect/>
          <a:stretch>
            <a:fillRect/>
          </a:stretch>
        </p:blipFill>
        <p:spPr bwMode="auto">
          <a:xfrm>
            <a:off x="1524001" y="0"/>
            <a:ext cx="9144000" cy="685800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32514192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233474" name="Picture 2" descr="C:\Users\Victor\Pictures\68-de0d576680.jpg"/>
          <p:cNvPicPr>
            <a:picLocks noGrp="1" noChangeAspect="1" noChangeArrowheads="1"/>
          </p:cNvPicPr>
          <p:nvPr>
            <p:ph idx="1"/>
          </p:nvPr>
        </p:nvPicPr>
        <p:blipFill>
          <a:blip r:embed="rId2" cstate="print"/>
          <a:srcRect/>
          <a:stretch>
            <a:fillRect/>
          </a:stretch>
        </p:blipFill>
        <p:spPr bwMode="auto">
          <a:xfrm>
            <a:off x="1524000" y="27384"/>
            <a:ext cx="9144000" cy="7048083"/>
          </a:xfrm>
          <a:prstGeom prst="rect">
            <a:avLst/>
          </a:prstGeom>
        </p:spPr>
        <p:style>
          <a:lnRef idx="2">
            <a:schemeClr val="dk1"/>
          </a:lnRef>
          <a:fillRef idx="1">
            <a:schemeClr val="lt1"/>
          </a:fillRef>
          <a:effectRef idx="0">
            <a:schemeClr val="dk1"/>
          </a:effectRef>
          <a:fontRef idx="minor">
            <a:schemeClr val="dk1"/>
          </a:fontRef>
        </p:style>
      </p:pic>
      <p:sp>
        <p:nvSpPr>
          <p:cNvPr id="5" name="4 CuadroTexto"/>
          <p:cNvSpPr txBox="1"/>
          <p:nvPr/>
        </p:nvSpPr>
        <p:spPr>
          <a:xfrm>
            <a:off x="1524000" y="550605"/>
            <a:ext cx="3635896" cy="65248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CL" sz="2200" dirty="0">
                <a:latin typeface="Times New Roman" pitchFamily="18" charset="0"/>
                <a:cs typeface="Times New Roman" pitchFamily="18" charset="0"/>
              </a:rPr>
              <a:t>El diagrama de perforación consiste en un esquema grafico donde se señala la disposición de las perforaciones que permiten llevar una excavación en las dimensiones requeridas. El contorno debe marcarse con una línea segmentada y donde corresponde la perforación cruzar con una línea perpendicular. </a:t>
            </a:r>
          </a:p>
          <a:p>
            <a:pPr algn="just"/>
            <a:r>
              <a:rPr lang="es-CL" sz="2200" dirty="0">
                <a:latin typeface="Times New Roman" pitchFamily="18" charset="0"/>
                <a:cs typeface="Times New Roman" pitchFamily="18" charset="0"/>
              </a:rPr>
              <a:t>IMPORTANTE</a:t>
            </a:r>
            <a:endParaRPr lang="es-CL" sz="2200" dirty="0">
              <a:latin typeface="Times New Roman" pitchFamily="18" charset="0"/>
              <a:cs typeface="Times New Roman" pitchFamily="18" charset="0"/>
            </a:endParaRPr>
          </a:p>
          <a:p>
            <a:pPr algn="just"/>
            <a:r>
              <a:rPr lang="es-CL" sz="2200" dirty="0">
                <a:latin typeface="Times New Roman" pitchFamily="18" charset="0"/>
                <a:cs typeface="Times New Roman" pitchFamily="18" charset="0"/>
              </a:rPr>
              <a:t>Si la frente no tiene los clavos topográficos de centro y gradiente, no se debe marcar, a menos que se haga con apoyo topográfico. </a:t>
            </a:r>
          </a:p>
          <a:p>
            <a:pPr algn="just"/>
            <a:endParaRPr lang="es-CL" sz="2200" dirty="0">
              <a:latin typeface="Times New Roman" pitchFamily="18" charset="0"/>
              <a:cs typeface="Times New Roman" pitchFamily="18" charset="0"/>
            </a:endParaRPr>
          </a:p>
        </p:txBody>
      </p:sp>
      <p:sp>
        <p:nvSpPr>
          <p:cNvPr id="6" name="5 CuadroTexto"/>
          <p:cNvSpPr txBox="1"/>
          <p:nvPr/>
        </p:nvSpPr>
        <p:spPr>
          <a:xfrm>
            <a:off x="1524000" y="27384"/>
            <a:ext cx="91440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2800" dirty="0">
                <a:solidFill>
                  <a:srgbClr val="FF0000"/>
                </a:solidFill>
                <a:latin typeface="Times New Roman" pitchFamily="18" charset="0"/>
                <a:cs typeface="Times New Roman" pitchFamily="18" charset="0"/>
              </a:rPr>
              <a:t>MARCACION DEL DIAGRAMA DE PERFORACION </a:t>
            </a:r>
            <a:endParaRPr lang="es-CL"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2671652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239618" name="Picture 2" descr="C:\Users\Victor\Pictures\69-373c7c7ce0.jpg"/>
          <p:cNvPicPr>
            <a:picLocks noGrp="1" noChangeAspect="1" noChangeArrowheads="1"/>
          </p:cNvPicPr>
          <p:nvPr>
            <p:ph idx="1"/>
          </p:nvPr>
        </p:nvPicPr>
        <p:blipFill>
          <a:blip r:embed="rId2" cstate="print"/>
          <a:srcRect/>
          <a:stretch>
            <a:fillRect/>
          </a:stretch>
        </p:blipFill>
        <p:spPr bwMode="auto">
          <a:xfrm>
            <a:off x="1524001" y="27384"/>
            <a:ext cx="9143999" cy="6858000"/>
          </a:xfrm>
          <a:prstGeom prst="rect">
            <a:avLst/>
          </a:prstGeom>
        </p:spPr>
        <p:style>
          <a:lnRef idx="2">
            <a:schemeClr val="dk1"/>
          </a:lnRef>
          <a:fillRef idx="1">
            <a:schemeClr val="lt1"/>
          </a:fillRef>
          <a:effectRef idx="0">
            <a:schemeClr val="dk1"/>
          </a:effectRef>
          <a:fontRef idx="minor">
            <a:schemeClr val="dk1"/>
          </a:fontRef>
        </p:style>
      </p:pic>
      <p:sp>
        <p:nvSpPr>
          <p:cNvPr id="5" name="4 CuadroTexto"/>
          <p:cNvSpPr txBox="1"/>
          <p:nvPr/>
        </p:nvSpPr>
        <p:spPr>
          <a:xfrm>
            <a:off x="2135560" y="1052737"/>
            <a:ext cx="3312368" cy="452431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CL" sz="3200" dirty="0">
                <a:latin typeface="Times New Roman" pitchFamily="18" charset="0"/>
                <a:cs typeface="Times New Roman" pitchFamily="18" charset="0"/>
              </a:rPr>
              <a:t>La marca donde se perfora el tiro, siempre es un punto, en caso de una marca equivocada o que no corresponda, se borra o se marca con una X</a:t>
            </a:r>
            <a:endParaRPr lang="es-CL" sz="3200" dirty="0">
              <a:latin typeface="Times New Roman" pitchFamily="18" charset="0"/>
              <a:cs typeface="Times New Roman" pitchFamily="18" charset="0"/>
            </a:endParaRPr>
          </a:p>
        </p:txBody>
      </p:sp>
    </p:spTree>
    <p:extLst>
      <p:ext uri="{BB962C8B-B14F-4D97-AF65-F5344CB8AC3E}">
        <p14:creationId xmlns:p14="http://schemas.microsoft.com/office/powerpoint/2010/main" val="63418750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648564"/>
          </a:xfrm>
        </p:spPr>
        <p:style>
          <a:lnRef idx="1">
            <a:schemeClr val="accent5"/>
          </a:lnRef>
          <a:fillRef idx="3">
            <a:schemeClr val="accent5"/>
          </a:fillRef>
          <a:effectRef idx="2">
            <a:schemeClr val="accent5"/>
          </a:effectRef>
          <a:fontRef idx="minor">
            <a:schemeClr val="lt1"/>
          </a:fontRef>
        </p:style>
        <p:txBody>
          <a:bodyPr>
            <a:normAutofit fontScale="90000"/>
          </a:bodyPr>
          <a:lstStyle/>
          <a:p>
            <a:r>
              <a:rPr lang="es-CL" dirty="0" smtClean="0">
                <a:latin typeface="Times New Roman" pitchFamily="18" charset="0"/>
                <a:cs typeface="Times New Roman" pitchFamily="18" charset="0"/>
              </a:rPr>
              <a:t>MINERIA SUBTERRANEA</a:t>
            </a:r>
            <a:endParaRPr lang="es-CL" dirty="0">
              <a:latin typeface="Times New Roman" pitchFamily="18" charset="0"/>
              <a:cs typeface="Times New Roman" pitchFamily="18" charset="0"/>
            </a:endParaRPr>
          </a:p>
        </p:txBody>
      </p:sp>
      <p:sp>
        <p:nvSpPr>
          <p:cNvPr id="3" name="2 Marcador de contenido"/>
          <p:cNvSpPr>
            <a:spLocks noGrp="1"/>
          </p:cNvSpPr>
          <p:nvPr>
            <p:ph idx="1"/>
          </p:nvPr>
        </p:nvSpPr>
        <p:spPr>
          <a:xfrm>
            <a:off x="1524000" y="684322"/>
            <a:ext cx="9144000" cy="6209436"/>
          </a:xfrm>
        </p:spPr>
        <p:style>
          <a:lnRef idx="2">
            <a:schemeClr val="accent1"/>
          </a:lnRef>
          <a:fillRef idx="1">
            <a:schemeClr val="lt1"/>
          </a:fillRef>
          <a:effectRef idx="0">
            <a:schemeClr val="accent1"/>
          </a:effectRef>
          <a:fontRef idx="minor">
            <a:schemeClr val="dk1"/>
          </a:fontRef>
        </p:style>
        <p:txBody>
          <a:bodyPr>
            <a:normAutofit/>
          </a:bodyPr>
          <a:lstStyle/>
          <a:p>
            <a:pPr>
              <a:buNone/>
            </a:pPr>
            <a:r>
              <a:rPr lang="es-CL" dirty="0">
                <a:solidFill>
                  <a:srgbClr val="FF0000"/>
                </a:solidFill>
                <a:latin typeface="Times New Roman" pitchFamily="18" charset="0"/>
                <a:cs typeface="Times New Roman" pitchFamily="18" charset="0"/>
              </a:rPr>
              <a:t>TUNELES o GALERIAS</a:t>
            </a:r>
            <a:endParaRPr lang="es-CL" dirty="0">
              <a:solidFill>
                <a:srgbClr val="FF0000"/>
              </a:solidFill>
              <a:latin typeface="Times New Roman" pitchFamily="18" charset="0"/>
              <a:cs typeface="Times New Roman" pitchFamily="18" charset="0"/>
            </a:endParaRPr>
          </a:p>
        </p:txBody>
      </p:sp>
      <p:sp>
        <p:nvSpPr>
          <p:cNvPr id="5" name="4 Retraso"/>
          <p:cNvSpPr/>
          <p:nvPr/>
        </p:nvSpPr>
        <p:spPr>
          <a:xfrm rot="16200000">
            <a:off x="4331804" y="2096852"/>
            <a:ext cx="3384376" cy="3456384"/>
          </a:xfrm>
          <a:prstGeom prst="flowChartDelay">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CL" dirty="0"/>
          </a:p>
        </p:txBody>
      </p:sp>
      <p:cxnSp>
        <p:nvCxnSpPr>
          <p:cNvPr id="7" name="6 Conector recto"/>
          <p:cNvCxnSpPr>
            <a:stCxn id="5" idx="3"/>
            <a:endCxn id="5" idx="1"/>
          </p:cNvCxnSpPr>
          <p:nvPr/>
        </p:nvCxnSpPr>
        <p:spPr>
          <a:xfrm>
            <a:off x="6023992" y="2132856"/>
            <a:ext cx="0" cy="3384376"/>
          </a:xfrm>
          <a:prstGeom prst="line">
            <a:avLst/>
          </a:prstGeom>
        </p:spPr>
        <p:style>
          <a:lnRef idx="2">
            <a:schemeClr val="accent2"/>
          </a:lnRef>
          <a:fillRef idx="0">
            <a:schemeClr val="accent2"/>
          </a:fillRef>
          <a:effectRef idx="1">
            <a:schemeClr val="accent2"/>
          </a:effectRef>
          <a:fontRef idx="minor">
            <a:schemeClr val="tx1"/>
          </a:fontRef>
        </p:style>
      </p:cxnSp>
      <p:cxnSp>
        <p:nvCxnSpPr>
          <p:cNvPr id="9" name="8 Conector recto"/>
          <p:cNvCxnSpPr/>
          <p:nvPr/>
        </p:nvCxnSpPr>
        <p:spPr>
          <a:xfrm>
            <a:off x="4295800" y="4437112"/>
            <a:ext cx="3456384"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1" name="10 Conector recto"/>
          <p:cNvCxnSpPr/>
          <p:nvPr/>
        </p:nvCxnSpPr>
        <p:spPr>
          <a:xfrm>
            <a:off x="7752184" y="3645024"/>
            <a:ext cx="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12 Conector recto"/>
          <p:cNvCxnSpPr/>
          <p:nvPr/>
        </p:nvCxnSpPr>
        <p:spPr>
          <a:xfrm>
            <a:off x="7680176" y="3573016"/>
            <a:ext cx="1440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14 Conector recto"/>
          <p:cNvCxnSpPr/>
          <p:nvPr/>
        </p:nvCxnSpPr>
        <p:spPr>
          <a:xfrm>
            <a:off x="4223792" y="3573016"/>
            <a:ext cx="216024" cy="0"/>
          </a:xfrm>
          <a:prstGeom prst="line">
            <a:avLst/>
          </a:prstGeom>
        </p:spPr>
        <p:style>
          <a:lnRef idx="1">
            <a:schemeClr val="accent2"/>
          </a:lnRef>
          <a:fillRef idx="0">
            <a:schemeClr val="accent2"/>
          </a:fillRef>
          <a:effectRef idx="0">
            <a:schemeClr val="accent2"/>
          </a:effectRef>
          <a:fontRef idx="minor">
            <a:schemeClr val="tx1"/>
          </a:fontRef>
        </p:style>
      </p:cxnSp>
      <p:sp>
        <p:nvSpPr>
          <p:cNvPr id="16" name="15 CuadroTexto"/>
          <p:cNvSpPr txBox="1"/>
          <p:nvPr/>
        </p:nvSpPr>
        <p:spPr>
          <a:xfrm>
            <a:off x="6600056" y="1700808"/>
            <a:ext cx="1656184"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s-CL" dirty="0"/>
              <a:t>Línea de Centro</a:t>
            </a:r>
            <a:endParaRPr lang="es-CL" dirty="0"/>
          </a:p>
        </p:txBody>
      </p:sp>
      <p:cxnSp>
        <p:nvCxnSpPr>
          <p:cNvPr id="18" name="17 Conector recto de flecha"/>
          <p:cNvCxnSpPr>
            <a:stCxn id="16" idx="1"/>
          </p:cNvCxnSpPr>
          <p:nvPr/>
        </p:nvCxnSpPr>
        <p:spPr>
          <a:xfrm flipH="1">
            <a:off x="6023992" y="1885474"/>
            <a:ext cx="576064" cy="125549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9" name="18 CuadroTexto"/>
          <p:cNvSpPr txBox="1"/>
          <p:nvPr/>
        </p:nvSpPr>
        <p:spPr>
          <a:xfrm>
            <a:off x="8328248" y="2636912"/>
            <a:ext cx="1440160"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s-CL" dirty="0"/>
              <a:t>Spring Line</a:t>
            </a:r>
            <a:endParaRPr lang="es-CL" dirty="0"/>
          </a:p>
        </p:txBody>
      </p:sp>
      <p:cxnSp>
        <p:nvCxnSpPr>
          <p:cNvPr id="21" name="20 Conector recto de flecha"/>
          <p:cNvCxnSpPr>
            <a:stCxn id="19" idx="1"/>
          </p:cNvCxnSpPr>
          <p:nvPr/>
        </p:nvCxnSpPr>
        <p:spPr>
          <a:xfrm flipH="1">
            <a:off x="7752184" y="2821578"/>
            <a:ext cx="576064" cy="75143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2" name="21 CuadroTexto"/>
          <p:cNvSpPr txBox="1"/>
          <p:nvPr/>
        </p:nvSpPr>
        <p:spPr>
          <a:xfrm>
            <a:off x="8400256" y="3789040"/>
            <a:ext cx="1152128"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s-CL" dirty="0"/>
              <a:t>Gradiente</a:t>
            </a:r>
            <a:endParaRPr lang="es-CL" dirty="0"/>
          </a:p>
        </p:txBody>
      </p:sp>
      <p:cxnSp>
        <p:nvCxnSpPr>
          <p:cNvPr id="24" name="23 Conector recto de flecha"/>
          <p:cNvCxnSpPr>
            <a:stCxn id="22" idx="1"/>
          </p:cNvCxnSpPr>
          <p:nvPr/>
        </p:nvCxnSpPr>
        <p:spPr>
          <a:xfrm flipH="1">
            <a:off x="6672064" y="3973706"/>
            <a:ext cx="1728192" cy="46340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5" name="24 CuadroTexto"/>
          <p:cNvSpPr txBox="1"/>
          <p:nvPr/>
        </p:nvSpPr>
        <p:spPr>
          <a:xfrm>
            <a:off x="2783632" y="2718212"/>
            <a:ext cx="1440160"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s-CL" dirty="0"/>
              <a:t>Spring Line</a:t>
            </a:r>
            <a:endParaRPr lang="es-CL" dirty="0"/>
          </a:p>
        </p:txBody>
      </p:sp>
      <p:cxnSp>
        <p:nvCxnSpPr>
          <p:cNvPr id="27" name="26 Conector recto de flecha"/>
          <p:cNvCxnSpPr>
            <a:stCxn id="25" idx="2"/>
          </p:cNvCxnSpPr>
          <p:nvPr/>
        </p:nvCxnSpPr>
        <p:spPr>
          <a:xfrm>
            <a:off x="3503712" y="3087544"/>
            <a:ext cx="792088" cy="48547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9" name="28 CuadroTexto"/>
          <p:cNvSpPr txBox="1"/>
          <p:nvPr/>
        </p:nvSpPr>
        <p:spPr>
          <a:xfrm>
            <a:off x="5663952" y="6021288"/>
            <a:ext cx="720080"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CL" dirty="0"/>
              <a:t>Piso</a:t>
            </a:r>
            <a:endParaRPr lang="es-CL" dirty="0"/>
          </a:p>
        </p:txBody>
      </p:sp>
      <p:cxnSp>
        <p:nvCxnSpPr>
          <p:cNvPr id="31" name="30 Conector recto de flecha"/>
          <p:cNvCxnSpPr/>
          <p:nvPr/>
        </p:nvCxnSpPr>
        <p:spPr>
          <a:xfrm flipH="1" flipV="1">
            <a:off x="5159896" y="5517232"/>
            <a:ext cx="504056"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p:nvPr/>
        </p:nvCxnSpPr>
        <p:spPr>
          <a:xfrm flipV="1">
            <a:off x="6384032" y="5517232"/>
            <a:ext cx="504056"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33 CuadroTexto"/>
          <p:cNvSpPr txBox="1"/>
          <p:nvPr/>
        </p:nvSpPr>
        <p:spPr>
          <a:xfrm>
            <a:off x="2999656" y="4077072"/>
            <a:ext cx="720080"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s-CL" dirty="0"/>
              <a:t>Caja</a:t>
            </a:r>
            <a:endParaRPr lang="es-CL" dirty="0"/>
          </a:p>
        </p:txBody>
      </p:sp>
      <p:cxnSp>
        <p:nvCxnSpPr>
          <p:cNvPr id="38" name="37 Conector recto de flecha"/>
          <p:cNvCxnSpPr>
            <a:stCxn id="34" idx="3"/>
          </p:cNvCxnSpPr>
          <p:nvPr/>
        </p:nvCxnSpPr>
        <p:spPr>
          <a:xfrm flipV="1">
            <a:off x="3719736" y="4077072"/>
            <a:ext cx="576064"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41 Conector recto de flecha"/>
          <p:cNvCxnSpPr>
            <a:stCxn id="34" idx="3"/>
          </p:cNvCxnSpPr>
          <p:nvPr/>
        </p:nvCxnSpPr>
        <p:spPr>
          <a:xfrm>
            <a:off x="3719736" y="4261738"/>
            <a:ext cx="576064" cy="75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42 CuadroTexto"/>
          <p:cNvSpPr txBox="1"/>
          <p:nvPr/>
        </p:nvSpPr>
        <p:spPr>
          <a:xfrm>
            <a:off x="8616280" y="4797152"/>
            <a:ext cx="648072"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s-CL" dirty="0"/>
              <a:t>Caja</a:t>
            </a:r>
            <a:endParaRPr lang="es-CL" dirty="0"/>
          </a:p>
        </p:txBody>
      </p:sp>
      <p:cxnSp>
        <p:nvCxnSpPr>
          <p:cNvPr id="45" name="44 Conector recto de flecha"/>
          <p:cNvCxnSpPr/>
          <p:nvPr/>
        </p:nvCxnSpPr>
        <p:spPr>
          <a:xfrm flipH="1" flipV="1">
            <a:off x="7752184" y="4653136"/>
            <a:ext cx="864096"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45 CuadroTexto"/>
          <p:cNvSpPr txBox="1"/>
          <p:nvPr/>
        </p:nvSpPr>
        <p:spPr>
          <a:xfrm>
            <a:off x="4727848" y="1700808"/>
            <a:ext cx="1008112"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s-CL" dirty="0"/>
              <a:t>Techo</a:t>
            </a:r>
            <a:endParaRPr lang="es-CL" dirty="0"/>
          </a:p>
        </p:txBody>
      </p:sp>
      <p:cxnSp>
        <p:nvCxnSpPr>
          <p:cNvPr id="48" name="47 Conector recto de flecha"/>
          <p:cNvCxnSpPr>
            <a:stCxn id="46" idx="2"/>
          </p:cNvCxnSpPr>
          <p:nvPr/>
        </p:nvCxnSpPr>
        <p:spPr>
          <a:xfrm flipH="1">
            <a:off x="5159896" y="2070140"/>
            <a:ext cx="72008" cy="2787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49 Conector recto de flecha"/>
          <p:cNvCxnSpPr>
            <a:stCxn id="46" idx="3"/>
          </p:cNvCxnSpPr>
          <p:nvPr/>
        </p:nvCxnSpPr>
        <p:spPr>
          <a:xfrm>
            <a:off x="5735960" y="1885474"/>
            <a:ext cx="504056" cy="2473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7074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836712"/>
          </a:xfrm>
        </p:spPr>
        <p:style>
          <a:lnRef idx="1">
            <a:schemeClr val="accent3"/>
          </a:lnRef>
          <a:fillRef idx="2">
            <a:schemeClr val="accent3"/>
          </a:fillRef>
          <a:effectRef idx="1">
            <a:schemeClr val="accent3"/>
          </a:effectRef>
          <a:fontRef idx="minor">
            <a:schemeClr val="dk1"/>
          </a:fontRef>
        </p:style>
        <p:txBody>
          <a:bodyPr>
            <a:normAutofit/>
          </a:bodyPr>
          <a:lstStyle/>
          <a:p>
            <a:r>
              <a:rPr lang="es-CL" sz="4000" dirty="0">
                <a:solidFill>
                  <a:srgbClr val="FF0000"/>
                </a:solidFill>
                <a:latin typeface="Times New Roman" pitchFamily="18" charset="0"/>
                <a:cs typeface="Times New Roman" pitchFamily="18" charset="0"/>
              </a:rPr>
              <a:t>MINERIA SUBTERRANEA</a:t>
            </a:r>
            <a:endParaRPr lang="es-CL" sz="4000" dirty="0">
              <a:solidFill>
                <a:srgbClr val="FF0000"/>
              </a:solidFill>
              <a:latin typeface="Times New Roman" pitchFamily="18" charset="0"/>
              <a:cs typeface="Times New Roman" pitchFamily="18" charset="0"/>
            </a:endParaRPr>
          </a:p>
        </p:txBody>
      </p:sp>
      <p:sp>
        <p:nvSpPr>
          <p:cNvPr id="3" name="2 Marcador de contenido"/>
          <p:cNvSpPr>
            <a:spLocks noGrp="1"/>
          </p:cNvSpPr>
          <p:nvPr>
            <p:ph idx="1"/>
          </p:nvPr>
        </p:nvSpPr>
        <p:spPr>
          <a:xfrm>
            <a:off x="1524000" y="836712"/>
            <a:ext cx="9144000" cy="6021288"/>
          </a:xfrm>
        </p:spPr>
        <p:style>
          <a:lnRef idx="2">
            <a:schemeClr val="dk1"/>
          </a:lnRef>
          <a:fillRef idx="1">
            <a:schemeClr val="lt1"/>
          </a:fillRef>
          <a:effectRef idx="0">
            <a:schemeClr val="dk1"/>
          </a:effectRef>
          <a:fontRef idx="minor">
            <a:schemeClr val="dk1"/>
          </a:fontRef>
        </p:style>
        <p:txBody>
          <a:bodyPr>
            <a:normAutofit/>
          </a:bodyPr>
          <a:lstStyle/>
          <a:p>
            <a:pPr>
              <a:buNone/>
            </a:pPr>
            <a:r>
              <a:rPr lang="es-CL" sz="2400" dirty="0">
                <a:latin typeface="Times New Roman" pitchFamily="18" charset="0"/>
                <a:cs typeface="Times New Roman" pitchFamily="18" charset="0"/>
              </a:rPr>
              <a:t>          </a:t>
            </a:r>
          </a:p>
          <a:p>
            <a:pPr>
              <a:buNone/>
            </a:pPr>
            <a:r>
              <a:rPr lang="es-CL" sz="2400" dirty="0">
                <a:latin typeface="Times New Roman" pitchFamily="18" charset="0"/>
                <a:cs typeface="Times New Roman" pitchFamily="18" charset="0"/>
              </a:rPr>
              <a:t> </a:t>
            </a:r>
            <a:r>
              <a:rPr lang="es-CL" sz="2400" dirty="0">
                <a:latin typeface="Times New Roman" pitchFamily="18" charset="0"/>
                <a:cs typeface="Times New Roman" pitchFamily="18" charset="0"/>
              </a:rPr>
              <a:t>             </a:t>
            </a:r>
            <a:r>
              <a:rPr lang="es-CL" dirty="0">
                <a:solidFill>
                  <a:srgbClr val="FF0000"/>
                </a:solidFill>
                <a:latin typeface="Times New Roman" pitchFamily="18" charset="0"/>
                <a:cs typeface="Times New Roman" pitchFamily="18" charset="0"/>
              </a:rPr>
              <a:t>ZONAS DE PERFORACION</a:t>
            </a:r>
          </a:p>
          <a:p>
            <a:pPr>
              <a:buFont typeface="Wingdings" pitchFamily="2" charset="2"/>
              <a:buChar char="Ø"/>
            </a:pPr>
            <a:r>
              <a:rPr lang="es-CL" dirty="0">
                <a:latin typeface="Times New Roman" pitchFamily="18" charset="0"/>
                <a:cs typeface="Times New Roman" pitchFamily="18" charset="0"/>
              </a:rPr>
              <a:t>       Rainuras + tiros huecos (Cuele).</a:t>
            </a:r>
          </a:p>
          <a:p>
            <a:pPr>
              <a:buFont typeface="Wingdings" pitchFamily="2" charset="2"/>
              <a:buChar char="Ø"/>
            </a:pPr>
            <a:r>
              <a:rPr lang="es-CL" dirty="0">
                <a:latin typeface="Times New Roman" pitchFamily="18" charset="0"/>
                <a:cs typeface="Times New Roman" pitchFamily="18" charset="0"/>
              </a:rPr>
              <a:t>       Auxiliares de Rainuras.</a:t>
            </a:r>
          </a:p>
          <a:p>
            <a:pPr>
              <a:buFont typeface="Wingdings" pitchFamily="2" charset="2"/>
              <a:buChar char="Ø"/>
            </a:pPr>
            <a:r>
              <a:rPr lang="es-CL" dirty="0">
                <a:latin typeface="Times New Roman" pitchFamily="18" charset="0"/>
                <a:cs typeface="Times New Roman" pitchFamily="18" charset="0"/>
              </a:rPr>
              <a:t>       Zapateras.</a:t>
            </a:r>
          </a:p>
          <a:p>
            <a:pPr>
              <a:buFont typeface="Wingdings" pitchFamily="2" charset="2"/>
              <a:buChar char="Ø"/>
            </a:pPr>
            <a:r>
              <a:rPr lang="es-CL" dirty="0">
                <a:latin typeface="Times New Roman" pitchFamily="18" charset="0"/>
                <a:cs typeface="Times New Roman" pitchFamily="18" charset="0"/>
              </a:rPr>
              <a:t>       Auxiliares de Zapateras.</a:t>
            </a:r>
          </a:p>
          <a:p>
            <a:pPr>
              <a:buFont typeface="Wingdings" pitchFamily="2" charset="2"/>
              <a:buChar char="Ø"/>
            </a:pPr>
            <a:r>
              <a:rPr lang="es-CL" dirty="0">
                <a:latin typeface="Times New Roman" pitchFamily="18" charset="0"/>
                <a:cs typeface="Times New Roman" pitchFamily="18" charset="0"/>
              </a:rPr>
              <a:t>       Cajas. </a:t>
            </a:r>
          </a:p>
          <a:p>
            <a:pPr>
              <a:buFont typeface="Wingdings" pitchFamily="2" charset="2"/>
              <a:buChar char="Ø"/>
            </a:pPr>
            <a:r>
              <a:rPr lang="es-CL" dirty="0">
                <a:latin typeface="Times New Roman" pitchFamily="18" charset="0"/>
                <a:cs typeface="Times New Roman" pitchFamily="18" charset="0"/>
              </a:rPr>
              <a:t>       Auxiliares de Cajas.</a:t>
            </a:r>
          </a:p>
          <a:p>
            <a:pPr>
              <a:buFont typeface="Wingdings" pitchFamily="2" charset="2"/>
              <a:buChar char="Ø"/>
            </a:pPr>
            <a:r>
              <a:rPr lang="es-CL" dirty="0">
                <a:latin typeface="Times New Roman" pitchFamily="18" charset="0"/>
                <a:cs typeface="Times New Roman" pitchFamily="18" charset="0"/>
              </a:rPr>
              <a:t>      Coronas.</a:t>
            </a:r>
          </a:p>
          <a:p>
            <a:pPr>
              <a:buFont typeface="Wingdings" pitchFamily="2" charset="2"/>
              <a:buChar char="Ø"/>
            </a:pPr>
            <a:r>
              <a:rPr lang="es-CL" dirty="0">
                <a:latin typeface="Times New Roman" pitchFamily="18" charset="0"/>
                <a:cs typeface="Times New Roman" pitchFamily="18" charset="0"/>
              </a:rPr>
              <a:t>      Auxiliares de Coronas.</a:t>
            </a:r>
            <a:endParaRPr lang="es-CL" dirty="0">
              <a:latin typeface="Times New Roman" pitchFamily="18" charset="0"/>
              <a:cs typeface="Times New Roman" pitchFamily="18" charset="0"/>
            </a:endParaRPr>
          </a:p>
        </p:txBody>
      </p:sp>
    </p:spTree>
    <p:extLst>
      <p:ext uri="{BB962C8B-B14F-4D97-AF65-F5344CB8AC3E}">
        <p14:creationId xmlns:p14="http://schemas.microsoft.com/office/powerpoint/2010/main" val="291572328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27383"/>
            <a:ext cx="9144000" cy="945395"/>
          </a:xfrm>
        </p:spPr>
        <p:style>
          <a:lnRef idx="3">
            <a:schemeClr val="lt1"/>
          </a:lnRef>
          <a:fillRef idx="1">
            <a:schemeClr val="accent1"/>
          </a:fillRef>
          <a:effectRef idx="1">
            <a:schemeClr val="accent1"/>
          </a:effectRef>
          <a:fontRef idx="minor">
            <a:schemeClr val="lt1"/>
          </a:fontRef>
        </p:style>
        <p:txBody>
          <a:bodyPr>
            <a:normAutofit/>
          </a:bodyPr>
          <a:lstStyle/>
          <a:p>
            <a:r>
              <a:rPr lang="es-CL" sz="4000" dirty="0">
                <a:solidFill>
                  <a:srgbClr val="FF0000"/>
                </a:solidFill>
                <a:latin typeface="Times New Roman" pitchFamily="18" charset="0"/>
                <a:cs typeface="Times New Roman" pitchFamily="18" charset="0"/>
              </a:rPr>
              <a:t>MINERIA SUBTERRANEA</a:t>
            </a:r>
            <a:endParaRPr lang="es-CL" sz="4000" dirty="0">
              <a:solidFill>
                <a:srgbClr val="FF0000"/>
              </a:solidFill>
              <a:latin typeface="Times New Roman" pitchFamily="18" charset="0"/>
              <a:cs typeface="Times New Roman" pitchFamily="18" charset="0"/>
            </a:endParaRPr>
          </a:p>
        </p:txBody>
      </p:sp>
      <p:sp>
        <p:nvSpPr>
          <p:cNvPr id="4" name="3 Retraso"/>
          <p:cNvSpPr/>
          <p:nvPr/>
        </p:nvSpPr>
        <p:spPr>
          <a:xfrm rot="16200000">
            <a:off x="3899756" y="1592796"/>
            <a:ext cx="3888432" cy="4824536"/>
          </a:xfrm>
          <a:prstGeom prst="flowChartDelay">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CL" dirty="0"/>
          </a:p>
        </p:txBody>
      </p:sp>
      <p:cxnSp>
        <p:nvCxnSpPr>
          <p:cNvPr id="6" name="5 Conector recto"/>
          <p:cNvCxnSpPr>
            <a:stCxn id="4" idx="3"/>
            <a:endCxn id="4" idx="1"/>
          </p:cNvCxnSpPr>
          <p:nvPr/>
        </p:nvCxnSpPr>
        <p:spPr>
          <a:xfrm>
            <a:off x="5843972" y="2060848"/>
            <a:ext cx="0" cy="3888432"/>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7 Conector recto"/>
          <p:cNvCxnSpPr>
            <a:stCxn id="4" idx="0"/>
            <a:endCxn id="4" idx="2"/>
          </p:cNvCxnSpPr>
          <p:nvPr/>
        </p:nvCxnSpPr>
        <p:spPr>
          <a:xfrm>
            <a:off x="3431704" y="4005064"/>
            <a:ext cx="4824536" cy="0"/>
          </a:xfrm>
          <a:prstGeom prst="line">
            <a:avLst/>
          </a:prstGeom>
        </p:spPr>
        <p:style>
          <a:lnRef idx="3">
            <a:schemeClr val="accent2"/>
          </a:lnRef>
          <a:fillRef idx="0">
            <a:schemeClr val="accent2"/>
          </a:fillRef>
          <a:effectRef idx="2">
            <a:schemeClr val="accent2"/>
          </a:effectRef>
          <a:fontRef idx="minor">
            <a:schemeClr val="tx1"/>
          </a:fontRef>
        </p:style>
      </p:cxnSp>
      <p:sp>
        <p:nvSpPr>
          <p:cNvPr id="10" name="9 Conector"/>
          <p:cNvSpPr/>
          <p:nvPr/>
        </p:nvSpPr>
        <p:spPr>
          <a:xfrm>
            <a:off x="5663952" y="3501008"/>
            <a:ext cx="360040" cy="360040"/>
          </a:xfrm>
          <a:prstGeom prst="flowChartConnector">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CL" dirty="0"/>
          </a:p>
        </p:txBody>
      </p:sp>
      <p:sp>
        <p:nvSpPr>
          <p:cNvPr id="11" name="10 Conector"/>
          <p:cNvSpPr/>
          <p:nvPr/>
        </p:nvSpPr>
        <p:spPr>
          <a:xfrm>
            <a:off x="5663952" y="3933056"/>
            <a:ext cx="360040" cy="360040"/>
          </a:xfrm>
          <a:prstGeom prst="flowChartConnector">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CL" dirty="0"/>
          </a:p>
        </p:txBody>
      </p:sp>
      <p:sp>
        <p:nvSpPr>
          <p:cNvPr id="12" name="11 Conector"/>
          <p:cNvSpPr/>
          <p:nvPr/>
        </p:nvSpPr>
        <p:spPr>
          <a:xfrm>
            <a:off x="6096000" y="3789040"/>
            <a:ext cx="216024"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3" name="12 Conector"/>
          <p:cNvSpPr/>
          <p:nvPr/>
        </p:nvSpPr>
        <p:spPr>
          <a:xfrm>
            <a:off x="5735960" y="3212976"/>
            <a:ext cx="216024"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4" name="13 Conector"/>
          <p:cNvSpPr/>
          <p:nvPr/>
        </p:nvSpPr>
        <p:spPr>
          <a:xfrm>
            <a:off x="5735960" y="4365104"/>
            <a:ext cx="216024"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5" name="14 Conector"/>
          <p:cNvSpPr/>
          <p:nvPr/>
        </p:nvSpPr>
        <p:spPr>
          <a:xfrm>
            <a:off x="5375920" y="3789040"/>
            <a:ext cx="216024"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0" name="19 CuadroTexto"/>
          <p:cNvSpPr txBox="1"/>
          <p:nvPr/>
        </p:nvSpPr>
        <p:spPr>
          <a:xfrm>
            <a:off x="8688288" y="3212976"/>
            <a:ext cx="1512168" cy="369332"/>
          </a:xfrm>
          <a:prstGeom prst="rect">
            <a:avLst/>
          </a:prstGeom>
          <a:noFill/>
        </p:spPr>
        <p:txBody>
          <a:bodyPr wrap="square" rtlCol="0">
            <a:spAutoFit/>
          </a:bodyPr>
          <a:lstStyle/>
          <a:p>
            <a:r>
              <a:rPr lang="es-CL" dirty="0"/>
              <a:t>Tiros huecos</a:t>
            </a:r>
            <a:endParaRPr lang="es-CL" dirty="0"/>
          </a:p>
        </p:txBody>
      </p:sp>
      <p:sp>
        <p:nvSpPr>
          <p:cNvPr id="26" name="25 CuadroTexto"/>
          <p:cNvSpPr txBox="1"/>
          <p:nvPr/>
        </p:nvSpPr>
        <p:spPr>
          <a:xfrm>
            <a:off x="8760296" y="2564904"/>
            <a:ext cx="1368152"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CL" dirty="0"/>
              <a:t>Rainuras</a:t>
            </a:r>
            <a:endParaRPr lang="es-CL" dirty="0"/>
          </a:p>
        </p:txBody>
      </p:sp>
      <p:sp>
        <p:nvSpPr>
          <p:cNvPr id="31" name="30 CuadroTexto"/>
          <p:cNvSpPr txBox="1"/>
          <p:nvPr/>
        </p:nvSpPr>
        <p:spPr>
          <a:xfrm>
            <a:off x="5087888" y="6165304"/>
            <a:ext cx="194421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CL" dirty="0"/>
              <a:t>Zapateras</a:t>
            </a:r>
            <a:endParaRPr lang="es-CL" dirty="0"/>
          </a:p>
        </p:txBody>
      </p:sp>
      <p:sp>
        <p:nvSpPr>
          <p:cNvPr id="38" name="37 Conector"/>
          <p:cNvSpPr/>
          <p:nvPr/>
        </p:nvSpPr>
        <p:spPr>
          <a:xfrm>
            <a:off x="3503712" y="5661248"/>
            <a:ext cx="216024"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9" name="38 Conector"/>
          <p:cNvSpPr/>
          <p:nvPr/>
        </p:nvSpPr>
        <p:spPr>
          <a:xfrm>
            <a:off x="4655840" y="5661248"/>
            <a:ext cx="216024"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40" name="39 Conector"/>
          <p:cNvSpPr/>
          <p:nvPr/>
        </p:nvSpPr>
        <p:spPr>
          <a:xfrm>
            <a:off x="5735960" y="5661248"/>
            <a:ext cx="216024"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41" name="40 Conector"/>
          <p:cNvSpPr/>
          <p:nvPr/>
        </p:nvSpPr>
        <p:spPr>
          <a:xfrm>
            <a:off x="7968208" y="5661248"/>
            <a:ext cx="216024"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42" name="41 Conector"/>
          <p:cNvSpPr/>
          <p:nvPr/>
        </p:nvSpPr>
        <p:spPr>
          <a:xfrm>
            <a:off x="6888088" y="5661248"/>
            <a:ext cx="216024"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cxnSp>
        <p:nvCxnSpPr>
          <p:cNvPr id="44" name="43 Conector recto de flecha"/>
          <p:cNvCxnSpPr/>
          <p:nvPr/>
        </p:nvCxnSpPr>
        <p:spPr>
          <a:xfrm flipH="1" flipV="1">
            <a:off x="4223792" y="5877272"/>
            <a:ext cx="1543804" cy="463684"/>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46" name="45 Conector recto de flecha"/>
          <p:cNvCxnSpPr/>
          <p:nvPr/>
        </p:nvCxnSpPr>
        <p:spPr>
          <a:xfrm flipV="1">
            <a:off x="6096000" y="6021288"/>
            <a:ext cx="1903844" cy="463684"/>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48" name="47 Conector recto de flecha"/>
          <p:cNvCxnSpPr>
            <a:endCxn id="40" idx="3"/>
          </p:cNvCxnSpPr>
          <p:nvPr/>
        </p:nvCxnSpPr>
        <p:spPr>
          <a:xfrm flipV="1">
            <a:off x="5663952" y="5845636"/>
            <a:ext cx="103644" cy="391676"/>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50" name="49 Conector recto de flecha"/>
          <p:cNvCxnSpPr>
            <a:endCxn id="42" idx="3"/>
          </p:cNvCxnSpPr>
          <p:nvPr/>
        </p:nvCxnSpPr>
        <p:spPr>
          <a:xfrm flipV="1">
            <a:off x="5879976" y="5845636"/>
            <a:ext cx="1039748" cy="391676"/>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52" name="51 Conector recto de flecha"/>
          <p:cNvCxnSpPr>
            <a:endCxn id="39" idx="5"/>
          </p:cNvCxnSpPr>
          <p:nvPr/>
        </p:nvCxnSpPr>
        <p:spPr>
          <a:xfrm flipH="1" flipV="1">
            <a:off x="4840228" y="5845636"/>
            <a:ext cx="607700" cy="391676"/>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53" name="52 Conector"/>
          <p:cNvSpPr/>
          <p:nvPr/>
        </p:nvSpPr>
        <p:spPr>
          <a:xfrm>
            <a:off x="3503712" y="5013176"/>
            <a:ext cx="216024"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54" name="53 Conector"/>
          <p:cNvSpPr/>
          <p:nvPr/>
        </p:nvSpPr>
        <p:spPr>
          <a:xfrm>
            <a:off x="3503712" y="4365104"/>
            <a:ext cx="216024"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55" name="54 Conector"/>
          <p:cNvSpPr/>
          <p:nvPr/>
        </p:nvSpPr>
        <p:spPr>
          <a:xfrm>
            <a:off x="7968208" y="5013176"/>
            <a:ext cx="216024"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56" name="55 Conector"/>
          <p:cNvSpPr/>
          <p:nvPr/>
        </p:nvSpPr>
        <p:spPr>
          <a:xfrm>
            <a:off x="7968208" y="4365104"/>
            <a:ext cx="216024"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57" name="56 Conector"/>
          <p:cNvSpPr/>
          <p:nvPr/>
        </p:nvSpPr>
        <p:spPr>
          <a:xfrm>
            <a:off x="3503712" y="3645024"/>
            <a:ext cx="216024"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58" name="57 Conector"/>
          <p:cNvSpPr/>
          <p:nvPr/>
        </p:nvSpPr>
        <p:spPr>
          <a:xfrm>
            <a:off x="7968208" y="3645024"/>
            <a:ext cx="216024"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59" name="58 Conector"/>
          <p:cNvSpPr/>
          <p:nvPr/>
        </p:nvSpPr>
        <p:spPr>
          <a:xfrm>
            <a:off x="5735960" y="2060848"/>
            <a:ext cx="216024"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60" name="59 Conector"/>
          <p:cNvSpPr/>
          <p:nvPr/>
        </p:nvSpPr>
        <p:spPr>
          <a:xfrm>
            <a:off x="6744072" y="2276872"/>
            <a:ext cx="216024"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61" name="60 Conector"/>
          <p:cNvSpPr/>
          <p:nvPr/>
        </p:nvSpPr>
        <p:spPr>
          <a:xfrm>
            <a:off x="4583832" y="2348880"/>
            <a:ext cx="216024"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62" name="61 Conector"/>
          <p:cNvSpPr/>
          <p:nvPr/>
        </p:nvSpPr>
        <p:spPr>
          <a:xfrm>
            <a:off x="7536160" y="2780928"/>
            <a:ext cx="216024"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63" name="62 Conector"/>
          <p:cNvSpPr/>
          <p:nvPr/>
        </p:nvSpPr>
        <p:spPr>
          <a:xfrm>
            <a:off x="3935760" y="2852936"/>
            <a:ext cx="216024" cy="2160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64" name="63 CuadroTexto"/>
          <p:cNvSpPr txBox="1"/>
          <p:nvPr/>
        </p:nvSpPr>
        <p:spPr>
          <a:xfrm>
            <a:off x="9408369" y="4293096"/>
            <a:ext cx="720079"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CL" dirty="0"/>
              <a:t>Cajas</a:t>
            </a:r>
            <a:endParaRPr lang="es-CL" dirty="0"/>
          </a:p>
        </p:txBody>
      </p:sp>
      <p:cxnSp>
        <p:nvCxnSpPr>
          <p:cNvPr id="66" name="65 Conector recto de flecha"/>
          <p:cNvCxnSpPr>
            <a:endCxn id="58" idx="5"/>
          </p:cNvCxnSpPr>
          <p:nvPr/>
        </p:nvCxnSpPr>
        <p:spPr>
          <a:xfrm flipH="1" flipV="1">
            <a:off x="8152596" y="3829412"/>
            <a:ext cx="1399788" cy="535692"/>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68" name="67 Conector recto de flecha"/>
          <p:cNvCxnSpPr>
            <a:stCxn id="64" idx="1"/>
            <a:endCxn id="56" idx="6"/>
          </p:cNvCxnSpPr>
          <p:nvPr/>
        </p:nvCxnSpPr>
        <p:spPr>
          <a:xfrm flipH="1" flipV="1">
            <a:off x="8184232" y="4473116"/>
            <a:ext cx="1224136" cy="4646"/>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70" name="69 Conector recto de flecha"/>
          <p:cNvCxnSpPr>
            <a:endCxn id="55" idx="6"/>
          </p:cNvCxnSpPr>
          <p:nvPr/>
        </p:nvCxnSpPr>
        <p:spPr>
          <a:xfrm flipH="1">
            <a:off x="8184232" y="4581128"/>
            <a:ext cx="1368152" cy="54006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91" name="90 Conector recto de flecha"/>
          <p:cNvCxnSpPr>
            <a:endCxn id="63" idx="7"/>
          </p:cNvCxnSpPr>
          <p:nvPr/>
        </p:nvCxnSpPr>
        <p:spPr>
          <a:xfrm flipH="1">
            <a:off x="4120148" y="1772816"/>
            <a:ext cx="1327780" cy="1111756"/>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93" name="92 Conector recto de flecha"/>
          <p:cNvCxnSpPr>
            <a:endCxn id="62" idx="1"/>
          </p:cNvCxnSpPr>
          <p:nvPr/>
        </p:nvCxnSpPr>
        <p:spPr>
          <a:xfrm>
            <a:off x="6023992" y="1844824"/>
            <a:ext cx="1543804" cy="96774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95" name="94 Conector recto de flecha"/>
          <p:cNvCxnSpPr>
            <a:endCxn id="59" idx="0"/>
          </p:cNvCxnSpPr>
          <p:nvPr/>
        </p:nvCxnSpPr>
        <p:spPr>
          <a:xfrm flipH="1">
            <a:off x="5843972" y="1916832"/>
            <a:ext cx="36004" cy="144016"/>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96" name="95 CuadroTexto"/>
          <p:cNvSpPr txBox="1"/>
          <p:nvPr/>
        </p:nvSpPr>
        <p:spPr>
          <a:xfrm>
            <a:off x="1991544" y="4293096"/>
            <a:ext cx="864097"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CL" dirty="0"/>
              <a:t>Cajas</a:t>
            </a:r>
            <a:endParaRPr lang="es-CL" dirty="0"/>
          </a:p>
        </p:txBody>
      </p:sp>
      <p:cxnSp>
        <p:nvCxnSpPr>
          <p:cNvPr id="98" name="97 Conector recto de flecha"/>
          <p:cNvCxnSpPr>
            <a:endCxn id="57" idx="3"/>
          </p:cNvCxnSpPr>
          <p:nvPr/>
        </p:nvCxnSpPr>
        <p:spPr>
          <a:xfrm flipV="1">
            <a:off x="2567608" y="3829412"/>
            <a:ext cx="967740" cy="60770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102" name="101 Conector recto de flecha"/>
          <p:cNvCxnSpPr>
            <a:endCxn id="54" idx="2"/>
          </p:cNvCxnSpPr>
          <p:nvPr/>
        </p:nvCxnSpPr>
        <p:spPr>
          <a:xfrm flipV="1">
            <a:off x="2567608" y="4473116"/>
            <a:ext cx="936104" cy="36004"/>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106" name="105 Conector recto de flecha"/>
          <p:cNvCxnSpPr>
            <a:endCxn id="53" idx="1"/>
          </p:cNvCxnSpPr>
          <p:nvPr/>
        </p:nvCxnSpPr>
        <p:spPr>
          <a:xfrm>
            <a:off x="2495600" y="4509120"/>
            <a:ext cx="1039748" cy="535692"/>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113" name="112 CuadroTexto"/>
          <p:cNvSpPr txBox="1"/>
          <p:nvPr/>
        </p:nvSpPr>
        <p:spPr>
          <a:xfrm>
            <a:off x="4295800" y="2708920"/>
            <a:ext cx="288032" cy="2862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CL" dirty="0"/>
              <a:t>A</a:t>
            </a:r>
          </a:p>
          <a:p>
            <a:r>
              <a:rPr lang="es-CL" dirty="0"/>
              <a:t>u</a:t>
            </a:r>
          </a:p>
          <a:p>
            <a:r>
              <a:rPr lang="es-CL" dirty="0"/>
              <a:t>x</a:t>
            </a:r>
          </a:p>
          <a:p>
            <a:r>
              <a:rPr lang="es-CL" dirty="0"/>
              <a:t>i</a:t>
            </a:r>
          </a:p>
          <a:p>
            <a:r>
              <a:rPr lang="es-CL" dirty="0"/>
              <a:t>l</a:t>
            </a:r>
          </a:p>
          <a:p>
            <a:r>
              <a:rPr lang="es-CL" dirty="0"/>
              <a:t>ia</a:t>
            </a:r>
          </a:p>
          <a:p>
            <a:r>
              <a:rPr lang="es-CL" dirty="0"/>
              <a:t>r</a:t>
            </a:r>
          </a:p>
          <a:p>
            <a:r>
              <a:rPr lang="es-CL" dirty="0"/>
              <a:t>e</a:t>
            </a:r>
          </a:p>
          <a:p>
            <a:r>
              <a:rPr lang="es-CL" dirty="0"/>
              <a:t>s</a:t>
            </a:r>
          </a:p>
        </p:txBody>
      </p:sp>
      <p:sp>
        <p:nvSpPr>
          <p:cNvPr id="114" name="113 CuadroTexto"/>
          <p:cNvSpPr txBox="1"/>
          <p:nvPr/>
        </p:nvSpPr>
        <p:spPr>
          <a:xfrm>
            <a:off x="4871864" y="2708920"/>
            <a:ext cx="201622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CL" dirty="0"/>
              <a:t>A u x i   l i a r e s</a:t>
            </a:r>
            <a:endParaRPr lang="es-CL" dirty="0"/>
          </a:p>
        </p:txBody>
      </p:sp>
      <p:sp>
        <p:nvSpPr>
          <p:cNvPr id="115" name="114 CuadroTexto"/>
          <p:cNvSpPr txBox="1"/>
          <p:nvPr/>
        </p:nvSpPr>
        <p:spPr>
          <a:xfrm>
            <a:off x="5087888" y="4904740"/>
            <a:ext cx="158417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CL" dirty="0"/>
              <a:t>A u x i l i a r e s</a:t>
            </a:r>
            <a:endParaRPr lang="es-CL" dirty="0"/>
          </a:p>
        </p:txBody>
      </p:sp>
      <p:sp>
        <p:nvSpPr>
          <p:cNvPr id="116" name="115 CuadroTexto"/>
          <p:cNvSpPr txBox="1"/>
          <p:nvPr/>
        </p:nvSpPr>
        <p:spPr>
          <a:xfrm>
            <a:off x="7032104" y="2708922"/>
            <a:ext cx="360040" cy="3139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CL" dirty="0"/>
              <a:t>A</a:t>
            </a:r>
          </a:p>
          <a:p>
            <a:r>
              <a:rPr lang="es-CL" dirty="0"/>
              <a:t>u</a:t>
            </a:r>
          </a:p>
          <a:p>
            <a:r>
              <a:rPr lang="es-CL" dirty="0"/>
              <a:t>x</a:t>
            </a:r>
          </a:p>
          <a:p>
            <a:r>
              <a:rPr lang="es-CL" dirty="0"/>
              <a:t>i</a:t>
            </a:r>
          </a:p>
          <a:p>
            <a:r>
              <a:rPr lang="es-CL" dirty="0"/>
              <a:t>l</a:t>
            </a:r>
          </a:p>
          <a:p>
            <a:r>
              <a:rPr lang="es-CL" dirty="0"/>
              <a:t>i</a:t>
            </a:r>
          </a:p>
          <a:p>
            <a:r>
              <a:rPr lang="es-CL" dirty="0"/>
              <a:t>a</a:t>
            </a:r>
          </a:p>
          <a:p>
            <a:r>
              <a:rPr lang="es-CL" dirty="0"/>
              <a:t>r</a:t>
            </a:r>
          </a:p>
          <a:p>
            <a:r>
              <a:rPr lang="es-CL" dirty="0"/>
              <a:t>e</a:t>
            </a:r>
          </a:p>
          <a:p>
            <a:r>
              <a:rPr lang="es-CL" dirty="0"/>
              <a:t>s </a:t>
            </a:r>
          </a:p>
          <a:p>
            <a:endParaRPr lang="es-CL" dirty="0"/>
          </a:p>
        </p:txBody>
      </p:sp>
      <p:sp>
        <p:nvSpPr>
          <p:cNvPr id="82" name="81 CuadroTexto"/>
          <p:cNvSpPr txBox="1"/>
          <p:nvPr/>
        </p:nvSpPr>
        <p:spPr>
          <a:xfrm>
            <a:off x="5231904" y="1484784"/>
            <a:ext cx="144016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CL" dirty="0"/>
              <a:t>Coronas</a:t>
            </a:r>
            <a:endParaRPr lang="es-CL" dirty="0"/>
          </a:p>
        </p:txBody>
      </p:sp>
      <p:sp>
        <p:nvSpPr>
          <p:cNvPr id="75" name="74 CuadroTexto"/>
          <p:cNvSpPr txBox="1"/>
          <p:nvPr/>
        </p:nvSpPr>
        <p:spPr>
          <a:xfrm>
            <a:off x="8544272" y="5085184"/>
            <a:ext cx="1800200" cy="147732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CL" dirty="0">
                <a:latin typeface="Times New Roman" pitchFamily="18" charset="0"/>
                <a:cs typeface="Times New Roman" pitchFamily="18" charset="0"/>
              </a:rPr>
              <a:t>Los tiros auxiliares son de: rainuras, cajas, coronas, zapateras.</a:t>
            </a:r>
            <a:endParaRPr lang="es-CL" dirty="0">
              <a:latin typeface="Times New Roman" pitchFamily="18" charset="0"/>
              <a:cs typeface="Times New Roman" pitchFamily="18" charset="0"/>
            </a:endParaRPr>
          </a:p>
        </p:txBody>
      </p:sp>
      <p:cxnSp>
        <p:nvCxnSpPr>
          <p:cNvPr id="80" name="79 Conector recto de flecha"/>
          <p:cNvCxnSpPr>
            <a:stCxn id="26" idx="1"/>
          </p:cNvCxnSpPr>
          <p:nvPr/>
        </p:nvCxnSpPr>
        <p:spPr>
          <a:xfrm flipH="1">
            <a:off x="5951984" y="2749570"/>
            <a:ext cx="2808312" cy="535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4" name="83 Conector recto de flecha"/>
          <p:cNvCxnSpPr>
            <a:stCxn id="26" idx="1"/>
          </p:cNvCxnSpPr>
          <p:nvPr/>
        </p:nvCxnSpPr>
        <p:spPr>
          <a:xfrm flipH="1">
            <a:off x="6312024" y="2749570"/>
            <a:ext cx="2448272" cy="11114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7" name="86 Conector recto de flecha"/>
          <p:cNvCxnSpPr>
            <a:stCxn id="26" idx="1"/>
            <a:endCxn id="14" idx="7"/>
          </p:cNvCxnSpPr>
          <p:nvPr/>
        </p:nvCxnSpPr>
        <p:spPr>
          <a:xfrm flipH="1">
            <a:off x="5920348" y="2749570"/>
            <a:ext cx="2839948" cy="16471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89 Conector recto de flecha"/>
          <p:cNvCxnSpPr>
            <a:stCxn id="26" idx="1"/>
            <a:endCxn id="15" idx="7"/>
          </p:cNvCxnSpPr>
          <p:nvPr/>
        </p:nvCxnSpPr>
        <p:spPr>
          <a:xfrm flipH="1">
            <a:off x="5560308" y="2749570"/>
            <a:ext cx="3199988" cy="10711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66 Conector recto de flecha"/>
          <p:cNvCxnSpPr>
            <a:stCxn id="20" idx="1"/>
          </p:cNvCxnSpPr>
          <p:nvPr/>
        </p:nvCxnSpPr>
        <p:spPr>
          <a:xfrm flipH="1">
            <a:off x="5807968" y="3397642"/>
            <a:ext cx="2880320" cy="24738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73" name="72 Conector recto de flecha"/>
          <p:cNvCxnSpPr>
            <a:stCxn id="20" idx="1"/>
          </p:cNvCxnSpPr>
          <p:nvPr/>
        </p:nvCxnSpPr>
        <p:spPr>
          <a:xfrm flipH="1">
            <a:off x="5879976" y="3397642"/>
            <a:ext cx="2808312" cy="67943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35056499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764704"/>
          </a:xfrm>
        </p:spPr>
        <p:style>
          <a:lnRef idx="1">
            <a:schemeClr val="accent4"/>
          </a:lnRef>
          <a:fillRef idx="2">
            <a:schemeClr val="accent4"/>
          </a:fillRef>
          <a:effectRef idx="1">
            <a:schemeClr val="accent4"/>
          </a:effectRef>
          <a:fontRef idx="minor">
            <a:schemeClr val="dk1"/>
          </a:fontRef>
        </p:style>
        <p:txBody>
          <a:bodyPr>
            <a:normAutofit/>
          </a:bodyPr>
          <a:lstStyle/>
          <a:p>
            <a:r>
              <a:rPr lang="es-CL" dirty="0" smtClean="0">
                <a:solidFill>
                  <a:schemeClr val="tx1"/>
                </a:solidFill>
                <a:latin typeface="Times New Roman" pitchFamily="18" charset="0"/>
                <a:cs typeface="Times New Roman" pitchFamily="18" charset="0"/>
              </a:rPr>
              <a:t>MINERIA SUBTERRANEA</a:t>
            </a:r>
            <a:endParaRPr lang="es-CL" dirty="0">
              <a:solidFill>
                <a:schemeClr val="tx1"/>
              </a:solidFill>
              <a:latin typeface="Times New Roman" pitchFamily="18" charset="0"/>
              <a:cs typeface="Times New Roman" pitchFamily="18" charset="0"/>
            </a:endParaRPr>
          </a:p>
        </p:txBody>
      </p:sp>
      <p:sp>
        <p:nvSpPr>
          <p:cNvPr id="3" name="2 Marcador de contenido"/>
          <p:cNvSpPr>
            <a:spLocks noGrp="1"/>
          </p:cNvSpPr>
          <p:nvPr>
            <p:ph idx="1"/>
          </p:nvPr>
        </p:nvSpPr>
        <p:spPr>
          <a:xfrm>
            <a:off x="1524000" y="764705"/>
            <a:ext cx="9144000" cy="6093295"/>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algn="just"/>
            <a:r>
              <a:rPr lang="es-CL" sz="3000" b="1" dirty="0">
                <a:solidFill>
                  <a:srgbClr val="FF0000"/>
                </a:solidFill>
                <a:latin typeface="Times New Roman" pitchFamily="18" charset="0"/>
                <a:cs typeface="Times New Roman" pitchFamily="18" charset="0"/>
              </a:rPr>
              <a:t>RAINURAS:(Cuele/Corte). </a:t>
            </a:r>
            <a:r>
              <a:rPr lang="es-CL" sz="3000" dirty="0">
                <a:solidFill>
                  <a:schemeClr val="tx1"/>
                </a:solidFill>
                <a:latin typeface="Times New Roman" pitchFamily="18" charset="0"/>
                <a:cs typeface="Times New Roman" pitchFamily="18" charset="0"/>
              </a:rPr>
              <a:t>Conjunto de tiros del diámetro del diagrama de perforación de tiros, y de tiros huecos que son de mayor diámetro que los tiros normales del diagrama de perforación  normalmente 3”  3 ½ y 4” de Ø, que permiten en su profundidad, crear la cara libre necesaria para que el resto de los tiros puedan ir saliendo (secuencia de disparo). El diseño de la rainura define con relativa importancia el éxito o fracaso del disparo, ya que en este caso no existe cara libre a diferencia de las tronadura a cielo abierto.</a:t>
            </a:r>
            <a:r>
              <a:rPr lang="es-ES" sz="3000" dirty="0">
                <a:solidFill>
                  <a:schemeClr val="tx1"/>
                </a:solidFill>
                <a:latin typeface="Times New Roman" pitchFamily="18" charset="0"/>
                <a:cs typeface="Times New Roman" pitchFamily="18" charset="0"/>
              </a:rPr>
              <a:t> </a:t>
            </a:r>
            <a:endParaRPr lang="es-ES" sz="3000" dirty="0">
              <a:solidFill>
                <a:schemeClr val="tx1"/>
              </a:solidFill>
              <a:latin typeface="Times New Roman" pitchFamily="18" charset="0"/>
              <a:cs typeface="Times New Roman" pitchFamily="18" charset="0"/>
            </a:endParaRPr>
          </a:p>
          <a:p>
            <a:pPr algn="just"/>
            <a:r>
              <a:rPr lang="es-ES" sz="3000" dirty="0">
                <a:solidFill>
                  <a:schemeClr val="tx1"/>
                </a:solidFill>
                <a:latin typeface="Times New Roman" pitchFamily="18" charset="0"/>
                <a:cs typeface="Times New Roman" pitchFamily="18" charset="0"/>
              </a:rPr>
              <a:t>Es </a:t>
            </a:r>
            <a:r>
              <a:rPr lang="es-ES" sz="3000" dirty="0">
                <a:solidFill>
                  <a:schemeClr val="tx1"/>
                </a:solidFill>
                <a:latin typeface="Times New Roman" pitchFamily="18" charset="0"/>
                <a:cs typeface="Times New Roman" pitchFamily="18" charset="0"/>
              </a:rPr>
              <a:t>la abertura que se forma primero en un/una frente, mediante algunos barrenos, perforaciones, o taladros que ocupan generalmente la parte central del diagrama de perforación, que tienen una disposición especial y son los que hacen explosión primero, el objeto de hacer en primer lugar  el corte, es formar una cara </a:t>
            </a:r>
            <a:r>
              <a:rPr lang="es-ES" sz="3000" dirty="0">
                <a:solidFill>
                  <a:schemeClr val="tx1"/>
                </a:solidFill>
                <a:latin typeface="Times New Roman" pitchFamily="18" charset="0"/>
                <a:cs typeface="Times New Roman" pitchFamily="18" charset="0"/>
              </a:rPr>
              <a:t>libre. </a:t>
            </a:r>
            <a:endParaRPr lang="es-ES" sz="3000" dirty="0">
              <a:solidFill>
                <a:schemeClr val="tx1"/>
              </a:solidFill>
              <a:latin typeface="Times New Roman" pitchFamily="18" charset="0"/>
              <a:cs typeface="Times New Roman" pitchFamily="18" charset="0"/>
            </a:endParaRPr>
          </a:p>
          <a:p>
            <a:pPr marL="0" indent="0" algn="just">
              <a:buNone/>
            </a:pPr>
            <a:r>
              <a:rPr lang="es-ES" sz="3000" b="1" dirty="0">
                <a:solidFill>
                  <a:schemeClr val="tx1"/>
                </a:solidFill>
                <a:latin typeface="Times New Roman" pitchFamily="18" charset="0"/>
                <a:cs typeface="Times New Roman" pitchFamily="18" charset="0"/>
              </a:rPr>
              <a:t> </a:t>
            </a:r>
            <a:endParaRPr lang="es-CL" sz="3000" dirty="0">
              <a:latin typeface="Times New Roman" pitchFamily="18" charset="0"/>
              <a:cs typeface="Times New Roman" pitchFamily="18" charset="0"/>
            </a:endParaRPr>
          </a:p>
          <a:p>
            <a:pPr>
              <a:buFont typeface="Courier New" pitchFamily="49" charset="0"/>
              <a:buChar char="o"/>
            </a:pPr>
            <a:endParaRPr lang="es-CL" sz="2400" dirty="0">
              <a:latin typeface="Times New Roman" pitchFamily="18" charset="0"/>
              <a:cs typeface="Times New Roman" pitchFamily="18" charset="0"/>
            </a:endParaRPr>
          </a:p>
        </p:txBody>
      </p:sp>
    </p:spTree>
    <p:extLst>
      <p:ext uri="{BB962C8B-B14F-4D97-AF65-F5344CB8AC3E}">
        <p14:creationId xmlns:p14="http://schemas.microsoft.com/office/powerpoint/2010/main" val="390501137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4000" y="0"/>
            <a:ext cx="9144000" cy="495300"/>
          </a:xfrm>
        </p:spPr>
        <p:style>
          <a:lnRef idx="3">
            <a:schemeClr val="lt1"/>
          </a:lnRef>
          <a:fillRef idx="1">
            <a:schemeClr val="accent4"/>
          </a:fillRef>
          <a:effectRef idx="1">
            <a:schemeClr val="accent4"/>
          </a:effectRef>
          <a:fontRef idx="minor">
            <a:schemeClr val="lt1"/>
          </a:fontRef>
        </p:style>
        <p:txBody>
          <a:bodyPr>
            <a:normAutofit fontScale="90000"/>
          </a:bodyPr>
          <a:lstStyle/>
          <a:p>
            <a:r>
              <a:rPr lang="es-MX" dirty="0" smtClean="0">
                <a:latin typeface="Times New Roman" panose="02020603050405020304" pitchFamily="18" charset="0"/>
                <a:cs typeface="Times New Roman" panose="02020603050405020304" pitchFamily="18" charset="0"/>
              </a:rPr>
              <a:t>MINERIA SUBTERRANEA</a:t>
            </a:r>
            <a:endParaRPr lang="es-MX"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524000" y="495300"/>
            <a:ext cx="9144000" cy="6534100"/>
          </a:xfrm>
        </p:spPr>
        <p:txBody>
          <a:bodyPr>
            <a:normAutofit fontScale="25000" lnSpcReduction="20000"/>
          </a:bodyPr>
          <a:lstStyle/>
          <a:p>
            <a:r>
              <a:rPr lang="es-CL" sz="12800" b="1" dirty="0">
                <a:solidFill>
                  <a:srgbClr val="FF0000"/>
                </a:solidFill>
                <a:latin typeface="Times New Roman" pitchFamily="18" charset="0"/>
                <a:cs typeface="Times New Roman" pitchFamily="18" charset="0"/>
              </a:rPr>
              <a:t>ZAPATERAS: </a:t>
            </a:r>
            <a:r>
              <a:rPr lang="es-CL" sz="12800" dirty="0">
                <a:latin typeface="Times New Roman" pitchFamily="18" charset="0"/>
                <a:cs typeface="Times New Roman" pitchFamily="18" charset="0"/>
              </a:rPr>
              <a:t>Zona de perforación situada en el</a:t>
            </a:r>
            <a:r>
              <a:rPr lang="es-CL" sz="12800" b="1" dirty="0">
                <a:latin typeface="Times New Roman" pitchFamily="18" charset="0"/>
                <a:cs typeface="Times New Roman" pitchFamily="18" charset="0"/>
              </a:rPr>
              <a:t> piso </a:t>
            </a:r>
            <a:r>
              <a:rPr lang="es-CL" sz="12800" dirty="0">
                <a:latin typeface="Times New Roman" pitchFamily="18" charset="0"/>
                <a:cs typeface="Times New Roman" pitchFamily="18" charset="0"/>
              </a:rPr>
              <a:t>y tienen por finalidad de darle el acabado al piso de la labor de acuerdo a la gradiente que se lleva</a:t>
            </a:r>
            <a:r>
              <a:rPr lang="es-CL" sz="12800" dirty="0">
                <a:latin typeface="Times New Roman" pitchFamily="18" charset="0"/>
                <a:cs typeface="Times New Roman" pitchFamily="18" charset="0"/>
              </a:rPr>
              <a:t>.</a:t>
            </a:r>
            <a:r>
              <a:rPr lang="es-CL" sz="12800" b="1" dirty="0">
                <a:latin typeface="Times New Roman" pitchFamily="18" charset="0"/>
                <a:cs typeface="Times New Roman" pitchFamily="18" charset="0"/>
              </a:rPr>
              <a:t> </a:t>
            </a:r>
            <a:endParaRPr lang="es-CL" sz="12800" b="1" dirty="0">
              <a:latin typeface="Times New Roman" pitchFamily="18" charset="0"/>
              <a:cs typeface="Times New Roman" pitchFamily="18" charset="0"/>
            </a:endParaRPr>
          </a:p>
          <a:p>
            <a:r>
              <a:rPr lang="es-CL" sz="12800" b="1" dirty="0">
                <a:solidFill>
                  <a:srgbClr val="FF0000"/>
                </a:solidFill>
                <a:latin typeface="Times New Roman" pitchFamily="18" charset="0"/>
                <a:cs typeface="Times New Roman" pitchFamily="18" charset="0"/>
              </a:rPr>
              <a:t>CAJAS: </a:t>
            </a:r>
            <a:r>
              <a:rPr lang="es-CL" sz="12800" dirty="0">
                <a:latin typeface="Times New Roman" pitchFamily="18" charset="0"/>
                <a:cs typeface="Times New Roman" pitchFamily="18" charset="0"/>
              </a:rPr>
              <a:t>Son perforaciones también de contorno o perimetrales, son las perforaciones  </a:t>
            </a:r>
            <a:r>
              <a:rPr lang="es-CL" sz="12800" b="1" dirty="0">
                <a:latin typeface="Times New Roman" pitchFamily="18" charset="0"/>
                <a:cs typeface="Times New Roman" pitchFamily="18" charset="0"/>
              </a:rPr>
              <a:t>laterales</a:t>
            </a:r>
            <a:r>
              <a:rPr lang="es-CL" sz="12800" dirty="0">
                <a:latin typeface="Times New Roman" pitchFamily="18" charset="0"/>
                <a:cs typeface="Times New Roman" pitchFamily="18" charset="0"/>
              </a:rPr>
              <a:t> y  son las que limitan el ancho de la excavación.</a:t>
            </a:r>
            <a:r>
              <a:rPr lang="es-ES" sz="12800" dirty="0">
                <a:latin typeface="Arial" charset="0"/>
                <a:cs typeface="Arial" charset="0"/>
              </a:rPr>
              <a:t> </a:t>
            </a:r>
            <a:r>
              <a:rPr lang="es-ES" sz="12800" dirty="0">
                <a:latin typeface="Times New Roman" pitchFamily="18" charset="0"/>
                <a:cs typeface="Times New Roman" pitchFamily="18" charset="0"/>
              </a:rPr>
              <a:t>Son aquellas perforaciones que permiten dar la forma lateral a la labor, son taladros que van ligeramente dirigidos hacia fuera de la sección, con la finalidad de mantener la sección del frente. </a:t>
            </a:r>
            <a:endParaRPr lang="es-ES" sz="12800" dirty="0">
              <a:latin typeface="Times New Roman" pitchFamily="18" charset="0"/>
              <a:cs typeface="Times New Roman" pitchFamily="18" charset="0"/>
            </a:endParaRPr>
          </a:p>
          <a:p>
            <a:pPr algn="just"/>
            <a:r>
              <a:rPr lang="es-CL" sz="14400" b="1" dirty="0">
                <a:solidFill>
                  <a:srgbClr val="FF0000"/>
                </a:solidFill>
                <a:latin typeface="Aparajita" pitchFamily="34" charset="0"/>
                <a:cs typeface="Aparajita" pitchFamily="34" charset="0"/>
              </a:rPr>
              <a:t>CORONAS: </a:t>
            </a:r>
            <a:r>
              <a:rPr lang="es-CL" sz="12800" dirty="0">
                <a:latin typeface="Times New Roman" panose="02020603050405020304" pitchFamily="18" charset="0"/>
                <a:cs typeface="Times New Roman" panose="02020603050405020304" pitchFamily="18" charset="0"/>
              </a:rPr>
              <a:t>Son las perforaciones o taladros que se realizan en la parte superior de una excavación, denominado </a:t>
            </a:r>
            <a:r>
              <a:rPr lang="es-CL" sz="12800" b="1" dirty="0">
                <a:latin typeface="Times New Roman" panose="02020603050405020304" pitchFamily="18" charset="0"/>
                <a:cs typeface="Times New Roman" panose="02020603050405020304" pitchFamily="18" charset="0"/>
              </a:rPr>
              <a:t>techo</a:t>
            </a:r>
            <a:r>
              <a:rPr lang="es-CL" sz="12800" dirty="0">
                <a:latin typeface="Times New Roman" panose="02020603050405020304" pitchFamily="18" charset="0"/>
                <a:cs typeface="Times New Roman" panose="02020603050405020304" pitchFamily="18" charset="0"/>
              </a:rPr>
              <a:t>, son tiros de contornos o perimetrales. S</a:t>
            </a:r>
            <a:r>
              <a:rPr lang="es-ES" sz="12800" dirty="0">
                <a:latin typeface="Times New Roman" panose="02020603050405020304" pitchFamily="18" charset="0"/>
                <a:cs typeface="Times New Roman" panose="02020603050405020304" pitchFamily="18" charset="0"/>
              </a:rPr>
              <a:t>e perforan ligeramente dirigidos hacia el </a:t>
            </a:r>
            <a:r>
              <a:rPr lang="es-ES" sz="12800" dirty="0">
                <a:latin typeface="Times New Roman" panose="02020603050405020304" pitchFamily="18" charset="0"/>
                <a:cs typeface="Times New Roman" panose="02020603050405020304" pitchFamily="18" charset="0"/>
              </a:rPr>
              <a:t>techo </a:t>
            </a:r>
            <a:r>
              <a:rPr lang="es-ES" sz="12800" dirty="0">
                <a:latin typeface="Times New Roman" panose="02020603050405020304" pitchFamily="18" charset="0"/>
                <a:cs typeface="Times New Roman" panose="02020603050405020304" pitchFamily="18" charset="0"/>
              </a:rPr>
              <a:t>para mantener la </a:t>
            </a:r>
            <a:r>
              <a:rPr lang="es-ES" sz="12800" dirty="0">
                <a:latin typeface="Times New Roman" panose="02020603050405020304" pitchFamily="18" charset="0"/>
                <a:cs typeface="Times New Roman" panose="02020603050405020304" pitchFamily="18" charset="0"/>
              </a:rPr>
              <a:t>sección.</a:t>
            </a:r>
            <a:endParaRPr lang="es-ES" sz="12800" dirty="0">
              <a:latin typeface="Times New Roman" panose="02020603050405020304" pitchFamily="18" charset="0"/>
              <a:cs typeface="Times New Roman" panose="02020603050405020304" pitchFamily="18" charset="0"/>
            </a:endParaRPr>
          </a:p>
          <a:p>
            <a:pPr algn="just">
              <a:buNone/>
            </a:pPr>
            <a:r>
              <a:rPr lang="es-ES" sz="12800" dirty="0">
                <a:latin typeface="Times New Roman" panose="02020603050405020304" pitchFamily="18" charset="0"/>
                <a:cs typeface="Times New Roman" panose="02020603050405020304" pitchFamily="18" charset="0"/>
              </a:rPr>
              <a:t> </a:t>
            </a:r>
          </a:p>
          <a:p>
            <a:endParaRPr lang="es-CL" sz="6500" dirty="0">
              <a:latin typeface="Times New Roman" pitchFamily="18" charset="0"/>
              <a:cs typeface="Times New Roman" pitchFamily="18" charset="0"/>
            </a:endParaRPr>
          </a:p>
          <a:p>
            <a:pPr marL="0" indent="0">
              <a:buNone/>
            </a:pPr>
            <a:r>
              <a:rPr lang="es-CL" sz="6500" dirty="0">
                <a:latin typeface="Times New Roman" pitchFamily="18" charset="0"/>
                <a:cs typeface="Times New Roman" pitchFamily="18" charset="0"/>
              </a:rPr>
              <a:t> </a:t>
            </a:r>
            <a:endParaRPr lang="es-CL" sz="6500" dirty="0">
              <a:latin typeface="Times New Roman" pitchFamily="18" charset="0"/>
              <a:cs typeface="Times New Roman" pitchFamily="18" charset="0"/>
            </a:endParaRPr>
          </a:p>
          <a:p>
            <a:endParaRPr lang="es-MX" dirty="0"/>
          </a:p>
        </p:txBody>
      </p:sp>
    </p:spTree>
    <p:extLst>
      <p:ext uri="{BB962C8B-B14F-4D97-AF65-F5344CB8AC3E}">
        <p14:creationId xmlns:p14="http://schemas.microsoft.com/office/powerpoint/2010/main" val="20032141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4000" y="0"/>
            <a:ext cx="9144000" cy="908720"/>
          </a:xfrm>
        </p:spPr>
        <p:style>
          <a:lnRef idx="2">
            <a:schemeClr val="accent4">
              <a:shade val="50000"/>
            </a:schemeClr>
          </a:lnRef>
          <a:fillRef idx="1">
            <a:schemeClr val="accent4"/>
          </a:fillRef>
          <a:effectRef idx="0">
            <a:schemeClr val="accent4"/>
          </a:effectRef>
          <a:fontRef idx="minor">
            <a:schemeClr val="lt1"/>
          </a:fontRef>
        </p:style>
        <p:txBody>
          <a:bodyPr/>
          <a:lstStyle/>
          <a:p>
            <a:r>
              <a:rPr lang="es-MX" dirty="0" smtClean="0">
                <a:latin typeface="Times New Roman" panose="02020603050405020304" pitchFamily="18" charset="0"/>
                <a:cs typeface="Times New Roman" panose="02020603050405020304" pitchFamily="18" charset="0"/>
              </a:rPr>
              <a:t>MINERIA SUBTERRANEA</a:t>
            </a:r>
            <a:endParaRPr lang="es-MX" dirty="0">
              <a:latin typeface="Times New Roman" panose="02020603050405020304" pitchFamily="18" charset="0"/>
              <a:cs typeface="Times New Roman" panose="02020603050405020304" pitchFamily="18" charset="0"/>
            </a:endParaRP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896674"/>
            <a:ext cx="9144000" cy="5948128"/>
          </a:xfrm>
        </p:spPr>
      </p:pic>
    </p:spTree>
    <p:extLst>
      <p:ext uri="{BB962C8B-B14F-4D97-AF65-F5344CB8AC3E}">
        <p14:creationId xmlns:p14="http://schemas.microsoft.com/office/powerpoint/2010/main" val="63477961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4000" y="0"/>
            <a:ext cx="9144000" cy="692696"/>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s-MX" dirty="0" smtClean="0">
                <a:latin typeface="Times New Roman" panose="02020603050405020304" pitchFamily="18" charset="0"/>
                <a:cs typeface="Times New Roman" panose="02020603050405020304" pitchFamily="18" charset="0"/>
              </a:rPr>
              <a:t>MINERIA SUBTERRANEA</a:t>
            </a:r>
            <a:endParaRPr lang="es-MX"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524000" y="692696"/>
            <a:ext cx="9144000" cy="6165304"/>
          </a:xfrm>
        </p:spPr>
        <p:txBody>
          <a:bodyPr/>
          <a:lstStyle/>
          <a:p>
            <a:r>
              <a:rPr lang="es-CL" b="1" dirty="0" smtClean="0">
                <a:solidFill>
                  <a:srgbClr val="FF0000"/>
                </a:solidFill>
                <a:latin typeface="Times New Roman" panose="02020603050405020304" pitchFamily="18" charset="0"/>
                <a:cs typeface="Times New Roman" panose="02020603050405020304" pitchFamily="18" charset="0"/>
              </a:rPr>
              <a:t>AUXILIARES: </a:t>
            </a:r>
            <a:r>
              <a:rPr lang="es-ES" dirty="0">
                <a:latin typeface="Times New Roman" panose="02020603050405020304" pitchFamily="18" charset="0"/>
                <a:cs typeface="Times New Roman" panose="02020603050405020304" pitchFamily="18" charset="0"/>
              </a:rPr>
              <a:t>Son aquellas perforaciones que sirven para ampliar la </a:t>
            </a:r>
            <a:r>
              <a:rPr lang="es-ES" b="1" dirty="0">
                <a:latin typeface="Times New Roman" panose="02020603050405020304" pitchFamily="18" charset="0"/>
                <a:cs typeface="Times New Roman" panose="02020603050405020304" pitchFamily="18" charset="0"/>
              </a:rPr>
              <a:t>cara libre </a:t>
            </a:r>
            <a:r>
              <a:rPr lang="es-ES" dirty="0">
                <a:latin typeface="Times New Roman" panose="02020603050405020304" pitchFamily="18" charset="0"/>
                <a:cs typeface="Times New Roman" panose="02020603050405020304" pitchFamily="18" charset="0"/>
              </a:rPr>
              <a:t>formada por el corte, por lo general son taladros paralelos. Los tiros auxiliares son para las rainuras, cajas, coronas y zapateras</a:t>
            </a:r>
            <a:r>
              <a:rPr lang="es-ES" dirty="0" smtClean="0">
                <a:latin typeface="Times New Roman" panose="02020603050405020304" pitchFamily="18" charset="0"/>
                <a:cs typeface="Times New Roman" panose="02020603050405020304" pitchFamily="18" charset="0"/>
              </a:rPr>
              <a:t>.</a:t>
            </a:r>
          </a:p>
          <a:p>
            <a:pPr marL="0" indent="0">
              <a:buNone/>
            </a:pPr>
            <a:r>
              <a:rPr lang="es-ES" dirty="0">
                <a:latin typeface="Times New Roman" panose="02020603050405020304" pitchFamily="18" charset="0"/>
                <a:cs typeface="Times New Roman" panose="02020603050405020304" pitchFamily="18" charset="0"/>
              </a:rPr>
              <a:t> </a:t>
            </a:r>
            <a:r>
              <a:rPr lang="es-ES" dirty="0" smtClean="0">
                <a:latin typeface="Times New Roman" panose="02020603050405020304" pitchFamily="18" charset="0"/>
                <a:cs typeface="Times New Roman" panose="02020603050405020304" pitchFamily="18" charset="0"/>
              </a:rPr>
              <a:t>  </a:t>
            </a:r>
            <a:r>
              <a:rPr lang="es-CL" dirty="0" smtClean="0">
                <a:latin typeface="Times New Roman" pitchFamily="18" charset="0"/>
                <a:cs typeface="Times New Roman" pitchFamily="18" charset="0"/>
              </a:rPr>
              <a:t> IMPORTANTE.</a:t>
            </a:r>
          </a:p>
          <a:p>
            <a:r>
              <a:rPr lang="es-CL" dirty="0" smtClean="0">
                <a:latin typeface="Times New Roman" pitchFamily="18" charset="0"/>
                <a:cs typeface="Times New Roman" pitchFamily="18" charset="0"/>
              </a:rPr>
              <a:t>Uno </a:t>
            </a:r>
            <a:r>
              <a:rPr lang="es-CL" dirty="0">
                <a:latin typeface="Times New Roman" pitchFamily="18" charset="0"/>
                <a:cs typeface="Times New Roman" pitchFamily="18" charset="0"/>
              </a:rPr>
              <a:t>de los factores que incide directamente en la “sobre excavación” de una labor minera, es la mala calidad de la perforaciones de las “coronas” y de   las perforaciones  de las “cajas”. Hay otros factores que también influyen, los cuales se verán mas adelante. </a:t>
            </a:r>
          </a:p>
          <a:p>
            <a:endParaRPr lang="es-ES" dirty="0" smtClean="0">
              <a:latin typeface="Times New Roman" panose="02020603050405020304" pitchFamily="18" charset="0"/>
              <a:cs typeface="Times New Roman" panose="02020603050405020304" pitchFamily="18" charset="0"/>
            </a:endParaRPr>
          </a:p>
          <a:p>
            <a:pPr marL="0" indent="0">
              <a:buNone/>
            </a:pPr>
            <a:endParaRPr lang="es-ES" dirty="0">
              <a:latin typeface="Times New Roman" panose="02020603050405020304" pitchFamily="18" charset="0"/>
              <a:cs typeface="Times New Roman" panose="02020603050405020304" pitchFamily="18" charset="0"/>
            </a:endParaRPr>
          </a:p>
          <a:p>
            <a:endParaRPr lang="es-MX" dirty="0"/>
          </a:p>
        </p:txBody>
      </p:sp>
    </p:spTree>
    <p:extLst>
      <p:ext uri="{BB962C8B-B14F-4D97-AF65-F5344CB8AC3E}">
        <p14:creationId xmlns:p14="http://schemas.microsoft.com/office/powerpoint/2010/main" val="395758321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1052736"/>
          </a:xfrm>
        </p:spPr>
        <p:style>
          <a:lnRef idx="3">
            <a:schemeClr val="lt1"/>
          </a:lnRef>
          <a:fillRef idx="1">
            <a:schemeClr val="accent1"/>
          </a:fillRef>
          <a:effectRef idx="1">
            <a:schemeClr val="accent1"/>
          </a:effectRef>
          <a:fontRef idx="minor">
            <a:schemeClr val="lt1"/>
          </a:fontRef>
        </p:style>
        <p:txBody>
          <a:bodyPr>
            <a:normAutofit/>
          </a:bodyPr>
          <a:lstStyle/>
          <a:p>
            <a:r>
              <a:rPr lang="es-CL" sz="4800" dirty="0">
                <a:solidFill>
                  <a:srgbClr val="FF0000"/>
                </a:solidFill>
                <a:latin typeface="Times New Roman" pitchFamily="18" charset="0"/>
                <a:cs typeface="Times New Roman" pitchFamily="18" charset="0"/>
              </a:rPr>
              <a:t>MINERIA SUBTERRANEA</a:t>
            </a:r>
            <a:endParaRPr lang="es-CL" sz="4800" dirty="0">
              <a:solidFill>
                <a:srgbClr val="FF0000"/>
              </a:solidFill>
              <a:latin typeface="Times New Roman" pitchFamily="18" charset="0"/>
              <a:cs typeface="Times New Roman" pitchFamily="18" charset="0"/>
            </a:endParaRPr>
          </a:p>
        </p:txBody>
      </p:sp>
      <p:sp>
        <p:nvSpPr>
          <p:cNvPr id="3" name="2 Marcador de contenido"/>
          <p:cNvSpPr>
            <a:spLocks noGrp="1"/>
          </p:cNvSpPr>
          <p:nvPr>
            <p:ph idx="1"/>
          </p:nvPr>
        </p:nvSpPr>
        <p:spPr>
          <a:xfrm>
            <a:off x="1524000" y="1052736"/>
            <a:ext cx="9144000" cy="5805264"/>
          </a:xfrm>
        </p:spPr>
        <p:style>
          <a:lnRef idx="2">
            <a:schemeClr val="dk1"/>
          </a:lnRef>
          <a:fillRef idx="1">
            <a:schemeClr val="lt1"/>
          </a:fillRef>
          <a:effectRef idx="0">
            <a:schemeClr val="dk1"/>
          </a:effectRef>
          <a:fontRef idx="minor">
            <a:schemeClr val="dk1"/>
          </a:fontRef>
        </p:style>
        <p:txBody>
          <a:bodyPr>
            <a:normAutofit/>
          </a:bodyPr>
          <a:lstStyle/>
          <a:p>
            <a:pPr algn="just"/>
            <a:r>
              <a:rPr lang="es-ES" b="1" dirty="0" smtClean="0">
                <a:solidFill>
                  <a:srgbClr val="FF0000"/>
                </a:solidFill>
                <a:latin typeface="Times New Roman" panose="02020603050405020304" pitchFamily="18" charset="0"/>
                <a:cs typeface="Times New Roman" panose="02020603050405020304" pitchFamily="18" charset="0"/>
              </a:rPr>
              <a:t>CARA LIBRE:</a:t>
            </a:r>
            <a:r>
              <a:rPr lang="es-ES" dirty="0" smtClean="0">
                <a:solidFill>
                  <a:srgbClr val="FF0000"/>
                </a:solidFill>
                <a:latin typeface="Times New Roman" panose="02020603050405020304" pitchFamily="18" charset="0"/>
                <a:cs typeface="Times New Roman" panose="02020603050405020304" pitchFamily="18" charset="0"/>
              </a:rPr>
              <a:t> </a:t>
            </a:r>
            <a:r>
              <a:rPr lang="es-MX" dirty="0" smtClean="0">
                <a:latin typeface="Times New Roman" panose="02020603050405020304" pitchFamily="18" charset="0"/>
                <a:cs typeface="Times New Roman" panose="02020603050405020304" pitchFamily="18" charset="0"/>
              </a:rPr>
              <a:t>Es el lugar hacia el cual se desplaza el material cuando es disparado, por acción del explosivo. La cara libre en un/una frente es una sola por ello la función del corte o cuele es abrir otra cara libre, o sea el hueco que forma el corte luego del disparo es otra cara libre</a:t>
            </a:r>
            <a:r>
              <a:rPr lang="es-ES" dirty="0" smtClean="0">
                <a:latin typeface="Times New Roman" panose="02020603050405020304" pitchFamily="18" charset="0"/>
                <a:cs typeface="Times New Roman" panose="02020603050405020304" pitchFamily="18" charset="0"/>
              </a:rPr>
              <a:t> a fin de que la  acción  del resto de las perforaciones  del  diagrama sea sobre mas de una cara libre, con lo que se conseguirá una gran economía en el numero de barrenos perforados  y en la cantidad de explosivos. Para la creación de la cara libre se perfora/n tiros huecos los cales no se cargan con explosivos.</a:t>
            </a:r>
            <a:endParaRPr lang="es-CL" dirty="0" smtClean="0">
              <a:latin typeface="Times New Roman" panose="02020603050405020304" pitchFamily="18" charset="0"/>
              <a:cs typeface="Times New Roman" panose="02020603050405020304" pitchFamily="18" charset="0"/>
            </a:endParaRPr>
          </a:p>
          <a:p>
            <a:endParaRPr lang="es-CL" sz="3600" dirty="0">
              <a:latin typeface="Times New Roman" pitchFamily="18" charset="0"/>
              <a:cs typeface="Times New Roman" pitchFamily="18" charset="0"/>
            </a:endParaRPr>
          </a:p>
          <a:p>
            <a:endParaRPr lang="es-CL" dirty="0"/>
          </a:p>
        </p:txBody>
      </p:sp>
    </p:spTree>
    <p:extLst>
      <p:ext uri="{BB962C8B-B14F-4D97-AF65-F5344CB8AC3E}">
        <p14:creationId xmlns:p14="http://schemas.microsoft.com/office/powerpoint/2010/main" val="79041134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1417638"/>
          </a:xfrm>
        </p:spPr>
        <p:style>
          <a:lnRef idx="3">
            <a:schemeClr val="lt1"/>
          </a:lnRef>
          <a:fillRef idx="1">
            <a:schemeClr val="accent1"/>
          </a:fillRef>
          <a:effectRef idx="1">
            <a:schemeClr val="accent1"/>
          </a:effectRef>
          <a:fontRef idx="minor">
            <a:schemeClr val="lt1"/>
          </a:fontRef>
        </p:style>
        <p:txBody>
          <a:bodyPr>
            <a:normAutofit/>
          </a:bodyPr>
          <a:lstStyle/>
          <a:p>
            <a:r>
              <a:rPr lang="es-CL" sz="3600" b="1" dirty="0">
                <a:solidFill>
                  <a:schemeClr val="bg1"/>
                </a:solidFill>
                <a:latin typeface="Times New Roman" pitchFamily="18" charset="0"/>
                <a:cs typeface="Times New Roman" pitchFamily="18" charset="0"/>
              </a:rPr>
              <a:t>MINERIA SUBTERRANEA</a:t>
            </a:r>
            <a:r>
              <a:rPr lang="es-CL" sz="3600" dirty="0">
                <a:solidFill>
                  <a:schemeClr val="bg1"/>
                </a:solidFill>
                <a:latin typeface="Times New Roman" pitchFamily="18" charset="0"/>
                <a:cs typeface="Times New Roman" pitchFamily="18" charset="0"/>
              </a:rPr>
              <a:t>. RAINURAS- TIROS HUECOS. </a:t>
            </a:r>
            <a:endParaRPr lang="es-CL" sz="3600" b="1" dirty="0">
              <a:solidFill>
                <a:schemeClr val="bg1"/>
              </a:solidFill>
              <a:latin typeface="Times New Roman" pitchFamily="18" charset="0"/>
              <a:cs typeface="Times New Roman" pitchFamily="18" charset="0"/>
            </a:endParaRPr>
          </a:p>
        </p:txBody>
      </p:sp>
      <p:pic>
        <p:nvPicPr>
          <p:cNvPr id="4" name="Picture 2"/>
          <p:cNvPicPr>
            <a:picLocks noGrp="1" noChangeAspect="1" noChangeArrowheads="1"/>
          </p:cNvPicPr>
          <p:nvPr>
            <p:ph idx="1"/>
          </p:nvPr>
        </p:nvPicPr>
        <p:blipFill>
          <a:blip r:embed="rId2" cstate="print"/>
          <a:srcRect/>
          <a:stretch>
            <a:fillRect/>
          </a:stretch>
        </p:blipFill>
        <p:spPr bwMode="auto">
          <a:xfrm>
            <a:off x="1524000" y="1417638"/>
            <a:ext cx="9144000" cy="5440362"/>
          </a:xfrm>
          <a:prstGeom prst="rect">
            <a:avLst/>
          </a:prstGeom>
          <a:ln>
            <a:headEnd/>
            <a:tailEnd/>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33146291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4000" y="0"/>
            <a:ext cx="9144000" cy="692696"/>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es-MX" dirty="0" smtClean="0">
                <a:latin typeface="Times New Roman" panose="02020603050405020304" pitchFamily="18" charset="0"/>
                <a:cs typeface="Times New Roman" panose="02020603050405020304" pitchFamily="18" charset="0"/>
              </a:rPr>
              <a:t>MINERIA SUBTERRANEA</a:t>
            </a:r>
            <a:endParaRPr lang="es-MX"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524000" y="692696"/>
            <a:ext cx="9144000" cy="6165304"/>
          </a:xfrm>
        </p:spPr>
        <p:txBody>
          <a:bodyPr>
            <a:normAutofit/>
          </a:bodyPr>
          <a:lstStyle/>
          <a:p>
            <a:pPr algn="just"/>
            <a:r>
              <a:rPr lang="es-MX" dirty="0">
                <a:solidFill>
                  <a:srgbClr val="FF0000"/>
                </a:solidFill>
                <a:latin typeface="Times New Roman" panose="02020603050405020304" pitchFamily="18" charset="0"/>
                <a:cs typeface="Times New Roman" panose="02020603050405020304" pitchFamily="18" charset="0"/>
              </a:rPr>
              <a:t>FORTIFICACION:</a:t>
            </a:r>
            <a:r>
              <a:rPr lang="es-MX" dirty="0">
                <a:latin typeface="Times New Roman" panose="02020603050405020304" pitchFamily="18" charset="0"/>
                <a:cs typeface="Times New Roman" panose="02020603050405020304" pitchFamily="18" charset="0"/>
              </a:rPr>
              <a:t> La fortificación de labores mineras tiene los siguientes objetivos básicos: Proteger a las personas; Evitar derrumbes; Evitar deformaciones de las labores subterráneas.</a:t>
            </a:r>
            <a:r>
              <a:rPr lang="es-CL" b="1" dirty="0">
                <a:latin typeface="Times New Roman" pitchFamily="18" charset="0"/>
                <a:cs typeface="Times New Roman" pitchFamily="18" charset="0"/>
              </a:rPr>
              <a:t> </a:t>
            </a:r>
            <a:endParaRPr lang="es-CL" b="1" dirty="0">
              <a:latin typeface="Times New Roman" pitchFamily="18" charset="0"/>
              <a:cs typeface="Times New Roman" pitchFamily="18" charset="0"/>
            </a:endParaRPr>
          </a:p>
          <a:p>
            <a:pPr algn="just"/>
            <a:r>
              <a:rPr lang="es-CL" dirty="0">
                <a:solidFill>
                  <a:srgbClr val="FF0000"/>
                </a:solidFill>
                <a:latin typeface="Times New Roman" pitchFamily="18" charset="0"/>
                <a:cs typeface="Times New Roman" pitchFamily="18" charset="0"/>
              </a:rPr>
              <a:t>ENMALLADO: </a:t>
            </a:r>
            <a:r>
              <a:rPr lang="es-CL" dirty="0">
                <a:latin typeface="Times New Roman" pitchFamily="18" charset="0"/>
                <a:cs typeface="Times New Roman" pitchFamily="18" charset="0"/>
              </a:rPr>
              <a:t>Es la aplicación de una malla metálica sobre una red de fortificación por apernado que limita el tamaño del posible planchoneo entre pernos, a lo menos al hueco que la malla define o que es posible de usar como elemento de apoyo de gunitización o shotcrete.</a:t>
            </a:r>
          </a:p>
          <a:p>
            <a:pPr algn="just"/>
            <a:r>
              <a:rPr lang="es-CL" dirty="0">
                <a:solidFill>
                  <a:srgbClr val="FF0000"/>
                </a:solidFill>
                <a:latin typeface="Times New Roman" pitchFamily="18" charset="0"/>
                <a:cs typeface="Times New Roman" pitchFamily="18" charset="0"/>
              </a:rPr>
              <a:t>SHOTCRETE:</a:t>
            </a:r>
            <a:r>
              <a:rPr lang="es-CL" b="1" dirty="0">
                <a:latin typeface="Times New Roman" pitchFamily="18" charset="0"/>
                <a:cs typeface="Times New Roman" pitchFamily="18" charset="0"/>
              </a:rPr>
              <a:t> </a:t>
            </a:r>
            <a:r>
              <a:rPr lang="es-CL" dirty="0">
                <a:latin typeface="Times New Roman" pitchFamily="18" charset="0"/>
                <a:cs typeface="Times New Roman" pitchFamily="18" charset="0"/>
              </a:rPr>
              <a:t>Es un sistema de fortificación o mejoramiento de las condiciones superficiales de los laboreos mineros, mediante aplicación por aire comprimido de un mortero, en el cual las partículas pétreas incorporan arenas de </a:t>
            </a:r>
            <a:r>
              <a:rPr lang="es-CL" dirty="0">
                <a:latin typeface="Times New Roman" pitchFamily="18" charset="0"/>
                <a:cs typeface="Times New Roman" pitchFamily="18" charset="0"/>
              </a:rPr>
              <a:t>granulometrías </a:t>
            </a:r>
            <a:r>
              <a:rPr lang="es-CL" dirty="0">
                <a:latin typeface="Times New Roman" pitchFamily="18" charset="0"/>
                <a:cs typeface="Times New Roman" pitchFamily="18" charset="0"/>
              </a:rPr>
              <a:t>gruesas y/o  finas.</a:t>
            </a:r>
          </a:p>
          <a:p>
            <a:endParaRPr lang="es-MX" dirty="0">
              <a:latin typeface="Times New Roman" panose="02020603050405020304" pitchFamily="18" charset="0"/>
              <a:cs typeface="Times New Roman" panose="02020603050405020304" pitchFamily="18" charset="0"/>
            </a:endParaRPr>
          </a:p>
          <a:p>
            <a:endParaRPr lang="es-MX"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095373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1524001" y="2"/>
            <a:ext cx="4499991" cy="3140967"/>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5" name="3 Marcador de contenido"/>
          <p:cNvPicPr>
            <a:picLocks/>
          </p:cNvPicPr>
          <p:nvPr/>
        </p:nvPicPr>
        <p:blipFill>
          <a:blip r:embed="rId3" cstate="print"/>
          <a:srcRect/>
          <a:stretch>
            <a:fillRect/>
          </a:stretch>
        </p:blipFill>
        <p:spPr bwMode="auto">
          <a:xfrm>
            <a:off x="1524001" y="3140968"/>
            <a:ext cx="4499991" cy="3717032"/>
          </a:xfrm>
          <a:prstGeom prst="rect">
            <a:avLst/>
          </a:prstGeom>
          <a:ln w="9525" cap="flat" cmpd="sng" algn="ctr">
            <a:solidFill>
              <a:schemeClr val="accent3">
                <a:shade val="95000"/>
                <a:satMod val="105000"/>
              </a:schemeClr>
            </a:solidFill>
            <a:prstDash val="solid"/>
            <a:headEnd/>
            <a:tailEnd/>
          </a:ln>
        </p:spPr>
        <p:style>
          <a:lnRef idx="1">
            <a:schemeClr val="accent3"/>
          </a:lnRef>
          <a:fillRef idx="2">
            <a:schemeClr val="accent3"/>
          </a:fillRef>
          <a:effectRef idx="1">
            <a:schemeClr val="accent3"/>
          </a:effectRef>
          <a:fontRef idx="minor">
            <a:schemeClr val="dk1"/>
          </a:fontRef>
        </p:style>
      </p:pic>
      <p:pic>
        <p:nvPicPr>
          <p:cNvPr id="6" name="3 Marcador de contenido"/>
          <p:cNvPicPr>
            <a:picLocks/>
          </p:cNvPicPr>
          <p:nvPr/>
        </p:nvPicPr>
        <p:blipFill>
          <a:blip r:embed="rId4" cstate="print"/>
          <a:srcRect/>
          <a:stretch>
            <a:fillRect/>
          </a:stretch>
        </p:blipFill>
        <p:spPr bwMode="auto">
          <a:xfrm>
            <a:off x="6023990" y="2"/>
            <a:ext cx="4644010" cy="6857999"/>
          </a:xfrm>
          <a:prstGeom prst="rect">
            <a:avLst/>
          </a:prstGeom>
          <a:ln w="25400" cap="flat" cmpd="sng" algn="ctr">
            <a:solidFill>
              <a:schemeClr val="dk1"/>
            </a:solidFill>
            <a:prstDash val="solid"/>
            <a:headEnd/>
            <a:tailEnd/>
          </a:ln>
        </p:spPr>
        <p:style>
          <a:lnRef idx="2">
            <a:schemeClr val="dk1"/>
          </a:lnRef>
          <a:fillRef idx="1">
            <a:schemeClr val="lt1"/>
          </a:fillRef>
          <a:effectRef idx="0">
            <a:schemeClr val="dk1"/>
          </a:effectRef>
          <a:fontRef idx="minor">
            <a:schemeClr val="dk1"/>
          </a:fontRef>
        </p:style>
      </p:pic>
      <p:sp>
        <p:nvSpPr>
          <p:cNvPr id="7" name="CuadroTexto 6"/>
          <p:cNvSpPr txBox="1"/>
          <p:nvPr/>
        </p:nvSpPr>
        <p:spPr>
          <a:xfrm>
            <a:off x="6023990" y="116633"/>
            <a:ext cx="2952331" cy="461665"/>
          </a:xfrm>
          <a:prstGeom prst="rect">
            <a:avLst/>
          </a:prstGeom>
          <a:noFill/>
        </p:spPr>
        <p:txBody>
          <a:bodyPr wrap="square" rtlCol="0">
            <a:spAutoFit/>
          </a:bodyPr>
          <a:lstStyle/>
          <a:p>
            <a:r>
              <a:rPr lang="es-MX" sz="2400" dirty="0">
                <a:latin typeface="Times New Roman" panose="02020603050405020304" pitchFamily="18" charset="0"/>
                <a:cs typeface="Times New Roman" panose="02020603050405020304" pitchFamily="18" charset="0"/>
              </a:rPr>
              <a:t>Perno Helicoidal</a:t>
            </a:r>
            <a:endParaRPr lang="es-MX" sz="2400" dirty="0">
              <a:latin typeface="Times New Roman" panose="02020603050405020304" pitchFamily="18" charset="0"/>
              <a:cs typeface="Times New Roman" panose="02020603050405020304" pitchFamily="18" charset="0"/>
            </a:endParaRPr>
          </a:p>
        </p:txBody>
      </p:sp>
      <p:sp>
        <p:nvSpPr>
          <p:cNvPr id="8" name="CuadroTexto 7"/>
          <p:cNvSpPr txBox="1"/>
          <p:nvPr/>
        </p:nvSpPr>
        <p:spPr>
          <a:xfrm>
            <a:off x="3071665" y="3501009"/>
            <a:ext cx="2952325" cy="461665"/>
          </a:xfrm>
          <a:prstGeom prst="rect">
            <a:avLst/>
          </a:prstGeom>
          <a:noFill/>
        </p:spPr>
        <p:txBody>
          <a:bodyPr wrap="square" rtlCol="0">
            <a:spAutoFit/>
          </a:bodyPr>
          <a:lstStyle/>
          <a:p>
            <a:r>
              <a:rPr lang="es-MX" sz="2400" dirty="0"/>
              <a:t>Perno Split Set</a:t>
            </a:r>
            <a:endParaRPr lang="es-MX" sz="2400" dirty="0"/>
          </a:p>
        </p:txBody>
      </p:sp>
      <p:sp>
        <p:nvSpPr>
          <p:cNvPr id="9" name="CuadroTexto 8"/>
          <p:cNvSpPr txBox="1"/>
          <p:nvPr/>
        </p:nvSpPr>
        <p:spPr>
          <a:xfrm flipH="1">
            <a:off x="1524000" y="2"/>
            <a:ext cx="385192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2400" dirty="0"/>
              <a:t>Malla Tipo Biscocho 10006</a:t>
            </a:r>
            <a:endParaRPr lang="es-MX" sz="2400" dirty="0"/>
          </a:p>
        </p:txBody>
      </p:sp>
    </p:spTree>
    <p:extLst>
      <p:ext uri="{BB962C8B-B14F-4D97-AF65-F5344CB8AC3E}">
        <p14:creationId xmlns:p14="http://schemas.microsoft.com/office/powerpoint/2010/main" val="403193034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908720"/>
          </a:xfrm>
        </p:spPr>
        <p:style>
          <a:lnRef idx="2">
            <a:schemeClr val="accent5"/>
          </a:lnRef>
          <a:fillRef idx="1">
            <a:schemeClr val="lt1"/>
          </a:fillRef>
          <a:effectRef idx="0">
            <a:schemeClr val="accent5"/>
          </a:effectRef>
          <a:fontRef idx="minor">
            <a:schemeClr val="dk1"/>
          </a:fontRef>
        </p:style>
        <p:txBody>
          <a:bodyPr>
            <a:normAutofit/>
          </a:bodyPr>
          <a:lstStyle/>
          <a:p>
            <a:r>
              <a:rPr lang="es-CL" sz="3200" dirty="0">
                <a:solidFill>
                  <a:srgbClr val="FF0000"/>
                </a:solidFill>
                <a:latin typeface="Times New Roman" pitchFamily="18" charset="0"/>
                <a:cs typeface="Times New Roman" pitchFamily="18" charset="0"/>
              </a:rPr>
              <a:t>MINERIA SUBTERRANEA</a:t>
            </a:r>
            <a:r>
              <a:rPr lang="es-CL" sz="3200" b="1" dirty="0">
                <a:solidFill>
                  <a:srgbClr val="FF0000"/>
                </a:solidFill>
                <a:latin typeface="Times New Roman" pitchFamily="18" charset="0"/>
                <a:cs typeface="Times New Roman" pitchFamily="18" charset="0"/>
              </a:rPr>
              <a:t>. </a:t>
            </a:r>
            <a:r>
              <a:rPr lang="es-CL" sz="3200" dirty="0">
                <a:solidFill>
                  <a:srgbClr val="FF0000"/>
                </a:solidFill>
                <a:latin typeface="Times New Roman" pitchFamily="18" charset="0"/>
                <a:cs typeface="Times New Roman" pitchFamily="18" charset="0"/>
              </a:rPr>
              <a:t>Perno, malla, shotcrete</a:t>
            </a:r>
            <a:endParaRPr lang="es-CL" sz="3200" dirty="0">
              <a:solidFill>
                <a:srgbClr val="FF0000"/>
              </a:solidFill>
              <a:latin typeface="Times New Roman" pitchFamily="18" charset="0"/>
              <a:cs typeface="Times New Roman" pitchFamily="18" charset="0"/>
            </a:endParaRPr>
          </a:p>
        </p:txBody>
      </p:sp>
      <p:pic>
        <p:nvPicPr>
          <p:cNvPr id="161794" name="Picture 2"/>
          <p:cNvPicPr>
            <a:picLocks noGrp="1" noChangeAspect="1" noChangeArrowheads="1"/>
          </p:cNvPicPr>
          <p:nvPr>
            <p:ph idx="1"/>
          </p:nvPr>
        </p:nvPicPr>
        <p:blipFill>
          <a:blip r:embed="rId2" cstate="print"/>
          <a:srcRect/>
          <a:stretch>
            <a:fillRect/>
          </a:stretch>
        </p:blipFill>
        <p:spPr bwMode="auto">
          <a:xfrm>
            <a:off x="1491351" y="908720"/>
            <a:ext cx="9176649" cy="5949280"/>
          </a:xfrm>
          <a:prstGeom prst="rect">
            <a:avLst/>
          </a:prstGeom>
          <a:ln>
            <a:headEnd/>
            <a:tailEnd/>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8352342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764704"/>
          </a:xfrm>
        </p:spPr>
        <p:style>
          <a:lnRef idx="2">
            <a:schemeClr val="accent4"/>
          </a:lnRef>
          <a:fillRef idx="1">
            <a:schemeClr val="lt1"/>
          </a:fillRef>
          <a:effectRef idx="0">
            <a:schemeClr val="accent4"/>
          </a:effectRef>
          <a:fontRef idx="minor">
            <a:schemeClr val="dk1"/>
          </a:fontRef>
        </p:style>
        <p:txBody>
          <a:bodyPr>
            <a:noAutofit/>
          </a:bodyPr>
          <a:lstStyle/>
          <a:p>
            <a:r>
              <a:rPr lang="es-CL" dirty="0" smtClean="0">
                <a:solidFill>
                  <a:srgbClr val="FF0000"/>
                </a:solidFill>
                <a:latin typeface="Times New Roman" pitchFamily="18" charset="0"/>
                <a:cs typeface="Times New Roman" pitchFamily="18" charset="0"/>
              </a:rPr>
              <a:t>DINAMITA y ANFO</a:t>
            </a:r>
            <a:endParaRPr lang="es-CL" dirty="0">
              <a:solidFill>
                <a:srgbClr val="FF0000"/>
              </a:solidFill>
              <a:latin typeface="Times New Roman" pitchFamily="18" charset="0"/>
              <a:cs typeface="Times New Roman" pitchFamily="18" charset="0"/>
            </a:endParaRPr>
          </a:p>
        </p:txBody>
      </p:sp>
      <p:sp>
        <p:nvSpPr>
          <p:cNvPr id="3" name="2 Marcador de contenido"/>
          <p:cNvSpPr>
            <a:spLocks noGrp="1"/>
          </p:cNvSpPr>
          <p:nvPr>
            <p:ph idx="1"/>
          </p:nvPr>
        </p:nvSpPr>
        <p:spPr>
          <a:xfrm>
            <a:off x="1524000" y="764704"/>
            <a:ext cx="9144000" cy="6093296"/>
          </a:xfrm>
        </p:spPr>
        <p:style>
          <a:lnRef idx="2">
            <a:schemeClr val="accent1"/>
          </a:lnRef>
          <a:fillRef idx="1">
            <a:schemeClr val="lt1"/>
          </a:fillRef>
          <a:effectRef idx="0">
            <a:schemeClr val="accent1"/>
          </a:effectRef>
          <a:fontRef idx="minor">
            <a:schemeClr val="dk1"/>
          </a:fontRef>
        </p:style>
        <p:txBody>
          <a:bodyPr>
            <a:normAutofit/>
          </a:bodyPr>
          <a:lstStyle/>
          <a:p>
            <a:pPr algn="just"/>
            <a:r>
              <a:rPr lang="es-CL" b="1" dirty="0">
                <a:solidFill>
                  <a:srgbClr val="FF0000"/>
                </a:solidFill>
                <a:latin typeface="Times New Roman" pitchFamily="18" charset="0"/>
                <a:cs typeface="Times New Roman" pitchFamily="18" charset="0"/>
              </a:rPr>
              <a:t>Explosivos:</a:t>
            </a:r>
            <a:r>
              <a:rPr lang="es-ES" b="1" dirty="0">
                <a:latin typeface="Times New Roman" pitchFamily="18" charset="0"/>
                <a:cs typeface="Times New Roman" pitchFamily="18" charset="0"/>
              </a:rPr>
              <a:t> </a:t>
            </a:r>
            <a:r>
              <a:rPr lang="es-ES" sz="2400" dirty="0">
                <a:latin typeface="Times New Roman" pitchFamily="18" charset="0"/>
                <a:cs typeface="Times New Roman" pitchFamily="18" charset="0"/>
              </a:rPr>
              <a:t>Son compuestos químicos o mezclas de compuestos químicos que al explotar violentamente generan grandes cantidades de gas y calor,  con consiguientes efectos de altas presiones y ondas de choque.</a:t>
            </a:r>
            <a:endParaRPr lang="es-CL" sz="2400" dirty="0">
              <a:solidFill>
                <a:srgbClr val="FF0000"/>
              </a:solidFill>
              <a:latin typeface="Times New Roman" pitchFamily="18" charset="0"/>
              <a:cs typeface="Times New Roman" pitchFamily="18" charset="0"/>
            </a:endParaRPr>
          </a:p>
        </p:txBody>
      </p:sp>
      <p:pic>
        <p:nvPicPr>
          <p:cNvPr id="4" name="3 Imagen"/>
          <p:cNvPicPr/>
          <p:nvPr/>
        </p:nvPicPr>
        <p:blipFill>
          <a:blip r:embed="rId2" cstate="print"/>
          <a:srcRect l="2000" t="22000" r="32001" b="10001"/>
          <a:stretch>
            <a:fillRect/>
          </a:stretch>
        </p:blipFill>
        <p:spPr bwMode="auto">
          <a:xfrm>
            <a:off x="3215680" y="1988840"/>
            <a:ext cx="4752528" cy="2183110"/>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8" name="Picture 2" descr="C:\Users\Victor\Desktop\ANFOS.jpg"/>
          <p:cNvPicPr>
            <a:picLocks noChangeAspect="1" noChangeArrowheads="1"/>
          </p:cNvPicPr>
          <p:nvPr/>
        </p:nvPicPr>
        <p:blipFill>
          <a:blip r:embed="rId3" cstate="print"/>
          <a:srcRect/>
          <a:stretch>
            <a:fillRect/>
          </a:stretch>
        </p:blipFill>
        <p:spPr bwMode="auto">
          <a:xfrm>
            <a:off x="3215681" y="4365104"/>
            <a:ext cx="4752528" cy="2304256"/>
          </a:xfrm>
          <a:prstGeom prst="rect">
            <a:avLst/>
          </a:prstGeom>
        </p:spPr>
        <p:style>
          <a:lnRef idx="2">
            <a:schemeClr val="accent2"/>
          </a:lnRef>
          <a:fillRef idx="1">
            <a:schemeClr val="lt1"/>
          </a:fillRef>
          <a:effectRef idx="0">
            <a:schemeClr val="accent2"/>
          </a:effectRef>
          <a:fontRef idx="minor">
            <a:schemeClr val="dk1"/>
          </a:fontRef>
        </p:style>
      </p:pic>
      <p:sp>
        <p:nvSpPr>
          <p:cNvPr id="6" name="CuadroTexto 5"/>
          <p:cNvSpPr txBox="1"/>
          <p:nvPr/>
        </p:nvSpPr>
        <p:spPr>
          <a:xfrm>
            <a:off x="8588152" y="2564905"/>
            <a:ext cx="2304256" cy="461665"/>
          </a:xfrm>
          <a:prstGeom prst="rect">
            <a:avLst/>
          </a:prstGeom>
          <a:noFill/>
        </p:spPr>
        <p:txBody>
          <a:bodyPr wrap="square" rtlCol="0">
            <a:spAutoFit/>
          </a:bodyPr>
          <a:lstStyle/>
          <a:p>
            <a:r>
              <a:rPr lang="es-MX" sz="2400" dirty="0">
                <a:latin typeface="Times New Roman" panose="02020603050405020304" pitchFamily="18" charset="0"/>
                <a:cs typeface="Times New Roman" panose="02020603050405020304" pitchFamily="18" charset="0"/>
              </a:rPr>
              <a:t>DINAMITA</a:t>
            </a:r>
            <a:endParaRPr lang="es-MX" sz="2400" dirty="0">
              <a:latin typeface="Times New Roman" panose="02020603050405020304" pitchFamily="18" charset="0"/>
              <a:cs typeface="Times New Roman" panose="02020603050405020304" pitchFamily="18" charset="0"/>
            </a:endParaRPr>
          </a:p>
        </p:txBody>
      </p:sp>
      <p:sp>
        <p:nvSpPr>
          <p:cNvPr id="9" name="CuadroTexto 8"/>
          <p:cNvSpPr txBox="1"/>
          <p:nvPr/>
        </p:nvSpPr>
        <p:spPr>
          <a:xfrm>
            <a:off x="8588152" y="5085184"/>
            <a:ext cx="1612304" cy="523220"/>
          </a:xfrm>
          <a:prstGeom prst="rect">
            <a:avLst/>
          </a:prstGeom>
          <a:noFill/>
        </p:spPr>
        <p:txBody>
          <a:bodyPr wrap="square" rtlCol="0">
            <a:spAutoFit/>
          </a:bodyPr>
          <a:lstStyle/>
          <a:p>
            <a:r>
              <a:rPr lang="es-MX" sz="2800" dirty="0">
                <a:latin typeface="Times New Roman" panose="02020603050405020304" pitchFamily="18" charset="0"/>
                <a:cs typeface="Times New Roman" panose="02020603050405020304" pitchFamily="18" charset="0"/>
              </a:rPr>
              <a:t>ANFO</a:t>
            </a:r>
            <a:endParaRPr lang="es-MX"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323740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692696"/>
          </a:xfrm>
        </p:spPr>
        <p:style>
          <a:lnRef idx="2">
            <a:schemeClr val="accent5"/>
          </a:lnRef>
          <a:fillRef idx="1">
            <a:schemeClr val="lt1"/>
          </a:fillRef>
          <a:effectRef idx="0">
            <a:schemeClr val="accent5"/>
          </a:effectRef>
          <a:fontRef idx="minor">
            <a:schemeClr val="dk1"/>
          </a:fontRef>
        </p:style>
        <p:txBody>
          <a:bodyPr>
            <a:normAutofit fontScale="90000"/>
          </a:bodyPr>
          <a:lstStyle/>
          <a:p>
            <a:r>
              <a:rPr lang="es-CL" dirty="0" smtClean="0">
                <a:latin typeface="Times New Roman" pitchFamily="18" charset="0"/>
                <a:cs typeface="Times New Roman" pitchFamily="18" charset="0"/>
              </a:rPr>
              <a:t>EXPLOSIVOS</a:t>
            </a:r>
            <a:endParaRPr lang="es-CL" dirty="0">
              <a:latin typeface="Times New Roman" pitchFamily="18" charset="0"/>
              <a:cs typeface="Times New Roman" pitchFamily="18" charset="0"/>
            </a:endParaRPr>
          </a:p>
        </p:txBody>
      </p:sp>
      <p:sp>
        <p:nvSpPr>
          <p:cNvPr id="3" name="2 Marcador de contenido"/>
          <p:cNvSpPr>
            <a:spLocks noGrp="1"/>
          </p:cNvSpPr>
          <p:nvPr>
            <p:ph idx="1"/>
          </p:nvPr>
        </p:nvSpPr>
        <p:spPr>
          <a:xfrm>
            <a:off x="1524000" y="692696"/>
            <a:ext cx="9144000" cy="6165304"/>
          </a:xfrm>
        </p:spPr>
        <p:style>
          <a:lnRef idx="2">
            <a:schemeClr val="accent5"/>
          </a:lnRef>
          <a:fillRef idx="1">
            <a:schemeClr val="lt1"/>
          </a:fillRef>
          <a:effectRef idx="0">
            <a:schemeClr val="accent5"/>
          </a:effectRef>
          <a:fontRef idx="minor">
            <a:schemeClr val="dk1"/>
          </a:fontRef>
        </p:style>
        <p:txBody>
          <a:bodyPr>
            <a:normAutofit fontScale="70000" lnSpcReduction="20000"/>
          </a:bodyPr>
          <a:lstStyle/>
          <a:p>
            <a:r>
              <a:rPr lang="es-CL" sz="3500" dirty="0">
                <a:solidFill>
                  <a:srgbClr val="FF0000"/>
                </a:solidFill>
                <a:latin typeface="Times New Roman" pitchFamily="18" charset="0"/>
                <a:cs typeface="Times New Roman" pitchFamily="18" charset="0"/>
              </a:rPr>
              <a:t>PENTRITA:  </a:t>
            </a:r>
            <a:r>
              <a:rPr lang="es-CL" sz="3500" dirty="0">
                <a:latin typeface="Times New Roman" pitchFamily="18" charset="0"/>
                <a:cs typeface="Times New Roman" pitchFamily="18" charset="0"/>
              </a:rPr>
              <a:t>Sólido cristalino de color blanco, insoluble en agua y alcohol y soluble en acetona, que se produce al nitrar fuertemente cierto polialcohol. Es uno de los explosivos rompedores más potentes. pentrita </a:t>
            </a:r>
            <a:r>
              <a:rPr lang="es-CL" sz="3500" b="1" dirty="0">
                <a:latin typeface="Times New Roman" pitchFamily="18" charset="0"/>
                <a:cs typeface="Times New Roman" pitchFamily="18" charset="0"/>
              </a:rPr>
              <a:t>:</a:t>
            </a:r>
            <a:r>
              <a:rPr lang="es-CL" sz="3500" dirty="0">
                <a:latin typeface="Times New Roman" pitchFamily="18" charset="0"/>
                <a:cs typeface="Times New Roman" pitchFamily="18" charset="0"/>
              </a:rPr>
              <a:t>nítrico que constituye un potente explosivo.</a:t>
            </a:r>
          </a:p>
          <a:p>
            <a:r>
              <a:rPr lang="es-CL" sz="3500" dirty="0">
                <a:solidFill>
                  <a:srgbClr val="FF0000"/>
                </a:solidFill>
                <a:latin typeface="Times New Roman" pitchFamily="18" charset="0"/>
                <a:cs typeface="Times New Roman" pitchFamily="18" charset="0"/>
              </a:rPr>
              <a:t>PENTOLITA: </a:t>
            </a:r>
            <a:r>
              <a:rPr lang="es-CL" sz="3500" dirty="0">
                <a:latin typeface="Times New Roman" pitchFamily="18" charset="0"/>
                <a:cs typeface="Times New Roman" pitchFamily="18" charset="0"/>
              </a:rPr>
              <a:t>Es un alto explosivo utilizado para fines militares y civiles, por ejemplo, las ojivas y las cargas de refuerzo.</a:t>
            </a:r>
            <a:br>
              <a:rPr lang="es-CL" sz="3500" dirty="0">
                <a:latin typeface="Times New Roman" pitchFamily="18" charset="0"/>
                <a:cs typeface="Times New Roman" pitchFamily="18" charset="0"/>
              </a:rPr>
            </a:br>
            <a:r>
              <a:rPr lang="es-CL" sz="3500" dirty="0">
                <a:latin typeface="Times New Roman" pitchFamily="18" charset="0"/>
                <a:cs typeface="Times New Roman" pitchFamily="18" charset="0"/>
              </a:rPr>
              <a:t>Pentolita Militar comprende una mezcla de 50% de PENT y 50% de TNT. Tiene una velocidad de detonación de 7400 m/s. La Pentolita civil tiene un % mas bajo de PENT y la velocidad de detonación esta en aproximadamente en  7800 m/s.</a:t>
            </a:r>
          </a:p>
          <a:p>
            <a:r>
              <a:rPr lang="es-CL" sz="3500" dirty="0">
                <a:solidFill>
                  <a:srgbClr val="FF0000"/>
                </a:solidFill>
                <a:latin typeface="Times New Roman" pitchFamily="18" charset="0"/>
                <a:cs typeface="Times New Roman" pitchFamily="18" charset="0"/>
              </a:rPr>
              <a:t>El TETRANITRATO DE PENTAERITRITA: </a:t>
            </a:r>
            <a:r>
              <a:rPr lang="es-CL" sz="3500" dirty="0">
                <a:latin typeface="Times New Roman" pitchFamily="18" charset="0"/>
                <a:cs typeface="Times New Roman" pitchFamily="18" charset="0"/>
              </a:rPr>
              <a:t>L</a:t>
            </a:r>
            <a:r>
              <a:rPr lang="es-CL" sz="3500" dirty="0">
                <a:latin typeface="Times New Roman" pitchFamily="18" charset="0"/>
                <a:cs typeface="Times New Roman" pitchFamily="18" charset="0"/>
              </a:rPr>
              <a:t>lamado también PETN, tiene unas características similares a las de la ciclonita, y se mezcla con TNT para formar el explosivo pentolita. También forma la parte central de las mechas explosivas primacord utilizadas en las cargas detonadoras de demolición y en las cargas impulsadoras utilizadas en voladuras. </a:t>
            </a:r>
          </a:p>
          <a:p>
            <a:r>
              <a:rPr lang="es-CL" sz="3500" dirty="0"/>
              <a:t/>
            </a:r>
            <a:br>
              <a:rPr lang="es-CL" sz="3500" dirty="0"/>
            </a:br>
            <a:endParaRPr lang="es-CL" sz="3500" dirty="0"/>
          </a:p>
          <a:p>
            <a:pPr>
              <a:buNone/>
            </a:pPr>
            <a:endParaRPr lang="es-CL" sz="2400" dirty="0">
              <a:latin typeface="Times New Roman" pitchFamily="18" charset="0"/>
              <a:cs typeface="Times New Roman" pitchFamily="18" charset="0"/>
            </a:endParaRPr>
          </a:p>
          <a:p>
            <a:endParaRPr lang="es-CL" dirty="0"/>
          </a:p>
        </p:txBody>
      </p:sp>
    </p:spTree>
    <p:extLst>
      <p:ext uri="{BB962C8B-B14F-4D97-AF65-F5344CB8AC3E}">
        <p14:creationId xmlns:p14="http://schemas.microsoft.com/office/powerpoint/2010/main" val="81857987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764704"/>
          </a:xfrm>
        </p:spPr>
        <p:style>
          <a:lnRef idx="3">
            <a:schemeClr val="lt1"/>
          </a:lnRef>
          <a:fillRef idx="1">
            <a:schemeClr val="accent1"/>
          </a:fillRef>
          <a:effectRef idx="1">
            <a:schemeClr val="accent1"/>
          </a:effectRef>
          <a:fontRef idx="minor">
            <a:schemeClr val="lt1"/>
          </a:fontRef>
        </p:style>
        <p:txBody>
          <a:bodyPr>
            <a:normAutofit/>
          </a:bodyPr>
          <a:lstStyle/>
          <a:p>
            <a:r>
              <a:rPr lang="es-CL" sz="3600" dirty="0">
                <a:latin typeface="Times New Roman" pitchFamily="18" charset="0"/>
                <a:cs typeface="Times New Roman" pitchFamily="18" charset="0"/>
              </a:rPr>
              <a:t>DETONADOR/FULMINANTE N° 8</a:t>
            </a:r>
            <a:endParaRPr lang="es-CL" sz="3600" dirty="0">
              <a:latin typeface="Times New Roman" pitchFamily="18" charset="0"/>
              <a:cs typeface="Times New Roman" pitchFamily="18" charset="0"/>
            </a:endParaRPr>
          </a:p>
        </p:txBody>
      </p:sp>
      <p:sp>
        <p:nvSpPr>
          <p:cNvPr id="3" name="2 Marcador de contenido"/>
          <p:cNvSpPr>
            <a:spLocks noGrp="1"/>
          </p:cNvSpPr>
          <p:nvPr>
            <p:ph idx="1"/>
          </p:nvPr>
        </p:nvSpPr>
        <p:spPr>
          <a:xfrm>
            <a:off x="1524000" y="764704"/>
            <a:ext cx="9144000" cy="6093296"/>
          </a:xfrm>
        </p:spPr>
        <p:style>
          <a:lnRef idx="2">
            <a:schemeClr val="accent2"/>
          </a:lnRef>
          <a:fillRef idx="1">
            <a:schemeClr val="lt1"/>
          </a:fillRef>
          <a:effectRef idx="0">
            <a:schemeClr val="accent2"/>
          </a:effectRef>
          <a:fontRef idx="minor">
            <a:schemeClr val="dk1"/>
          </a:fontRef>
        </p:style>
        <p:txBody>
          <a:bodyPr>
            <a:normAutofit/>
          </a:bodyPr>
          <a:lstStyle/>
          <a:p>
            <a:endParaRPr lang="es-CL" sz="2400" dirty="0">
              <a:latin typeface="Times New Roman" pitchFamily="18" charset="0"/>
              <a:cs typeface="Times New Roman" pitchFamily="18" charset="0"/>
            </a:endParaRPr>
          </a:p>
          <a:p>
            <a:r>
              <a:rPr lang="es-CL" sz="2400" dirty="0">
                <a:latin typeface="Times New Roman" pitchFamily="18" charset="0"/>
                <a:cs typeface="Times New Roman" pitchFamily="18" charset="0"/>
              </a:rPr>
              <a:t>DETONADOR/FULMINANTE SIMPLE N° 8: Es uno de los componentes del sistema tradicional de voladura. Está conformado por un casquillo cilíndrico de aluminio cerrado en uno de sus extremos, en cuyo interior lleva una carga primaria de un explosivo sensible a la chispa y otra carga secundaria de alto poder explosivo. </a:t>
            </a:r>
          </a:p>
          <a:p>
            <a:r>
              <a:rPr lang="es-CL" sz="2400" dirty="0">
                <a:latin typeface="Times New Roman" pitchFamily="18" charset="0"/>
                <a:cs typeface="Times New Roman" pitchFamily="18" charset="0"/>
              </a:rPr>
              <a:t>Estos detonadores consisten de una cápsula cilíndrica de aluminio o de cobre de 6.5 mm de diámetro y de una longitud variable entre 38 y 45 mm. Esta cápsula tiene un extremo cerrado adyacente al cual hay una carga de explosivo potente pentrita, denominada carga base o secundaria y un extremo abierto adyacente al cual hay una carga de explosivo muy sensible tal como el fulminato de mercurio o azida de plomo denominada carga primaria.</a:t>
            </a:r>
          </a:p>
          <a:p>
            <a:endParaRPr lang="es-CL" sz="2400" dirty="0">
              <a:latin typeface="Times New Roman" pitchFamily="18" charset="0"/>
              <a:cs typeface="Times New Roman" pitchFamily="18" charset="0"/>
            </a:endParaRPr>
          </a:p>
          <a:p>
            <a:endParaRPr lang="es-CL" dirty="0"/>
          </a:p>
        </p:txBody>
      </p:sp>
    </p:spTree>
    <p:extLst>
      <p:ext uri="{BB962C8B-B14F-4D97-AF65-F5344CB8AC3E}">
        <p14:creationId xmlns:p14="http://schemas.microsoft.com/office/powerpoint/2010/main" val="86937585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1"/>
            <a:ext cx="9144000" cy="352401"/>
          </a:xfrm>
        </p:spPr>
        <p:style>
          <a:lnRef idx="1">
            <a:schemeClr val="accent5"/>
          </a:lnRef>
          <a:fillRef idx="2">
            <a:schemeClr val="accent5"/>
          </a:fillRef>
          <a:effectRef idx="1">
            <a:schemeClr val="accent5"/>
          </a:effectRef>
          <a:fontRef idx="minor">
            <a:schemeClr val="dk1"/>
          </a:fontRef>
        </p:style>
        <p:txBody>
          <a:bodyPr>
            <a:noAutofit/>
          </a:bodyPr>
          <a:lstStyle/>
          <a:p>
            <a:r>
              <a:rPr lang="es-CL" sz="2800" dirty="0">
                <a:solidFill>
                  <a:srgbClr val="FF0000"/>
                </a:solidFill>
                <a:latin typeface="Times New Roman" pitchFamily="18" charset="0"/>
                <a:cs typeface="Times New Roman" pitchFamily="18" charset="0"/>
              </a:rPr>
              <a:t>DETONDORES ELECTRICOS</a:t>
            </a:r>
            <a:endParaRPr lang="es-CL" sz="2800" dirty="0">
              <a:solidFill>
                <a:srgbClr val="FF0000"/>
              </a:solidFill>
              <a:latin typeface="Times New Roman" pitchFamily="18" charset="0"/>
              <a:cs typeface="Times New Roman" pitchFamily="18" charset="0"/>
            </a:endParaRPr>
          </a:p>
        </p:txBody>
      </p:sp>
      <p:sp>
        <p:nvSpPr>
          <p:cNvPr id="5" name="4 CuadroTexto"/>
          <p:cNvSpPr txBox="1"/>
          <p:nvPr/>
        </p:nvSpPr>
        <p:spPr>
          <a:xfrm>
            <a:off x="8472264" y="2420889"/>
            <a:ext cx="1728192" cy="276999"/>
          </a:xfrm>
          <a:prstGeom prst="rect">
            <a:avLst/>
          </a:prstGeom>
          <a:noFill/>
        </p:spPr>
        <p:txBody>
          <a:bodyPr wrap="square" rtlCol="0">
            <a:spAutoFit/>
          </a:bodyPr>
          <a:lstStyle/>
          <a:p>
            <a:r>
              <a:rPr lang="es-CL" sz="1200" dirty="0"/>
              <a:t>Cables eléctricos</a:t>
            </a:r>
            <a:endParaRPr lang="es-CL" sz="1200" dirty="0"/>
          </a:p>
        </p:txBody>
      </p:sp>
      <p:sp>
        <p:nvSpPr>
          <p:cNvPr id="6" name="5 CuadroTexto"/>
          <p:cNvSpPr txBox="1"/>
          <p:nvPr/>
        </p:nvSpPr>
        <p:spPr>
          <a:xfrm>
            <a:off x="8544272" y="2852936"/>
            <a:ext cx="1368152" cy="369332"/>
          </a:xfrm>
          <a:prstGeom prst="rect">
            <a:avLst/>
          </a:prstGeom>
          <a:noFill/>
        </p:spPr>
        <p:txBody>
          <a:bodyPr wrap="square" rtlCol="0">
            <a:spAutoFit/>
          </a:bodyPr>
          <a:lstStyle/>
          <a:p>
            <a:endParaRPr lang="es-CL" dirty="0"/>
          </a:p>
        </p:txBody>
      </p:sp>
      <p:sp>
        <p:nvSpPr>
          <p:cNvPr id="7" name="6 CuadroTexto"/>
          <p:cNvSpPr txBox="1"/>
          <p:nvPr/>
        </p:nvSpPr>
        <p:spPr>
          <a:xfrm>
            <a:off x="8472264" y="2780929"/>
            <a:ext cx="1296144" cy="461665"/>
          </a:xfrm>
          <a:prstGeom prst="rect">
            <a:avLst/>
          </a:prstGeom>
          <a:noFill/>
        </p:spPr>
        <p:txBody>
          <a:bodyPr wrap="square" rtlCol="0">
            <a:spAutoFit/>
          </a:bodyPr>
          <a:lstStyle/>
          <a:p>
            <a:r>
              <a:rPr lang="es-CL" sz="1200" dirty="0"/>
              <a:t>Goma antiestática</a:t>
            </a:r>
            <a:endParaRPr lang="es-CL" sz="1200" dirty="0"/>
          </a:p>
        </p:txBody>
      </p:sp>
      <p:sp>
        <p:nvSpPr>
          <p:cNvPr id="8" name="7 CuadroTexto"/>
          <p:cNvSpPr txBox="1"/>
          <p:nvPr/>
        </p:nvSpPr>
        <p:spPr>
          <a:xfrm>
            <a:off x="8472264" y="3356993"/>
            <a:ext cx="1728192" cy="276999"/>
          </a:xfrm>
          <a:prstGeom prst="rect">
            <a:avLst/>
          </a:prstGeom>
          <a:noFill/>
        </p:spPr>
        <p:txBody>
          <a:bodyPr wrap="square" rtlCol="0">
            <a:spAutoFit/>
          </a:bodyPr>
          <a:lstStyle/>
          <a:p>
            <a:r>
              <a:rPr lang="es-CL" sz="1200" dirty="0"/>
              <a:t>Capsula de cobre</a:t>
            </a:r>
            <a:endParaRPr lang="es-CL" sz="1200" dirty="0"/>
          </a:p>
        </p:txBody>
      </p:sp>
      <p:pic>
        <p:nvPicPr>
          <p:cNvPr id="10" name="Picture 2" descr="C:\Users\Victor\Desktop\Fulminante electrico.jpg"/>
          <p:cNvPicPr>
            <a:picLocks noGrp="1" noChangeAspect="1" noChangeArrowheads="1"/>
          </p:cNvPicPr>
          <p:nvPr>
            <p:ph idx="1"/>
          </p:nvPr>
        </p:nvPicPr>
        <p:blipFill>
          <a:blip r:embed="rId2" cstate="print"/>
          <a:srcRect/>
          <a:stretch>
            <a:fillRect/>
          </a:stretch>
        </p:blipFill>
        <p:spPr bwMode="auto">
          <a:xfrm>
            <a:off x="1775520" y="1248730"/>
            <a:ext cx="8496944" cy="5276615"/>
          </a:xfrm>
          <a:prstGeom prst="rect">
            <a:avLst/>
          </a:prstGeom>
        </p:spPr>
        <p:style>
          <a:lnRef idx="2">
            <a:schemeClr val="accent1"/>
          </a:lnRef>
          <a:fillRef idx="1">
            <a:schemeClr val="lt1"/>
          </a:fillRef>
          <a:effectRef idx="0">
            <a:schemeClr val="accent1"/>
          </a:effectRef>
          <a:fontRef idx="minor">
            <a:schemeClr val="dk1"/>
          </a:fontRef>
        </p:style>
      </p:pic>
      <p:sp>
        <p:nvSpPr>
          <p:cNvPr id="11" name="10 CuadroTexto"/>
          <p:cNvSpPr txBox="1"/>
          <p:nvPr/>
        </p:nvSpPr>
        <p:spPr>
          <a:xfrm>
            <a:off x="8184232" y="6309321"/>
            <a:ext cx="2088232" cy="307777"/>
          </a:xfrm>
          <a:prstGeom prst="rect">
            <a:avLst/>
          </a:prstGeom>
          <a:noFill/>
        </p:spPr>
        <p:txBody>
          <a:bodyPr wrap="square" rtlCol="0">
            <a:spAutoFit/>
          </a:bodyPr>
          <a:lstStyle/>
          <a:p>
            <a:r>
              <a:rPr lang="es-CL" sz="1400" dirty="0"/>
              <a:t>Carga secundaria</a:t>
            </a:r>
            <a:endParaRPr lang="es-CL" sz="1400" dirty="0"/>
          </a:p>
        </p:txBody>
      </p:sp>
      <p:sp>
        <p:nvSpPr>
          <p:cNvPr id="12" name="11 CuadroTexto"/>
          <p:cNvSpPr txBox="1"/>
          <p:nvPr/>
        </p:nvSpPr>
        <p:spPr>
          <a:xfrm>
            <a:off x="8328248" y="5949281"/>
            <a:ext cx="1656184" cy="307777"/>
          </a:xfrm>
          <a:prstGeom prst="rect">
            <a:avLst/>
          </a:prstGeom>
          <a:noFill/>
        </p:spPr>
        <p:txBody>
          <a:bodyPr wrap="square" rtlCol="0">
            <a:spAutoFit/>
          </a:bodyPr>
          <a:lstStyle/>
          <a:p>
            <a:r>
              <a:rPr lang="es-CL" sz="1400" dirty="0"/>
              <a:t>Carga primaria</a:t>
            </a:r>
            <a:endParaRPr lang="es-CL" sz="1400" dirty="0"/>
          </a:p>
        </p:txBody>
      </p:sp>
      <p:sp>
        <p:nvSpPr>
          <p:cNvPr id="13" name="12 CuadroTexto"/>
          <p:cNvSpPr txBox="1"/>
          <p:nvPr/>
        </p:nvSpPr>
        <p:spPr>
          <a:xfrm>
            <a:off x="8328248" y="5517233"/>
            <a:ext cx="1944216" cy="307777"/>
          </a:xfrm>
          <a:prstGeom prst="rect">
            <a:avLst/>
          </a:prstGeom>
          <a:noFill/>
        </p:spPr>
        <p:txBody>
          <a:bodyPr wrap="square" rtlCol="0">
            <a:spAutoFit/>
          </a:bodyPr>
          <a:lstStyle/>
          <a:p>
            <a:r>
              <a:rPr lang="es-CL" sz="1400" dirty="0"/>
              <a:t>Cilindros de plomo</a:t>
            </a:r>
            <a:endParaRPr lang="es-CL" sz="1400" dirty="0"/>
          </a:p>
        </p:txBody>
      </p:sp>
      <p:sp>
        <p:nvSpPr>
          <p:cNvPr id="14" name="13 CuadroTexto"/>
          <p:cNvSpPr txBox="1"/>
          <p:nvPr/>
        </p:nvSpPr>
        <p:spPr>
          <a:xfrm>
            <a:off x="8328248" y="5013177"/>
            <a:ext cx="2088232" cy="307777"/>
          </a:xfrm>
          <a:prstGeom prst="rect">
            <a:avLst/>
          </a:prstGeom>
          <a:noFill/>
        </p:spPr>
        <p:txBody>
          <a:bodyPr wrap="square" rtlCol="0">
            <a:spAutoFit/>
          </a:bodyPr>
          <a:lstStyle/>
          <a:p>
            <a:r>
              <a:rPr lang="es-CL" sz="1400" dirty="0"/>
              <a:t>Mixto pirotécnicos</a:t>
            </a:r>
            <a:endParaRPr lang="es-CL" sz="1400" dirty="0"/>
          </a:p>
        </p:txBody>
      </p:sp>
      <p:sp>
        <p:nvSpPr>
          <p:cNvPr id="15" name="14 CuadroTexto"/>
          <p:cNvSpPr txBox="1"/>
          <p:nvPr/>
        </p:nvSpPr>
        <p:spPr>
          <a:xfrm>
            <a:off x="8400256" y="4293097"/>
            <a:ext cx="1944216" cy="307777"/>
          </a:xfrm>
          <a:prstGeom prst="rect">
            <a:avLst/>
          </a:prstGeom>
          <a:noFill/>
        </p:spPr>
        <p:txBody>
          <a:bodyPr wrap="square" rtlCol="0">
            <a:spAutoFit/>
          </a:bodyPr>
          <a:lstStyle/>
          <a:p>
            <a:r>
              <a:rPr lang="es-CL" sz="1400" dirty="0"/>
              <a:t>Cámara de aire</a:t>
            </a:r>
            <a:endParaRPr lang="es-CL" sz="1400" dirty="0"/>
          </a:p>
        </p:txBody>
      </p:sp>
      <p:sp>
        <p:nvSpPr>
          <p:cNvPr id="17" name="16 CuadroTexto"/>
          <p:cNvSpPr txBox="1"/>
          <p:nvPr/>
        </p:nvSpPr>
        <p:spPr>
          <a:xfrm>
            <a:off x="8400256" y="4077073"/>
            <a:ext cx="1800200" cy="307777"/>
          </a:xfrm>
          <a:prstGeom prst="rect">
            <a:avLst/>
          </a:prstGeom>
          <a:noFill/>
        </p:spPr>
        <p:txBody>
          <a:bodyPr wrap="square" rtlCol="0">
            <a:spAutoFit/>
          </a:bodyPr>
          <a:lstStyle/>
          <a:p>
            <a:r>
              <a:rPr lang="es-CL" sz="1400" dirty="0"/>
              <a:t>Gota pirotécnica</a:t>
            </a:r>
            <a:endParaRPr lang="es-CL" sz="1400" dirty="0"/>
          </a:p>
        </p:txBody>
      </p:sp>
      <p:sp>
        <p:nvSpPr>
          <p:cNvPr id="18" name="17 CuadroTexto"/>
          <p:cNvSpPr txBox="1"/>
          <p:nvPr/>
        </p:nvSpPr>
        <p:spPr>
          <a:xfrm>
            <a:off x="8400256" y="3861049"/>
            <a:ext cx="1728192" cy="307777"/>
          </a:xfrm>
          <a:prstGeom prst="rect">
            <a:avLst/>
          </a:prstGeom>
          <a:noFill/>
        </p:spPr>
        <p:txBody>
          <a:bodyPr wrap="square" rtlCol="0">
            <a:spAutoFit/>
          </a:bodyPr>
          <a:lstStyle/>
          <a:p>
            <a:r>
              <a:rPr lang="es-CL" sz="1400" dirty="0"/>
              <a:t>Filamento iniciador</a:t>
            </a:r>
            <a:endParaRPr lang="es-CL" sz="1400" dirty="0"/>
          </a:p>
        </p:txBody>
      </p:sp>
      <p:sp>
        <p:nvSpPr>
          <p:cNvPr id="23" name="22 CuadroTexto"/>
          <p:cNvSpPr txBox="1"/>
          <p:nvPr/>
        </p:nvSpPr>
        <p:spPr>
          <a:xfrm>
            <a:off x="8328248" y="3337828"/>
            <a:ext cx="2088232" cy="523220"/>
          </a:xfrm>
          <a:prstGeom prst="rect">
            <a:avLst/>
          </a:prstGeom>
          <a:noFill/>
        </p:spPr>
        <p:txBody>
          <a:bodyPr wrap="square" rtlCol="0">
            <a:spAutoFit/>
          </a:bodyPr>
          <a:lstStyle/>
          <a:p>
            <a:r>
              <a:rPr lang="es-CL" sz="1400" dirty="0"/>
              <a:t>Casquillo de cobre o aluminio</a:t>
            </a:r>
            <a:endParaRPr lang="es-CL" sz="1400" dirty="0"/>
          </a:p>
        </p:txBody>
      </p:sp>
      <p:sp>
        <p:nvSpPr>
          <p:cNvPr id="25" name="24 CuadroTexto"/>
          <p:cNvSpPr txBox="1"/>
          <p:nvPr/>
        </p:nvSpPr>
        <p:spPr>
          <a:xfrm>
            <a:off x="8328248" y="2924945"/>
            <a:ext cx="2016224" cy="307777"/>
          </a:xfrm>
          <a:prstGeom prst="rect">
            <a:avLst/>
          </a:prstGeom>
          <a:noFill/>
        </p:spPr>
        <p:txBody>
          <a:bodyPr wrap="square" rtlCol="0">
            <a:spAutoFit/>
          </a:bodyPr>
          <a:lstStyle/>
          <a:p>
            <a:r>
              <a:rPr lang="es-CL" sz="1400" dirty="0"/>
              <a:t>Goma antiestática</a:t>
            </a:r>
            <a:endParaRPr lang="es-CL" sz="1400" dirty="0"/>
          </a:p>
        </p:txBody>
      </p:sp>
      <p:sp>
        <p:nvSpPr>
          <p:cNvPr id="26" name="25 CuadroTexto"/>
          <p:cNvSpPr txBox="1"/>
          <p:nvPr/>
        </p:nvSpPr>
        <p:spPr>
          <a:xfrm>
            <a:off x="8328248" y="2420889"/>
            <a:ext cx="2160240" cy="307777"/>
          </a:xfrm>
          <a:prstGeom prst="rect">
            <a:avLst/>
          </a:prstGeom>
          <a:noFill/>
        </p:spPr>
        <p:txBody>
          <a:bodyPr wrap="square" rtlCol="0">
            <a:spAutoFit/>
          </a:bodyPr>
          <a:lstStyle/>
          <a:p>
            <a:r>
              <a:rPr lang="es-CL" sz="1400" dirty="0"/>
              <a:t>Cables eléctricos</a:t>
            </a:r>
            <a:endParaRPr lang="es-CL" sz="1400" dirty="0"/>
          </a:p>
        </p:txBody>
      </p:sp>
      <p:sp>
        <p:nvSpPr>
          <p:cNvPr id="27" name="26 CuadroTexto"/>
          <p:cNvSpPr txBox="1"/>
          <p:nvPr/>
        </p:nvSpPr>
        <p:spPr>
          <a:xfrm>
            <a:off x="6023993" y="6093296"/>
            <a:ext cx="1264851" cy="523220"/>
          </a:xfrm>
          <a:prstGeom prst="rect">
            <a:avLst/>
          </a:prstGeom>
          <a:noFill/>
        </p:spPr>
        <p:txBody>
          <a:bodyPr wrap="square" rtlCol="0">
            <a:spAutoFit/>
          </a:bodyPr>
          <a:lstStyle/>
          <a:p>
            <a:r>
              <a:rPr lang="es-CL" sz="1400" dirty="0">
                <a:solidFill>
                  <a:srgbClr val="FF0000"/>
                </a:solidFill>
              </a:rPr>
              <a:t>Zona de cargas explosivas</a:t>
            </a:r>
            <a:endParaRPr lang="es-CL" sz="1400" dirty="0">
              <a:solidFill>
                <a:srgbClr val="FF0000"/>
              </a:solidFill>
            </a:endParaRPr>
          </a:p>
        </p:txBody>
      </p:sp>
      <p:sp>
        <p:nvSpPr>
          <p:cNvPr id="28" name="27 CuadroTexto"/>
          <p:cNvSpPr txBox="1"/>
          <p:nvPr/>
        </p:nvSpPr>
        <p:spPr>
          <a:xfrm>
            <a:off x="5879976" y="5157193"/>
            <a:ext cx="1944216" cy="307779"/>
          </a:xfrm>
          <a:prstGeom prst="rect">
            <a:avLst/>
          </a:prstGeom>
          <a:noFill/>
        </p:spPr>
        <p:txBody>
          <a:bodyPr wrap="square" rtlCol="0">
            <a:spAutoFit/>
          </a:bodyPr>
          <a:lstStyle/>
          <a:p>
            <a:r>
              <a:rPr lang="es-CL" sz="1400" dirty="0">
                <a:solidFill>
                  <a:srgbClr val="FF0000"/>
                </a:solidFill>
              </a:rPr>
              <a:t>Zona de Retardos</a:t>
            </a:r>
            <a:endParaRPr lang="es-CL" sz="1400" dirty="0">
              <a:solidFill>
                <a:srgbClr val="FF0000"/>
              </a:solidFill>
            </a:endParaRPr>
          </a:p>
        </p:txBody>
      </p:sp>
      <p:sp>
        <p:nvSpPr>
          <p:cNvPr id="30" name="29 CuadroTexto"/>
          <p:cNvSpPr txBox="1"/>
          <p:nvPr/>
        </p:nvSpPr>
        <p:spPr>
          <a:xfrm>
            <a:off x="2855640" y="5589241"/>
            <a:ext cx="2664296" cy="3077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CL" sz="1400" dirty="0"/>
              <a:t>Zona de unión cable al detonador</a:t>
            </a:r>
            <a:endParaRPr lang="es-CL" sz="1400" dirty="0"/>
          </a:p>
        </p:txBody>
      </p:sp>
      <p:cxnSp>
        <p:nvCxnSpPr>
          <p:cNvPr id="32" name="31 Conector recto de flecha"/>
          <p:cNvCxnSpPr>
            <a:stCxn id="30" idx="0"/>
          </p:cNvCxnSpPr>
          <p:nvPr/>
        </p:nvCxnSpPr>
        <p:spPr>
          <a:xfrm flipV="1">
            <a:off x="4187788" y="3645024"/>
            <a:ext cx="3132348" cy="194421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6" name="CuadroTexto 15"/>
          <p:cNvSpPr txBox="1"/>
          <p:nvPr/>
        </p:nvSpPr>
        <p:spPr>
          <a:xfrm>
            <a:off x="1524001" y="371567"/>
            <a:ext cx="9318247" cy="877163"/>
          </a:xfrm>
          <a:prstGeom prst="rect">
            <a:avLst/>
          </a:prstGeom>
          <a:noFill/>
        </p:spPr>
        <p:txBody>
          <a:bodyPr wrap="square" rtlCol="0">
            <a:spAutoFit/>
          </a:bodyPr>
          <a:lstStyle/>
          <a:p>
            <a:r>
              <a:rPr lang="es-MX" sz="1700" dirty="0">
                <a:solidFill>
                  <a:srgbClr val="FF0000"/>
                </a:solidFill>
                <a:latin typeface="Times New Roman" panose="02020603050405020304" pitchFamily="18" charset="0"/>
                <a:cs typeface="Times New Roman" panose="02020603050405020304" pitchFamily="18" charset="0"/>
              </a:rPr>
              <a:t>Consta de 4 partes fundamentales: </a:t>
            </a:r>
            <a:r>
              <a:rPr lang="es-MX" sz="1700" dirty="0">
                <a:latin typeface="Times New Roman" panose="02020603050405020304" pitchFamily="18" charset="0"/>
                <a:cs typeface="Times New Roman" panose="02020603050405020304" pitchFamily="18" charset="0"/>
              </a:rPr>
              <a:t>a.- Capsula de Al o Cu, b.- Carga explosiva compuesta por un explosivo y uno secundario, c.- Elemento de retardo con un tiempo de combustión especificado, d.- Elemento inflamador eléctrico- pirotécnico.</a:t>
            </a:r>
            <a:endParaRPr lang="es-MX"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74395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4000" y="0"/>
            <a:ext cx="9144000" cy="836712"/>
          </a:xfrm>
        </p:spPr>
        <p:style>
          <a:lnRef idx="1">
            <a:schemeClr val="accent1"/>
          </a:lnRef>
          <a:fillRef idx="2">
            <a:schemeClr val="accent1"/>
          </a:fillRef>
          <a:effectRef idx="1">
            <a:schemeClr val="accent1"/>
          </a:effectRef>
          <a:fontRef idx="minor">
            <a:schemeClr val="dk1"/>
          </a:fontRef>
        </p:style>
        <p:txBody>
          <a:bodyPr/>
          <a:lstStyle/>
          <a:p>
            <a:r>
              <a:rPr lang="es-MX" dirty="0" smtClean="0">
                <a:latin typeface="Times New Roman" panose="02020603050405020304" pitchFamily="18" charset="0"/>
                <a:cs typeface="Times New Roman" panose="02020603050405020304" pitchFamily="18" charset="0"/>
              </a:rPr>
              <a:t>MINERIA SUBTERRANEA</a:t>
            </a:r>
            <a:endParaRPr lang="es-MX" dirty="0">
              <a:latin typeface="Times New Roman" panose="02020603050405020304" pitchFamily="18" charset="0"/>
              <a:cs typeface="Times New Roman" panose="02020603050405020304" pitchFamily="18" charset="0"/>
            </a:endParaRP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838846"/>
            <a:ext cx="9144000" cy="6048672"/>
          </a:xfrm>
        </p:spPr>
      </p:pic>
    </p:spTree>
    <p:extLst>
      <p:ext uri="{BB962C8B-B14F-4D97-AF65-F5344CB8AC3E}">
        <p14:creationId xmlns:p14="http://schemas.microsoft.com/office/powerpoint/2010/main" val="419701940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836712"/>
          </a:xfrm>
        </p:spPr>
        <p:style>
          <a:lnRef idx="1">
            <a:schemeClr val="accent3"/>
          </a:lnRef>
          <a:fillRef idx="2">
            <a:schemeClr val="accent3"/>
          </a:fillRef>
          <a:effectRef idx="1">
            <a:schemeClr val="accent3"/>
          </a:effectRef>
          <a:fontRef idx="minor">
            <a:schemeClr val="dk1"/>
          </a:fontRef>
        </p:style>
        <p:txBody>
          <a:bodyPr>
            <a:normAutofit/>
          </a:bodyPr>
          <a:lstStyle/>
          <a:p>
            <a:r>
              <a:rPr lang="es-CL" sz="3200" dirty="0">
                <a:solidFill>
                  <a:srgbClr val="FF0000"/>
                </a:solidFill>
                <a:latin typeface="Times New Roman" pitchFamily="18" charset="0"/>
                <a:cs typeface="Times New Roman" pitchFamily="18" charset="0"/>
              </a:rPr>
              <a:t> DETONADOR A MECHA</a:t>
            </a:r>
            <a:endParaRPr lang="es-CL" sz="3200" dirty="0">
              <a:solidFill>
                <a:srgbClr val="FF0000"/>
              </a:solidFill>
              <a:latin typeface="Times New Roman" pitchFamily="18" charset="0"/>
              <a:cs typeface="Times New Roman" pitchFamily="18" charset="0"/>
            </a:endParaRPr>
          </a:p>
        </p:txBody>
      </p:sp>
      <p:pic>
        <p:nvPicPr>
          <p:cNvPr id="4" name="3 Marcador de contenido" descr="http://htmlimg4.scribdassets.com/9t02o4pncwcha63/images/42-ac6f9dc094/000.jpg"/>
          <p:cNvPicPr>
            <a:picLocks noGrp="1"/>
          </p:cNvPicPr>
          <p:nvPr>
            <p:ph idx="1"/>
          </p:nvPr>
        </p:nvPicPr>
        <p:blipFill>
          <a:blip r:embed="rId2" cstate="print"/>
          <a:srcRect/>
          <a:stretch>
            <a:fillRect/>
          </a:stretch>
        </p:blipFill>
        <p:spPr bwMode="auto">
          <a:xfrm>
            <a:off x="1524000" y="836712"/>
            <a:ext cx="9144000" cy="6021288"/>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5" name="Picture 3" descr="C:\Users\Victor\Desktop\Mecha para minas.jpg"/>
          <p:cNvPicPr>
            <a:picLocks noChangeAspect="1" noChangeArrowheads="1"/>
          </p:cNvPicPr>
          <p:nvPr/>
        </p:nvPicPr>
        <p:blipFill>
          <a:blip r:embed="rId3" cstate="print"/>
          <a:srcRect/>
          <a:stretch>
            <a:fillRect/>
          </a:stretch>
        </p:blipFill>
        <p:spPr bwMode="auto">
          <a:xfrm>
            <a:off x="7680176" y="2276872"/>
            <a:ext cx="2987824" cy="4581128"/>
          </a:xfrm>
          <a:prstGeom prst="rect">
            <a:avLst/>
          </a:prstGeo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94841162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548680"/>
          </a:xfrm>
        </p:spPr>
        <p:style>
          <a:lnRef idx="2">
            <a:schemeClr val="accent1"/>
          </a:lnRef>
          <a:fillRef idx="1">
            <a:schemeClr val="lt1"/>
          </a:fillRef>
          <a:effectRef idx="0">
            <a:schemeClr val="accent1"/>
          </a:effectRef>
          <a:fontRef idx="minor">
            <a:schemeClr val="dk1"/>
          </a:fontRef>
        </p:style>
        <p:txBody>
          <a:bodyPr>
            <a:normAutofit/>
          </a:bodyPr>
          <a:lstStyle/>
          <a:p>
            <a:r>
              <a:rPr lang="es-CL" sz="3200" dirty="0">
                <a:solidFill>
                  <a:srgbClr val="FF0000"/>
                </a:solidFill>
                <a:latin typeface="Times New Roman" pitchFamily="18" charset="0"/>
                <a:cs typeface="Times New Roman" pitchFamily="18" charset="0"/>
              </a:rPr>
              <a:t>DETONADOR NO ELECTRICO (NONELES)</a:t>
            </a:r>
            <a:endParaRPr lang="es-CL" sz="3200" dirty="0">
              <a:solidFill>
                <a:schemeClr val="tx1"/>
              </a:solidFill>
              <a:latin typeface="Times New Roman" pitchFamily="18" charset="0"/>
              <a:cs typeface="Times New Roman" pitchFamily="18" charset="0"/>
            </a:endParaRPr>
          </a:p>
        </p:txBody>
      </p:sp>
      <p:pic>
        <p:nvPicPr>
          <p:cNvPr id="4" name="Picture 2" descr="C:\Users\Victor\Desktop\Nonel.jpg"/>
          <p:cNvPicPr>
            <a:picLocks noGrp="1" noChangeAspect="1" noChangeArrowheads="1"/>
          </p:cNvPicPr>
          <p:nvPr>
            <p:ph idx="1"/>
          </p:nvPr>
        </p:nvPicPr>
        <p:blipFill>
          <a:blip r:embed="rId2" cstate="print"/>
          <a:srcRect/>
          <a:stretch>
            <a:fillRect/>
          </a:stretch>
        </p:blipFill>
        <p:spPr bwMode="auto">
          <a:xfrm>
            <a:off x="1524000" y="548680"/>
            <a:ext cx="9144000" cy="6049888"/>
          </a:xfrm>
          <a:prstGeom prst="rect">
            <a:avLst/>
          </a:prstGeom>
        </p:spPr>
        <p:style>
          <a:lnRef idx="2">
            <a:schemeClr val="accent2"/>
          </a:lnRef>
          <a:fillRef idx="1">
            <a:schemeClr val="lt1"/>
          </a:fillRef>
          <a:effectRef idx="0">
            <a:schemeClr val="accent2"/>
          </a:effectRef>
          <a:fontRef idx="minor">
            <a:schemeClr val="dk1"/>
          </a:fontRef>
        </p:style>
      </p:pic>
      <p:sp>
        <p:nvSpPr>
          <p:cNvPr id="5" name="4 CuadroTexto"/>
          <p:cNvSpPr txBox="1"/>
          <p:nvPr/>
        </p:nvSpPr>
        <p:spPr>
          <a:xfrm>
            <a:off x="6816080" y="1556793"/>
            <a:ext cx="3851920" cy="469359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CL" sz="2300" dirty="0">
                <a:latin typeface="Times New Roman" pitchFamily="18" charset="0"/>
                <a:cs typeface="Times New Roman" pitchFamily="18" charset="0"/>
              </a:rPr>
              <a:t>Estos sistemas se caracterizan por emitir una onda de choque de baja velocidad aproximadamente 2000 m/seg que se propaga a través de un tubo plástico en cuyo interior tiene una película delgada de explosivo de 20 mg/m, la cual es transmitida al detonador. La reacción no es violenta y no causa interrupción ni al explosivo ni al taco. Usados en Minería subterránea y Rajos</a:t>
            </a:r>
            <a:endParaRPr lang="es-CL" sz="2300" dirty="0">
              <a:latin typeface="Times New Roman" pitchFamily="18" charset="0"/>
              <a:cs typeface="Times New Roman" pitchFamily="18" charset="0"/>
            </a:endParaRPr>
          </a:p>
        </p:txBody>
      </p:sp>
    </p:spTree>
    <p:extLst>
      <p:ext uri="{BB962C8B-B14F-4D97-AF65-F5344CB8AC3E}">
        <p14:creationId xmlns:p14="http://schemas.microsoft.com/office/powerpoint/2010/main" val="132172369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1417638"/>
          </a:xfrm>
        </p:spPr>
        <p:style>
          <a:lnRef idx="1">
            <a:schemeClr val="accent5"/>
          </a:lnRef>
          <a:fillRef idx="2">
            <a:schemeClr val="accent5"/>
          </a:fillRef>
          <a:effectRef idx="1">
            <a:schemeClr val="accent5"/>
          </a:effectRef>
          <a:fontRef idx="minor">
            <a:schemeClr val="dk1"/>
          </a:fontRef>
        </p:style>
        <p:txBody>
          <a:bodyPr/>
          <a:lstStyle/>
          <a:p>
            <a:r>
              <a:rPr lang="es-CL" dirty="0" smtClean="0">
                <a:solidFill>
                  <a:srgbClr val="FF0000"/>
                </a:solidFill>
                <a:latin typeface="Times New Roman" pitchFamily="18" charset="0"/>
                <a:cs typeface="Times New Roman" pitchFamily="18" charset="0"/>
              </a:rPr>
              <a:t>DETONADOR ELECTRONICO</a:t>
            </a:r>
            <a:endParaRPr lang="es-CL" dirty="0">
              <a:solidFill>
                <a:srgbClr val="FF0000"/>
              </a:solidFill>
              <a:latin typeface="Times New Roman" pitchFamily="18" charset="0"/>
              <a:cs typeface="Times New Roman" pitchFamily="18" charset="0"/>
            </a:endParaRPr>
          </a:p>
        </p:txBody>
      </p:sp>
      <p:pic>
        <p:nvPicPr>
          <p:cNvPr id="4" name="Picture 2" descr="C:\Users\Victor\Desktop\Detonador electronico.jpg"/>
          <p:cNvPicPr>
            <a:picLocks noGrp="1" noChangeAspect="1" noChangeArrowheads="1"/>
          </p:cNvPicPr>
          <p:nvPr>
            <p:ph idx="1"/>
          </p:nvPr>
        </p:nvPicPr>
        <p:blipFill>
          <a:blip r:embed="rId2" cstate="print"/>
          <a:srcRect/>
          <a:stretch>
            <a:fillRect/>
          </a:stretch>
        </p:blipFill>
        <p:spPr bwMode="auto">
          <a:xfrm>
            <a:off x="1524001" y="1600201"/>
            <a:ext cx="5940152" cy="4525963"/>
          </a:xfrm>
          <a:prstGeom prst="rect">
            <a:avLst/>
          </a:prstGeom>
        </p:spPr>
        <p:style>
          <a:lnRef idx="2">
            <a:schemeClr val="accent2"/>
          </a:lnRef>
          <a:fillRef idx="1">
            <a:schemeClr val="lt1"/>
          </a:fillRef>
          <a:effectRef idx="0">
            <a:schemeClr val="accent2"/>
          </a:effectRef>
          <a:fontRef idx="minor">
            <a:schemeClr val="dk1"/>
          </a:fontRef>
        </p:style>
      </p:pic>
      <p:sp>
        <p:nvSpPr>
          <p:cNvPr id="5" name="4 CuadroTexto"/>
          <p:cNvSpPr txBox="1"/>
          <p:nvPr/>
        </p:nvSpPr>
        <p:spPr>
          <a:xfrm>
            <a:off x="7824192" y="2060848"/>
            <a:ext cx="2592288" cy="34163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CL" dirty="0">
                <a:latin typeface="Times New Roman" pitchFamily="18" charset="0"/>
                <a:cs typeface="Times New Roman" pitchFamily="18" charset="0"/>
              </a:rPr>
              <a:t>1.- Carga Base. PETN</a:t>
            </a:r>
          </a:p>
          <a:p>
            <a:pPr algn="just"/>
            <a:r>
              <a:rPr lang="es-CL" dirty="0">
                <a:latin typeface="Times New Roman" pitchFamily="18" charset="0"/>
                <a:cs typeface="Times New Roman" pitchFamily="18" charset="0"/>
              </a:rPr>
              <a:t>2.- Carga primaria, azida de plomo.</a:t>
            </a:r>
          </a:p>
          <a:p>
            <a:pPr algn="just"/>
            <a:r>
              <a:rPr lang="es-CL" dirty="0">
                <a:latin typeface="Times New Roman" pitchFamily="18" charset="0"/>
                <a:cs typeface="Times New Roman" pitchFamily="18" charset="0"/>
              </a:rPr>
              <a:t>3.- Ampolla pirotécnica con resistencia.</a:t>
            </a:r>
          </a:p>
          <a:p>
            <a:pPr algn="just"/>
            <a:r>
              <a:rPr lang="es-CL" dirty="0">
                <a:latin typeface="Times New Roman" pitchFamily="18" charset="0"/>
                <a:cs typeface="Times New Roman" pitchFamily="18" charset="0"/>
              </a:rPr>
              <a:t>4.- Circuito integrado, Chip.</a:t>
            </a:r>
          </a:p>
          <a:p>
            <a:pPr algn="just"/>
            <a:r>
              <a:rPr lang="es-CL" dirty="0">
                <a:latin typeface="Times New Roman" pitchFamily="18" charset="0"/>
                <a:cs typeface="Times New Roman" pitchFamily="18" charset="0"/>
              </a:rPr>
              <a:t>5.- Condensador.</a:t>
            </a:r>
          </a:p>
          <a:p>
            <a:pPr algn="just"/>
            <a:r>
              <a:rPr lang="es-CL" dirty="0">
                <a:latin typeface="Times New Roman" pitchFamily="18" charset="0"/>
                <a:cs typeface="Times New Roman" pitchFamily="18" charset="0"/>
              </a:rPr>
              <a:t>6.-Circuito de protección sobre voltaje.</a:t>
            </a:r>
          </a:p>
          <a:p>
            <a:pPr algn="just"/>
            <a:r>
              <a:rPr lang="es-CL" dirty="0">
                <a:latin typeface="Times New Roman" pitchFamily="18" charset="0"/>
                <a:cs typeface="Times New Roman" pitchFamily="18" charset="0"/>
              </a:rPr>
              <a:t>7.- Tapón antiestático.</a:t>
            </a:r>
          </a:p>
          <a:p>
            <a:pPr algn="just"/>
            <a:r>
              <a:rPr lang="es-CL" dirty="0">
                <a:latin typeface="Times New Roman" pitchFamily="18" charset="0"/>
                <a:cs typeface="Times New Roman" pitchFamily="18" charset="0"/>
              </a:rPr>
              <a:t>8.- Cables eléctricos</a:t>
            </a:r>
            <a:endParaRPr lang="es-CL" dirty="0">
              <a:latin typeface="Times New Roman" pitchFamily="18" charset="0"/>
              <a:cs typeface="Times New Roman" pitchFamily="18" charset="0"/>
            </a:endParaRPr>
          </a:p>
        </p:txBody>
      </p:sp>
      <p:sp>
        <p:nvSpPr>
          <p:cNvPr id="7" name="6 CuadroTexto"/>
          <p:cNvSpPr txBox="1"/>
          <p:nvPr/>
        </p:nvSpPr>
        <p:spPr>
          <a:xfrm>
            <a:off x="7824192" y="5805264"/>
            <a:ext cx="2592288"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CL" dirty="0">
                <a:latin typeface="Times New Roman" pitchFamily="18" charset="0"/>
                <a:cs typeface="Times New Roman" pitchFamily="18" charset="0"/>
              </a:rPr>
              <a:t>No pueden explotar sin un código de activación única</a:t>
            </a:r>
            <a:endParaRPr lang="es-CL" dirty="0">
              <a:latin typeface="Times New Roman" pitchFamily="18" charset="0"/>
              <a:cs typeface="Times New Roman" pitchFamily="18" charset="0"/>
            </a:endParaRPr>
          </a:p>
        </p:txBody>
      </p:sp>
      <p:sp>
        <p:nvSpPr>
          <p:cNvPr id="8" name="7 CuadroTexto"/>
          <p:cNvSpPr txBox="1"/>
          <p:nvPr/>
        </p:nvSpPr>
        <p:spPr>
          <a:xfrm>
            <a:off x="1847528" y="6165305"/>
            <a:ext cx="5616624"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CL" dirty="0">
                <a:latin typeface="Times New Roman" pitchFamily="18" charset="0"/>
                <a:cs typeface="Times New Roman" pitchFamily="18" charset="0"/>
              </a:rPr>
              <a:t>Son insensibles a los efectos de tormentas, radio frecuencia y energía estática</a:t>
            </a:r>
            <a:endParaRPr lang="es-CL" dirty="0">
              <a:latin typeface="Times New Roman" pitchFamily="18" charset="0"/>
              <a:cs typeface="Times New Roman" pitchFamily="18" charset="0"/>
            </a:endParaRPr>
          </a:p>
        </p:txBody>
      </p:sp>
    </p:spTree>
    <p:extLst>
      <p:ext uri="{BB962C8B-B14F-4D97-AF65-F5344CB8AC3E}">
        <p14:creationId xmlns:p14="http://schemas.microsoft.com/office/powerpoint/2010/main" val="271621412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ictor\Desktop\Cordon detonante.jpg"/>
          <p:cNvPicPr>
            <a:picLocks noGrp="1" noChangeAspect="1" noChangeArrowheads="1"/>
          </p:cNvPicPr>
          <p:nvPr>
            <p:ph idx="1"/>
          </p:nvPr>
        </p:nvPicPr>
        <p:blipFill>
          <a:blip r:embed="rId2" cstate="print"/>
          <a:srcRect/>
          <a:stretch>
            <a:fillRect/>
          </a:stretch>
        </p:blipFill>
        <p:spPr bwMode="auto">
          <a:xfrm>
            <a:off x="1524001" y="0"/>
            <a:ext cx="9143999" cy="4005064"/>
          </a:xfrm>
          <a:prstGeom prst="rect">
            <a:avLst/>
          </a:prstGeom>
        </p:spPr>
        <p:style>
          <a:lnRef idx="2">
            <a:schemeClr val="accent1"/>
          </a:lnRef>
          <a:fillRef idx="1">
            <a:schemeClr val="lt1"/>
          </a:fillRef>
          <a:effectRef idx="0">
            <a:schemeClr val="accent1"/>
          </a:effectRef>
          <a:fontRef idx="minor">
            <a:schemeClr val="dk1"/>
          </a:fontRef>
        </p:style>
      </p:pic>
      <p:sp>
        <p:nvSpPr>
          <p:cNvPr id="6" name="5 CuadroTexto"/>
          <p:cNvSpPr txBox="1"/>
          <p:nvPr/>
        </p:nvSpPr>
        <p:spPr>
          <a:xfrm>
            <a:off x="1524000" y="4005064"/>
            <a:ext cx="9143998" cy="415498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CL" sz="2400" dirty="0">
                <a:latin typeface="Times New Roman" panose="02020603050405020304" pitchFamily="18" charset="0"/>
                <a:cs typeface="Times New Roman" pitchFamily="18" charset="0"/>
              </a:rPr>
              <a:t>Cordón detonante </a:t>
            </a:r>
            <a:r>
              <a:rPr lang="es-CL" sz="2400" dirty="0">
                <a:latin typeface="Times New Roman" pitchFamily="18" charset="0"/>
                <a:cs typeface="Times New Roman" pitchFamily="18" charset="0"/>
              </a:rPr>
              <a:t>están </a:t>
            </a:r>
            <a:r>
              <a:rPr lang="es-CL" sz="2400" dirty="0">
                <a:latin typeface="Times New Roman" pitchFamily="18" charset="0"/>
                <a:cs typeface="Times New Roman" pitchFamily="18" charset="0"/>
              </a:rPr>
              <a:t>constituido por un núcleo central de explosivo (PETN) recubierto por una serie de fibras sintéticas y una cubierta exterior de plástico de color. Los primacord están cubiertos además, por una envoltorio exterior formado por un tejido entrecruzado de fibras enceradas. Usados en minería subterránea y rajos</a:t>
            </a:r>
          </a:p>
          <a:p>
            <a:pPr algn="just"/>
            <a:r>
              <a:rPr lang="es-CL" sz="2400" dirty="0">
                <a:latin typeface="Times New Roman" panose="02020603050405020304" pitchFamily="18" charset="0"/>
                <a:cs typeface="Times New Roman" panose="02020603050405020304" pitchFamily="18" charset="0"/>
              </a:rPr>
              <a:t>Concentración lineal de PETN, en Chile se comercializan cordones de diferente gr/m . 1,5;  3.0 ; 5.0; 10; 32; 42 gr/m. Usados en minería subterránea y rajos. El </a:t>
            </a:r>
            <a:r>
              <a:rPr lang="es-CL" sz="2400" dirty="0">
                <a:latin typeface="Times New Roman" panose="02020603050405020304" pitchFamily="18" charset="0"/>
                <a:cs typeface="Times New Roman" panose="02020603050405020304" pitchFamily="18" charset="0"/>
              </a:rPr>
              <a:t>cordón detonante es un cordón flexible dentro del cual hay </a:t>
            </a:r>
            <a:r>
              <a:rPr lang="es-CL" sz="2400" dirty="0">
                <a:latin typeface="Times New Roman" panose="02020603050405020304" pitchFamily="18" charset="0"/>
                <a:cs typeface="Times New Roman" panose="02020603050405020304" pitchFamily="18" charset="0"/>
              </a:rPr>
              <a:t>pentrita (</a:t>
            </a:r>
            <a:r>
              <a:rPr lang="es-CL" sz="2400" dirty="0">
                <a:latin typeface="Times New Roman" panose="02020603050405020304" pitchFamily="18" charset="0"/>
                <a:cs typeface="Times New Roman" panose="02020603050405020304" pitchFamily="18" charset="0"/>
              </a:rPr>
              <a:t>explosivo muy poderoso). El cordón detonante se usa para transmitir a los explosivos la detonación iniciada por el detonador. </a:t>
            </a:r>
          </a:p>
          <a:p>
            <a:pPr algn="just"/>
            <a:r>
              <a:rPr lang="es-CL" sz="2400" dirty="0">
                <a:latin typeface="Times New Roman" panose="02020603050405020304" pitchFamily="18" charset="0"/>
                <a:cs typeface="Times New Roman" panose="02020603050405020304" pitchFamily="18" charset="0"/>
              </a:rPr>
              <a:t>. </a:t>
            </a:r>
            <a:endParaRPr lang="es-CL" sz="2400" dirty="0">
              <a:latin typeface="Times New Roman" panose="02020603050405020304" pitchFamily="18" charset="0"/>
              <a:cs typeface="Times New Roman" panose="02020603050405020304" pitchFamily="18" charset="0"/>
            </a:endParaRPr>
          </a:p>
        </p:txBody>
      </p:sp>
      <p:sp>
        <p:nvSpPr>
          <p:cNvPr id="5" name="CuadroTexto 4"/>
          <p:cNvSpPr txBox="1"/>
          <p:nvPr/>
        </p:nvSpPr>
        <p:spPr>
          <a:xfrm>
            <a:off x="4223792" y="0"/>
            <a:ext cx="4104456" cy="523220"/>
          </a:xfrm>
          <a:prstGeom prst="rect">
            <a:avLst/>
          </a:prstGeom>
          <a:noFill/>
        </p:spPr>
        <p:txBody>
          <a:bodyPr wrap="square" rtlCol="0">
            <a:spAutoFit/>
          </a:bodyPr>
          <a:lstStyle/>
          <a:p>
            <a:pPr algn="ctr"/>
            <a:r>
              <a:rPr lang="es-MX" sz="2800" dirty="0">
                <a:latin typeface="Times New Roman" panose="02020603050405020304" pitchFamily="18" charset="0"/>
                <a:cs typeface="Times New Roman" panose="02020603050405020304" pitchFamily="18" charset="0"/>
              </a:rPr>
              <a:t>CORDON DETONANTE</a:t>
            </a:r>
            <a:endParaRPr lang="es-MX"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992922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4000" y="0"/>
            <a:ext cx="9144000" cy="692696"/>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s-MX" dirty="0" smtClean="0">
                <a:latin typeface="Times New Roman" panose="02020603050405020304" pitchFamily="18" charset="0"/>
                <a:cs typeface="Times New Roman" panose="02020603050405020304" pitchFamily="18" charset="0"/>
              </a:rPr>
              <a:t>TIROS QUEDADOS</a:t>
            </a:r>
            <a:endParaRPr lang="es-MX"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524000" y="692696"/>
            <a:ext cx="9144000" cy="6165304"/>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
            <a:r>
              <a:rPr lang="es-CL" sz="2400" dirty="0">
                <a:solidFill>
                  <a:srgbClr val="FF0000"/>
                </a:solidFill>
                <a:latin typeface="Times New Roman" pitchFamily="18" charset="0"/>
                <a:cs typeface="Times New Roman" pitchFamily="18" charset="0"/>
              </a:rPr>
              <a:t>TIRO QUEDADO (TQ</a:t>
            </a:r>
            <a:r>
              <a:rPr lang="es-CL" sz="2400" dirty="0">
                <a:solidFill>
                  <a:srgbClr val="FF0000"/>
                </a:solidFill>
                <a:latin typeface="Times New Roman" pitchFamily="18" charset="0"/>
                <a:cs typeface="Times New Roman" pitchFamily="18" charset="0"/>
              </a:rPr>
              <a:t>): </a:t>
            </a:r>
            <a:r>
              <a:rPr lang="es-CL" sz="2400" dirty="0">
                <a:latin typeface="Times New Roman" pitchFamily="18" charset="0"/>
                <a:cs typeface="Times New Roman" pitchFamily="18" charset="0"/>
              </a:rPr>
              <a:t>Se denomina tiro quedado a el o los tiros no detonados debido a fallas de los explosivos o de la operación, también podemos decir que son explosivos o restos de explosivos que producto de la tronadura no detonaron. Es una consecuencia no deseada de alto riesgo, que involucra medidas inmediatas a objeto de detonarlos en forma segura.</a:t>
            </a:r>
            <a:r>
              <a:rPr lang="es-CL" sz="2400" dirty="0"/>
              <a:t> </a:t>
            </a:r>
          </a:p>
          <a:p>
            <a:pPr algn="just"/>
            <a:r>
              <a:rPr lang="es-CL" sz="2400" dirty="0">
                <a:latin typeface="Times New Roman" pitchFamily="18" charset="0"/>
                <a:cs typeface="Times New Roman" pitchFamily="18" charset="0"/>
              </a:rPr>
              <a:t>Los </a:t>
            </a:r>
            <a:r>
              <a:rPr lang="es-CL" sz="2400" dirty="0">
                <a:latin typeface="Times New Roman" pitchFamily="18" charset="0"/>
                <a:cs typeface="Times New Roman" pitchFamily="18" charset="0"/>
              </a:rPr>
              <a:t>tiros que corresponden a explosivos tronadura/voladuras anteriores y que no hayan explotado y representen riesgos  por cual requieren de la adopción de medidas y la aplicación del respectivo procedimiento de eliminación de estos</a:t>
            </a:r>
            <a:r>
              <a:rPr lang="es-CL" sz="2400" dirty="0">
                <a:latin typeface="Times New Roman" pitchFamily="18" charset="0"/>
                <a:cs typeface="Times New Roman" pitchFamily="18" charset="0"/>
              </a:rPr>
              <a:t>.</a:t>
            </a:r>
            <a:r>
              <a:rPr lang="es-CL" sz="2400" dirty="0">
                <a:latin typeface="Times New Roman" pitchFamily="18" charset="0"/>
                <a:cs typeface="Times New Roman" pitchFamily="18" charset="0"/>
              </a:rPr>
              <a:t> Inmediatamente después de cada tronadura, se debe examinar cuidadosamente toda el área afectada para detectar la presencia de TQ y/o restos de explosivos sueltos. También se recoge todo resto de tubo no eléctrico o cordón detonante que exista sobre la roca tronada.</a:t>
            </a:r>
          </a:p>
          <a:p>
            <a:pPr algn="just"/>
            <a:r>
              <a:rPr lang="es-CL" sz="2400" b="1" dirty="0">
                <a:solidFill>
                  <a:srgbClr val="FF0000"/>
                </a:solidFill>
                <a:latin typeface="Times New Roman" pitchFamily="18" charset="0"/>
                <a:cs typeface="Times New Roman" pitchFamily="18" charset="0"/>
              </a:rPr>
              <a:t>TIRO QUEDADO EN RAJO: </a:t>
            </a:r>
            <a:r>
              <a:rPr lang="es-CL" sz="2400" dirty="0">
                <a:latin typeface="Times New Roman" pitchFamily="18" charset="0"/>
                <a:cs typeface="Times New Roman" pitchFamily="18" charset="0"/>
              </a:rPr>
              <a:t>Si </a:t>
            </a:r>
            <a:r>
              <a:rPr lang="es-CL" sz="2400" dirty="0">
                <a:latin typeface="Times New Roman" pitchFamily="18" charset="0"/>
                <a:cs typeface="Times New Roman" pitchFamily="18" charset="0"/>
              </a:rPr>
              <a:t>se detecta la presencia de uno o más TQ, se debe avisar al Jefe de Turno de la mina, quien aísla inmediatamente el área, señalizando su ubicación. En este caso el procedimiento de seguridad por seguir es el siguiente:</a:t>
            </a:r>
          </a:p>
          <a:p>
            <a:pPr algn="just">
              <a:buNone/>
            </a:pPr>
            <a:endParaRPr lang="es-CL" sz="2400" dirty="0">
              <a:latin typeface="Times New Roman" pitchFamily="18" charset="0"/>
              <a:cs typeface="Times New Roman" pitchFamily="18" charset="0"/>
            </a:endParaRPr>
          </a:p>
          <a:p>
            <a:endParaRPr lang="es-MX" dirty="0"/>
          </a:p>
        </p:txBody>
      </p:sp>
    </p:spTree>
    <p:extLst>
      <p:ext uri="{BB962C8B-B14F-4D97-AF65-F5344CB8AC3E}">
        <p14:creationId xmlns:p14="http://schemas.microsoft.com/office/powerpoint/2010/main" val="72878740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4000" y="0"/>
            <a:ext cx="9098924" cy="764704"/>
          </a:xfrm>
        </p:spPr>
        <p:style>
          <a:lnRef idx="1">
            <a:schemeClr val="accent1"/>
          </a:lnRef>
          <a:fillRef idx="3">
            <a:schemeClr val="accent1"/>
          </a:fillRef>
          <a:effectRef idx="2">
            <a:schemeClr val="accent1"/>
          </a:effectRef>
          <a:fontRef idx="minor">
            <a:schemeClr val="lt1"/>
          </a:fontRef>
        </p:style>
        <p:txBody>
          <a:bodyPr/>
          <a:lstStyle/>
          <a:p>
            <a:r>
              <a:rPr lang="es-MX" dirty="0" smtClean="0">
                <a:latin typeface="Times New Roman" panose="02020603050405020304" pitchFamily="18" charset="0"/>
                <a:cs typeface="Times New Roman" panose="02020603050405020304" pitchFamily="18" charset="0"/>
              </a:rPr>
              <a:t>TIRO QUEDADO EN RAJO</a:t>
            </a:r>
            <a:endParaRPr lang="es-MX"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524000" y="764704"/>
            <a:ext cx="9144000" cy="6093296"/>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algn="just"/>
            <a:r>
              <a:rPr lang="es-CL" sz="2400" dirty="0">
                <a:latin typeface="Times New Roman" pitchFamily="18" charset="0"/>
                <a:cs typeface="Times New Roman" pitchFamily="18" charset="0"/>
              </a:rPr>
              <a:t>El </a:t>
            </a:r>
            <a:r>
              <a:rPr lang="es-CL" sz="2400" dirty="0">
                <a:latin typeface="Times New Roman" pitchFamily="18" charset="0"/>
                <a:cs typeface="Times New Roman" pitchFamily="18" charset="0"/>
              </a:rPr>
              <a:t>Jefe de Turno de la mina ordena retirar el personal y maquinaria del área afectada hasta un radio superior a 30 metros del </a:t>
            </a:r>
            <a:r>
              <a:rPr lang="es-CL" sz="2400" dirty="0">
                <a:latin typeface="Times New Roman" pitchFamily="18" charset="0"/>
                <a:cs typeface="Times New Roman" pitchFamily="18" charset="0"/>
              </a:rPr>
              <a:t>TQ. Se </a:t>
            </a:r>
            <a:r>
              <a:rPr lang="es-CL" sz="2400" dirty="0">
                <a:latin typeface="Times New Roman" pitchFamily="18" charset="0"/>
                <a:cs typeface="Times New Roman" pitchFamily="18" charset="0"/>
              </a:rPr>
              <a:t>debe involucrar sólo personal necesario para sacar el tiro, para lo cual el resguardo del área se hace preferentemente con letreros que digan "EXPLOSIVOS, NO PASAR", caballetes y conos </a:t>
            </a:r>
            <a:r>
              <a:rPr lang="es-CL" sz="2400" dirty="0">
                <a:latin typeface="Times New Roman" pitchFamily="18" charset="0"/>
                <a:cs typeface="Times New Roman" pitchFamily="18" charset="0"/>
              </a:rPr>
              <a:t>reflectantes. El </a:t>
            </a:r>
            <a:r>
              <a:rPr lang="es-CL" sz="2400" dirty="0">
                <a:latin typeface="Times New Roman" pitchFamily="18" charset="0"/>
                <a:cs typeface="Times New Roman" pitchFamily="18" charset="0"/>
              </a:rPr>
              <a:t>jefe de tronadura de la mina avisa al supervisor para que se presente de inmediato con todos los elementos necesarios para eliminar el TQ</a:t>
            </a:r>
            <a:r>
              <a:rPr lang="es-CL" sz="2400" dirty="0">
                <a:latin typeface="Times New Roman" pitchFamily="18" charset="0"/>
                <a:cs typeface="Times New Roman" pitchFamily="18" charset="0"/>
              </a:rPr>
              <a:t>.</a:t>
            </a:r>
            <a:r>
              <a:rPr lang="es-CL" sz="2400" dirty="0">
                <a:latin typeface="Times New Roman" pitchFamily="18" charset="0"/>
                <a:cs typeface="Times New Roman" pitchFamily="18" charset="0"/>
              </a:rPr>
              <a:t> El Jefe de Tronadura de la mina calcula las distancias de evacuación de acuerdo con las características del TQ, considerando: diámetro, largo, cantidad de explosivo, ubicación, tipo de roca, burden, características del explosivo, cálculo y diseño. Siempre debe considerarse que el tiro no tiene burden.</a:t>
            </a:r>
          </a:p>
          <a:p>
            <a:pPr algn="just"/>
            <a:r>
              <a:rPr lang="es-CL" sz="2400" dirty="0">
                <a:latin typeface="Times New Roman" pitchFamily="18" charset="0"/>
                <a:cs typeface="Times New Roman" pitchFamily="18" charset="0"/>
              </a:rPr>
              <a:t>Todo TQ en mina a rajo abierto deberá ser eliminado con </a:t>
            </a:r>
            <a:r>
              <a:rPr lang="es-CL" sz="2400" dirty="0">
                <a:latin typeface="Times New Roman" pitchFamily="18" charset="0"/>
                <a:cs typeface="Times New Roman" pitchFamily="18" charset="0"/>
              </a:rPr>
              <a:t>LUZ NATURAL</a:t>
            </a:r>
            <a:r>
              <a:rPr lang="es-CL" sz="2400" b="1" dirty="0">
                <a:latin typeface="Times New Roman" pitchFamily="18" charset="0"/>
                <a:cs typeface="Times New Roman" pitchFamily="18" charset="0"/>
              </a:rPr>
              <a:t>.</a:t>
            </a:r>
            <a:endParaRPr lang="es-CL" sz="2400" b="1" dirty="0">
              <a:latin typeface="Times New Roman" pitchFamily="18" charset="0"/>
              <a:cs typeface="Times New Roman" pitchFamily="18" charset="0"/>
            </a:endParaRPr>
          </a:p>
          <a:p>
            <a:pPr algn="just"/>
            <a:r>
              <a:rPr lang="es-CL" sz="2400" dirty="0">
                <a:latin typeface="Times New Roman" pitchFamily="18" charset="0"/>
                <a:cs typeface="Times New Roman" pitchFamily="18" charset="0"/>
              </a:rPr>
              <a:t>Todo TQ debe ser eliminado en el turno que se detecta. Si no es posible hacerlo, se debe avisar al Jefe de turno siguiente para que siga el procedimiento establecido.</a:t>
            </a:r>
          </a:p>
          <a:p>
            <a:pPr algn="just">
              <a:buNone/>
            </a:pPr>
            <a:r>
              <a:rPr lang="es-CL" sz="2400" dirty="0">
                <a:latin typeface="Times New Roman" pitchFamily="18" charset="0"/>
                <a:cs typeface="Times New Roman" pitchFamily="18" charset="0"/>
              </a:rPr>
              <a:t>     Las personas encargadas de eliminar el TQ son el Jefe de Tronadura de la mina o el Supervisor responsable designado en su reemplazo y un trabajador, de preferencia el más experto.</a:t>
            </a:r>
          </a:p>
          <a:p>
            <a:pPr algn="just"/>
            <a:r>
              <a:rPr lang="es-CL" sz="2400" b="1" dirty="0">
                <a:latin typeface="Times New Roman" pitchFamily="18" charset="0"/>
                <a:cs typeface="Times New Roman" pitchFamily="18" charset="0"/>
              </a:rPr>
              <a:t>Puesto que es muy peligroso tratar de recuperar explosivos, se debe eliminar de inmediato.</a:t>
            </a:r>
            <a:endParaRPr lang="es-CL" sz="2400" dirty="0">
              <a:latin typeface="Times New Roman" pitchFamily="18" charset="0"/>
              <a:cs typeface="Times New Roman" pitchFamily="18" charset="0"/>
            </a:endParaRPr>
          </a:p>
          <a:p>
            <a:pPr algn="just"/>
            <a:r>
              <a:rPr lang="es-CL" sz="2400" dirty="0">
                <a:latin typeface="Times New Roman" pitchFamily="18" charset="0"/>
                <a:cs typeface="Times New Roman" pitchFamily="18" charset="0"/>
              </a:rPr>
              <a:t>Para la eliminación de un TQ se realiza el siguiente procedimiento:</a:t>
            </a:r>
          </a:p>
          <a:p>
            <a:pPr algn="just"/>
            <a:endParaRPr lang="es-CL" sz="2400" dirty="0">
              <a:latin typeface="Times New Roman" pitchFamily="18" charset="0"/>
              <a:cs typeface="Times New Roman" pitchFamily="18" charset="0"/>
            </a:endParaRPr>
          </a:p>
          <a:p>
            <a:pPr algn="just"/>
            <a:endParaRPr lang="es-CL" sz="2400" dirty="0">
              <a:latin typeface="Times New Roman" pitchFamily="18" charset="0"/>
              <a:cs typeface="Times New Roman" pitchFamily="18" charset="0"/>
            </a:endParaRPr>
          </a:p>
          <a:p>
            <a:pPr algn="just"/>
            <a:endParaRPr lang="es-CL" sz="2400" dirty="0">
              <a:latin typeface="Times New Roman" pitchFamily="18" charset="0"/>
              <a:cs typeface="Times New Roman" pitchFamily="18" charset="0"/>
            </a:endParaRPr>
          </a:p>
          <a:p>
            <a:endParaRPr lang="es-MX" dirty="0"/>
          </a:p>
        </p:txBody>
      </p:sp>
    </p:spTree>
    <p:extLst>
      <p:ext uri="{BB962C8B-B14F-4D97-AF65-F5344CB8AC3E}">
        <p14:creationId xmlns:p14="http://schemas.microsoft.com/office/powerpoint/2010/main" val="255646388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548680"/>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s-CL" sz="4000" dirty="0">
                <a:solidFill>
                  <a:schemeClr val="bg1"/>
                </a:solidFill>
                <a:latin typeface="Times New Roman" pitchFamily="18" charset="0"/>
                <a:cs typeface="Times New Roman" pitchFamily="18" charset="0"/>
              </a:rPr>
              <a:t>TIROS QUEDADOS. </a:t>
            </a:r>
            <a:endParaRPr lang="es-CL" sz="1600" dirty="0">
              <a:solidFill>
                <a:schemeClr val="bg1"/>
              </a:solidFill>
              <a:latin typeface="Times New Roman" pitchFamily="18" charset="0"/>
              <a:cs typeface="Times New Roman" pitchFamily="18" charset="0"/>
            </a:endParaRPr>
          </a:p>
        </p:txBody>
      </p:sp>
      <p:sp>
        <p:nvSpPr>
          <p:cNvPr id="3" name="2 Marcador de contenido"/>
          <p:cNvSpPr>
            <a:spLocks noGrp="1"/>
          </p:cNvSpPr>
          <p:nvPr>
            <p:ph idx="1"/>
          </p:nvPr>
        </p:nvSpPr>
        <p:spPr>
          <a:xfrm>
            <a:off x="1524000" y="548680"/>
            <a:ext cx="9144000" cy="6309320"/>
          </a:xfrm>
        </p:spPr>
        <p:style>
          <a:lnRef idx="2">
            <a:schemeClr val="accent2"/>
          </a:lnRef>
          <a:fillRef idx="1">
            <a:schemeClr val="lt1"/>
          </a:fillRef>
          <a:effectRef idx="0">
            <a:schemeClr val="accent2"/>
          </a:effectRef>
          <a:fontRef idx="minor">
            <a:schemeClr val="dk1"/>
          </a:fontRef>
        </p:style>
        <p:txBody>
          <a:bodyPr>
            <a:noAutofit/>
          </a:bodyPr>
          <a:lstStyle/>
          <a:p>
            <a:r>
              <a:rPr lang="es-CL" sz="2300" dirty="0">
                <a:latin typeface="Times New Roman" pitchFamily="18" charset="0"/>
                <a:cs typeface="Times New Roman" pitchFamily="18" charset="0"/>
              </a:rPr>
              <a:t>Se despeja la roca alrededor del TQ. Si para ello se requiere un Bulldózer u otra maquinaria pesada, la operación debe ser dirigida por el Supervisor de tronadura. Por ningún motivo se debe realizar sin Supervisión.</a:t>
            </a:r>
          </a:p>
          <a:p>
            <a:r>
              <a:rPr lang="es-CL" sz="2300" dirty="0">
                <a:latin typeface="Times New Roman" pitchFamily="18" charset="0"/>
                <a:cs typeface="Times New Roman" pitchFamily="18" charset="0"/>
              </a:rPr>
              <a:t>Una vez ubicado el pozo, éste debe ser señalizado y -en lo posible- colocar dentro de él un coligüe como guía.</a:t>
            </a:r>
          </a:p>
          <a:p>
            <a:r>
              <a:rPr lang="es-CL" sz="2300" dirty="0">
                <a:latin typeface="Times New Roman" pitchFamily="18" charset="0"/>
                <a:cs typeface="Times New Roman" pitchFamily="18" charset="0"/>
              </a:rPr>
              <a:t>Se coloca en el interior un iniciador debidamente primado.</a:t>
            </a:r>
          </a:p>
          <a:p>
            <a:r>
              <a:rPr lang="es-CL" sz="2300" dirty="0">
                <a:latin typeface="Times New Roman" pitchFamily="18" charset="0"/>
                <a:cs typeface="Times New Roman" pitchFamily="18" charset="0"/>
              </a:rPr>
              <a:t>Se conecta el detonador y se detona según procedimientos de tronadura.</a:t>
            </a:r>
          </a:p>
          <a:p>
            <a:r>
              <a:rPr lang="es-CL" sz="2300" dirty="0">
                <a:latin typeface="Times New Roman" pitchFamily="18" charset="0"/>
                <a:cs typeface="Times New Roman" pitchFamily="18" charset="0"/>
              </a:rPr>
              <a:t>Nunca se debe tirar ni tratar de sacar el tubo o cordón detonante.</a:t>
            </a:r>
          </a:p>
          <a:p>
            <a:r>
              <a:rPr lang="es-CL" sz="2300" dirty="0">
                <a:latin typeface="Times New Roman" pitchFamily="18" charset="0"/>
                <a:cs typeface="Times New Roman" pitchFamily="18" charset="0"/>
              </a:rPr>
              <a:t>Si el Jefe de Tronadura estima probable la proyección de rocas, tanto el personal como los equipos del área deben ser retirados, definiendo el área de seguridad. Esto implica realizar la evacuación de todo el personal y equipos a zonas seguras en las proximidades al TQ.</a:t>
            </a:r>
          </a:p>
          <a:p>
            <a:r>
              <a:rPr lang="es-CL" sz="2300" dirty="0">
                <a:latin typeface="Times New Roman" pitchFamily="18" charset="0"/>
                <a:cs typeface="Times New Roman" pitchFamily="18" charset="0"/>
              </a:rPr>
              <a:t>Es necesario eliminar el TQ al primer intento. En caso contrario, se debe repetir la operación las veces que sea necesario hasta su eliminación total.</a:t>
            </a:r>
          </a:p>
          <a:p>
            <a:endParaRPr lang="es-CL" sz="2300" dirty="0"/>
          </a:p>
          <a:p>
            <a:endParaRPr lang="es-CL" sz="2000" dirty="0"/>
          </a:p>
        </p:txBody>
      </p:sp>
    </p:spTree>
    <p:extLst>
      <p:ext uri="{BB962C8B-B14F-4D97-AF65-F5344CB8AC3E}">
        <p14:creationId xmlns:p14="http://schemas.microsoft.com/office/powerpoint/2010/main" val="138607001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4000" y="0"/>
            <a:ext cx="9144000" cy="620688"/>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s-MX" dirty="0" smtClean="0">
                <a:latin typeface="Times New Roman" panose="02020603050405020304" pitchFamily="18" charset="0"/>
                <a:cs typeface="Times New Roman" panose="02020603050405020304" pitchFamily="18" charset="0"/>
              </a:rPr>
              <a:t>TIRO QUEDADO</a:t>
            </a:r>
            <a:endParaRPr lang="es-MX"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524000" y="620688"/>
            <a:ext cx="9144000" cy="6237312"/>
          </a:xfrm>
        </p:spPr>
        <p:txBody>
          <a:bodyPr>
            <a:normAutofit/>
          </a:bodyPr>
          <a:lstStyle/>
          <a:p>
            <a:pPr algn="just"/>
            <a:r>
              <a:rPr lang="es-CL" sz="2400" dirty="0">
                <a:latin typeface="Times New Roman" pitchFamily="18" charset="0"/>
                <a:cs typeface="Times New Roman" pitchFamily="18" charset="0"/>
              </a:rPr>
              <a:t>En lo posible, el explosivo iniciador empleado para eliminar el TQ debe tener mayor potencia que el usado en la carga.</a:t>
            </a:r>
          </a:p>
          <a:p>
            <a:pPr algn="just"/>
            <a:r>
              <a:rPr lang="es-CL" sz="2400" dirty="0">
                <a:latin typeface="Times New Roman" pitchFamily="18" charset="0"/>
                <a:cs typeface="Times New Roman" pitchFamily="18" charset="0"/>
              </a:rPr>
              <a:t>Si se trata de explosivos sueltos, éstos deben recogerse y destruirse de inmediato, conforme a las normas establecidas.</a:t>
            </a:r>
          </a:p>
          <a:p>
            <a:pPr algn="just"/>
            <a:r>
              <a:rPr lang="es-CL" sz="2400" dirty="0">
                <a:latin typeface="Times New Roman" pitchFamily="18" charset="0"/>
                <a:cs typeface="Times New Roman" pitchFamily="18" charset="0"/>
              </a:rPr>
              <a:t>El Jefe de Tronadura debe anotar en el libro los TQ que se han detectado, eliminado o no, respaldando la información con su firma.</a:t>
            </a:r>
          </a:p>
          <a:p>
            <a:pPr algn="just"/>
            <a:r>
              <a:rPr lang="es-CL" sz="2400" dirty="0">
                <a:latin typeface="Times New Roman" pitchFamily="18" charset="0"/>
                <a:cs typeface="Times New Roman" pitchFamily="18" charset="0"/>
              </a:rPr>
              <a:t>Se debe emitir un informe de investigación de incidente que contenga las causas, estado de conservación de los explosivos y la forma en que se eliminaron</a:t>
            </a:r>
            <a:r>
              <a:rPr lang="es-CL" sz="2400" dirty="0">
                <a:latin typeface="Times New Roman" pitchFamily="18" charset="0"/>
                <a:cs typeface="Times New Roman" pitchFamily="18" charset="0"/>
              </a:rPr>
              <a:t>.</a:t>
            </a:r>
          </a:p>
          <a:p>
            <a:pPr algn="just"/>
            <a:r>
              <a:rPr lang="es-CL" sz="2400" b="1" i="1" dirty="0">
                <a:solidFill>
                  <a:srgbClr val="FF0000"/>
                </a:solidFill>
                <a:latin typeface="Times New Roman" pitchFamily="18" charset="0"/>
                <a:cs typeface="Times New Roman" pitchFamily="18" charset="0"/>
              </a:rPr>
              <a:t>TIRO QUEDADO EN MINERIA SUBTERRANEA:</a:t>
            </a:r>
          </a:p>
          <a:p>
            <a:pPr algn="just"/>
            <a:r>
              <a:rPr lang="es-CL" sz="2400" dirty="0">
                <a:solidFill>
                  <a:srgbClr val="FF0000"/>
                </a:solidFill>
                <a:latin typeface="Times New Roman" pitchFamily="18" charset="0"/>
                <a:cs typeface="Times New Roman" pitchFamily="18" charset="0"/>
              </a:rPr>
              <a:t>Art </a:t>
            </a:r>
            <a:r>
              <a:rPr lang="es-CL" sz="2400" dirty="0">
                <a:solidFill>
                  <a:srgbClr val="FF0000"/>
                </a:solidFill>
                <a:latin typeface="Times New Roman" pitchFamily="18" charset="0"/>
                <a:cs typeface="Times New Roman" pitchFamily="18" charset="0"/>
              </a:rPr>
              <a:t>N° </a:t>
            </a:r>
            <a:r>
              <a:rPr lang="es-CL" sz="2400" dirty="0">
                <a:solidFill>
                  <a:srgbClr val="FF0000"/>
                </a:solidFill>
                <a:latin typeface="Times New Roman" pitchFamily="18" charset="0"/>
                <a:cs typeface="Times New Roman" pitchFamily="18" charset="0"/>
              </a:rPr>
              <a:t>526: </a:t>
            </a:r>
            <a:r>
              <a:rPr lang="es-CL" sz="2400" dirty="0">
                <a:latin typeface="Times New Roman" pitchFamily="18" charset="0"/>
                <a:cs typeface="Times New Roman" pitchFamily="18" charset="0"/>
              </a:rPr>
              <a:t>Después de cada disparo se deberá examinar el área para detectar la presencia de tiros quedados. La persona que detecte tiros de este tipo dará cuenta inmediata al Supervisor, procediéndose a resguardar el lugar y a eliminarlos siguiendo las instrucciones establecidas en los procedimientos de trabajo fijados para tal efecto por la Administración.</a:t>
            </a:r>
          </a:p>
          <a:p>
            <a:pPr algn="just"/>
            <a:endParaRPr lang="es-CL" sz="2400" b="1" i="1" dirty="0">
              <a:solidFill>
                <a:srgbClr val="FF0000"/>
              </a:solidFill>
              <a:latin typeface="Times New Roman" pitchFamily="18" charset="0"/>
              <a:cs typeface="Times New Roman" pitchFamily="18" charset="0"/>
            </a:endParaRPr>
          </a:p>
          <a:p>
            <a:endParaRPr lang="es-CL" dirty="0"/>
          </a:p>
          <a:p>
            <a:endParaRPr lang="es-MX" dirty="0"/>
          </a:p>
        </p:txBody>
      </p:sp>
    </p:spTree>
    <p:extLst>
      <p:ext uri="{BB962C8B-B14F-4D97-AF65-F5344CB8AC3E}">
        <p14:creationId xmlns:p14="http://schemas.microsoft.com/office/powerpoint/2010/main" val="379349931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4000" y="0"/>
            <a:ext cx="9144000" cy="548680"/>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es-MX" dirty="0" smtClean="0">
                <a:latin typeface="Times New Roman" panose="02020603050405020304" pitchFamily="18" charset="0"/>
                <a:cs typeface="Times New Roman" panose="02020603050405020304" pitchFamily="18" charset="0"/>
              </a:rPr>
              <a:t>TIRO QUEDADO EN SUBTERRANEA</a:t>
            </a:r>
            <a:endParaRPr lang="es-MX"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524000" y="548680"/>
            <a:ext cx="9144000" cy="6309320"/>
          </a:xfrm>
        </p:spPr>
        <p:style>
          <a:lnRef idx="2">
            <a:schemeClr val="accent1"/>
          </a:lnRef>
          <a:fillRef idx="1">
            <a:schemeClr val="lt1"/>
          </a:fillRef>
          <a:effectRef idx="0">
            <a:schemeClr val="accent1"/>
          </a:effectRef>
          <a:fontRef idx="minor">
            <a:schemeClr val="dk1"/>
          </a:fontRef>
        </p:style>
        <p:txBody>
          <a:bodyPr>
            <a:normAutofit fontScale="92500"/>
          </a:bodyPr>
          <a:lstStyle/>
          <a:p>
            <a:pPr algn="just">
              <a:buNone/>
            </a:pPr>
            <a:r>
              <a:rPr lang="es-CL" dirty="0" smtClean="0">
                <a:latin typeface="Times New Roman" pitchFamily="18" charset="0"/>
                <a:cs typeface="Times New Roman" pitchFamily="18" charset="0"/>
              </a:rPr>
              <a:t>   </a:t>
            </a:r>
            <a:r>
              <a:rPr lang="es-CL" sz="2400" dirty="0">
                <a:latin typeface="Times New Roman" pitchFamily="18" charset="0"/>
                <a:cs typeface="Times New Roman" pitchFamily="18" charset="0"/>
              </a:rPr>
              <a:t>En </a:t>
            </a:r>
            <a:r>
              <a:rPr lang="es-CL" sz="2400" dirty="0">
                <a:latin typeface="Times New Roman" pitchFamily="18" charset="0"/>
                <a:cs typeface="Times New Roman" pitchFamily="18" charset="0"/>
              </a:rPr>
              <a:t>la eliminación de tiros quedados el Supervisor debe estar presente durante toda la operación, empleando solamente el personal mínimo necesario, despejando previamente el área comprometida de personal y equipos no relacionados directamente con la operación.</a:t>
            </a:r>
            <a:r>
              <a:rPr lang="es-ES" sz="2400" dirty="0">
                <a:latin typeface="Times New Roman" pitchFamily="18" charset="0"/>
                <a:cs typeface="Times New Roman" pitchFamily="18" charset="0"/>
              </a:rPr>
              <a:t> </a:t>
            </a:r>
          </a:p>
          <a:p>
            <a:r>
              <a:rPr lang="es-ES" sz="2400" dirty="0">
                <a:solidFill>
                  <a:srgbClr val="FF0000"/>
                </a:solidFill>
                <a:latin typeface="Times New Roman" pitchFamily="18" charset="0"/>
                <a:cs typeface="Times New Roman" pitchFamily="18" charset="0"/>
              </a:rPr>
              <a:t>Art </a:t>
            </a:r>
            <a:r>
              <a:rPr lang="es-ES" sz="2400" dirty="0">
                <a:solidFill>
                  <a:srgbClr val="FF0000"/>
                </a:solidFill>
                <a:latin typeface="Times New Roman" pitchFamily="18" charset="0"/>
                <a:cs typeface="Times New Roman" pitchFamily="18" charset="0"/>
              </a:rPr>
              <a:t>N°527: </a:t>
            </a:r>
            <a:r>
              <a:rPr lang="es-ES" sz="2400" dirty="0">
                <a:latin typeface="Times New Roman" pitchFamily="18" charset="0"/>
                <a:cs typeface="Times New Roman" pitchFamily="18" charset="0"/>
              </a:rPr>
              <a:t>En </a:t>
            </a:r>
            <a:r>
              <a:rPr lang="es-ES" sz="2400" dirty="0">
                <a:latin typeface="Times New Roman" pitchFamily="18" charset="0"/>
                <a:cs typeface="Times New Roman" pitchFamily="18" charset="0"/>
              </a:rPr>
              <a:t>los tiros quedados, cargados con mezcla explosiva sobre la base de nitratos, se sacara el taco y a continuación se anegara con agua se colocara un  cebo y se tronara. Si se trata de tiros quedados cargados con explosivos que no sean sobre la base de nitratos, se debe sacar el taco hasta dejar el explosivo a la vista y luego se </a:t>
            </a:r>
            <a:r>
              <a:rPr lang="es-ES" sz="2400" dirty="0">
                <a:latin typeface="Times New Roman" pitchFamily="18" charset="0"/>
                <a:cs typeface="Times New Roman" pitchFamily="18" charset="0"/>
              </a:rPr>
              <a:t>tronara.</a:t>
            </a:r>
          </a:p>
          <a:p>
            <a:r>
              <a:rPr lang="es-CL" sz="2400" dirty="0">
                <a:solidFill>
                  <a:srgbClr val="FF0000"/>
                </a:solidFill>
                <a:latin typeface="Times New Roman" pitchFamily="18" charset="0"/>
                <a:cs typeface="Times New Roman" pitchFamily="18" charset="0"/>
              </a:rPr>
              <a:t> </a:t>
            </a:r>
            <a:r>
              <a:rPr lang="es-CL" sz="2400" dirty="0">
                <a:solidFill>
                  <a:srgbClr val="FF0000"/>
                </a:solidFill>
                <a:latin typeface="Times New Roman" pitchFamily="18" charset="0"/>
                <a:cs typeface="Times New Roman" pitchFamily="18" charset="0"/>
              </a:rPr>
              <a:t>Art </a:t>
            </a:r>
            <a:r>
              <a:rPr lang="es-CL" sz="2400" dirty="0">
                <a:solidFill>
                  <a:srgbClr val="FF0000"/>
                </a:solidFill>
                <a:latin typeface="Times New Roman" pitchFamily="18" charset="0"/>
                <a:cs typeface="Times New Roman" pitchFamily="18" charset="0"/>
              </a:rPr>
              <a:t>528: </a:t>
            </a:r>
            <a:r>
              <a:rPr lang="es-CL" sz="2400" dirty="0">
                <a:latin typeface="Times New Roman" pitchFamily="18" charset="0"/>
                <a:cs typeface="Times New Roman" pitchFamily="18" charset="0"/>
              </a:rPr>
              <a:t>En toda faena minera será obligatorio llevar un registro de tiros quedados, como asimismo elaborar los procedimientos pertinentes para eliminarlos, de acuerdo al tipo de explosivo utilizado y sistema de aplicado. Con relación a ello se deberán adoptar las siguientes medidas mínimas:</a:t>
            </a:r>
          </a:p>
          <a:p>
            <a:r>
              <a:rPr lang="es-CL" sz="2400" dirty="0">
                <a:latin typeface="Times New Roman" pitchFamily="18" charset="0"/>
                <a:cs typeface="Times New Roman" pitchFamily="18" charset="0"/>
              </a:rPr>
              <a:t>a.- Ante la presencia de un tiro quedado se deben suspender de inmediato los trabajos procediendo a aislar el sector.</a:t>
            </a:r>
          </a:p>
          <a:p>
            <a:r>
              <a:rPr lang="es-CL" sz="2400" dirty="0">
                <a:latin typeface="Times New Roman" pitchFamily="18" charset="0"/>
                <a:cs typeface="Times New Roman" pitchFamily="18" charset="0"/>
              </a:rPr>
              <a:t>b.- La Supervisión responsable deberá adoptar las medidas pertinentes para eliminar esta condición en forma inmediata.</a:t>
            </a:r>
          </a:p>
          <a:p>
            <a:r>
              <a:rPr lang="es-CL" sz="2400" dirty="0">
                <a:latin typeface="Times New Roman" pitchFamily="18" charset="0"/>
                <a:cs typeface="Times New Roman" pitchFamily="18" charset="0"/>
              </a:rPr>
              <a:t>c.- Iniciar la investigación pertinente para determinar la causa del problema.</a:t>
            </a:r>
          </a:p>
          <a:p>
            <a:pPr algn="just"/>
            <a:endParaRPr lang="es-CL" sz="2400" dirty="0">
              <a:latin typeface="Times New Roman" pitchFamily="18" charset="0"/>
              <a:cs typeface="Times New Roman" pitchFamily="18" charset="0"/>
            </a:endParaRPr>
          </a:p>
          <a:p>
            <a:pPr marL="0" indent="0">
              <a:buNone/>
            </a:pPr>
            <a:endParaRPr lang="es-MX" dirty="0"/>
          </a:p>
        </p:txBody>
      </p:sp>
    </p:spTree>
    <p:extLst>
      <p:ext uri="{BB962C8B-B14F-4D97-AF65-F5344CB8AC3E}">
        <p14:creationId xmlns:p14="http://schemas.microsoft.com/office/powerpoint/2010/main" val="260957805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0"/>
            <a:ext cx="9144000" cy="764704"/>
          </a:xfrm>
        </p:spPr>
        <p:style>
          <a:lnRef idx="1">
            <a:schemeClr val="accent3"/>
          </a:lnRef>
          <a:fillRef idx="2">
            <a:schemeClr val="accent3"/>
          </a:fillRef>
          <a:effectRef idx="1">
            <a:schemeClr val="accent3"/>
          </a:effectRef>
          <a:fontRef idx="minor">
            <a:schemeClr val="dk1"/>
          </a:fontRef>
        </p:style>
        <p:txBody>
          <a:bodyPr>
            <a:normAutofit/>
          </a:bodyPr>
          <a:lstStyle/>
          <a:p>
            <a:r>
              <a:rPr lang="es-CL" sz="3200" dirty="0">
                <a:solidFill>
                  <a:srgbClr val="FF0000"/>
                </a:solidFill>
                <a:latin typeface="Times New Roman" pitchFamily="18" charset="0"/>
                <a:cs typeface="Times New Roman" pitchFamily="18" charset="0"/>
              </a:rPr>
              <a:t>TIROS QUEDADOS EN SUBTERRANEAS</a:t>
            </a:r>
            <a:endParaRPr lang="es-CL" sz="3200" dirty="0">
              <a:solidFill>
                <a:srgbClr val="FF0000"/>
              </a:solidFill>
              <a:latin typeface="Times New Roman" pitchFamily="18" charset="0"/>
              <a:cs typeface="Times New Roman" pitchFamily="18" charset="0"/>
            </a:endParaRPr>
          </a:p>
        </p:txBody>
      </p:sp>
      <p:sp>
        <p:nvSpPr>
          <p:cNvPr id="3" name="2 Marcador de contenido"/>
          <p:cNvSpPr>
            <a:spLocks noGrp="1"/>
          </p:cNvSpPr>
          <p:nvPr>
            <p:ph idx="1"/>
          </p:nvPr>
        </p:nvSpPr>
        <p:spPr>
          <a:xfrm>
            <a:off x="1524000" y="764704"/>
            <a:ext cx="9144000" cy="6093296"/>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r>
              <a:rPr lang="es-CL" sz="2400" dirty="0">
                <a:solidFill>
                  <a:srgbClr val="FF0000"/>
                </a:solidFill>
                <a:latin typeface="Times New Roman" pitchFamily="18" charset="0"/>
                <a:cs typeface="Times New Roman" pitchFamily="18" charset="0"/>
              </a:rPr>
              <a:t>Art 529: </a:t>
            </a:r>
            <a:r>
              <a:rPr lang="es-CL" sz="2400" dirty="0">
                <a:latin typeface="Times New Roman" pitchFamily="18" charset="0"/>
                <a:cs typeface="Times New Roman" pitchFamily="18" charset="0"/>
              </a:rPr>
              <a:t>El cartucho del cebo para iniciar un tiro quedado debe ser de igual o mayor potencia que el usado en el ceo original. Este cartucho debe ser primado con cordón detonante o un detonador de las misma características del cebo original.</a:t>
            </a:r>
          </a:p>
          <a:p>
            <a:r>
              <a:rPr lang="es-CL" sz="2400" dirty="0">
                <a:solidFill>
                  <a:srgbClr val="FF0000"/>
                </a:solidFill>
                <a:latin typeface="Times New Roman" pitchFamily="18" charset="0"/>
                <a:cs typeface="Times New Roman" pitchFamily="18" charset="0"/>
              </a:rPr>
              <a:t>Art 530: </a:t>
            </a:r>
            <a:r>
              <a:rPr lang="es-CL" sz="2400" dirty="0">
                <a:latin typeface="Times New Roman" pitchFamily="18" charset="0"/>
                <a:cs typeface="Times New Roman" pitchFamily="18" charset="0"/>
              </a:rPr>
              <a:t>Los tiros quedados serán eliminados en el turno en que se detecten; si por alguna razón, no es posible hacerlo, se deberá informar al Supervisor del turno siguiente a fin que proceda conforme al Reglamento General de Explosivos aprobados por el Servicio y a los procedimientos internos establecidos por la Administración.</a:t>
            </a:r>
          </a:p>
          <a:p>
            <a:r>
              <a:rPr lang="es-CL" sz="2400" dirty="0">
                <a:latin typeface="Times New Roman" pitchFamily="18" charset="0"/>
                <a:cs typeface="Times New Roman" pitchFamily="18" charset="0"/>
              </a:rPr>
              <a:t>Durante ese tiempo, el área comprometida deberá permanecer aislada.</a:t>
            </a:r>
          </a:p>
          <a:p>
            <a:r>
              <a:rPr lang="es-CL" sz="2400" dirty="0">
                <a:latin typeface="Times New Roman" pitchFamily="18" charset="0"/>
                <a:cs typeface="Times New Roman" pitchFamily="18" charset="0"/>
              </a:rPr>
              <a:t> </a:t>
            </a:r>
            <a:r>
              <a:rPr lang="es-CL" sz="2400" dirty="0">
                <a:solidFill>
                  <a:srgbClr val="FF0000"/>
                </a:solidFill>
                <a:latin typeface="Times New Roman" pitchFamily="18" charset="0"/>
                <a:cs typeface="Times New Roman" pitchFamily="18" charset="0"/>
              </a:rPr>
              <a:t>Art </a:t>
            </a:r>
            <a:r>
              <a:rPr lang="es-CL" sz="2400" dirty="0">
                <a:solidFill>
                  <a:srgbClr val="FF0000"/>
                </a:solidFill>
                <a:latin typeface="Times New Roman" pitchFamily="18" charset="0"/>
                <a:cs typeface="Times New Roman" pitchFamily="18" charset="0"/>
              </a:rPr>
              <a:t>531: </a:t>
            </a:r>
            <a:r>
              <a:rPr lang="es-CL" sz="2400" dirty="0">
                <a:latin typeface="Times New Roman" pitchFamily="18" charset="0"/>
                <a:cs typeface="Times New Roman" pitchFamily="18" charset="0"/>
              </a:rPr>
              <a:t>En toda mina deberá existir un libro para la información de los tiros quedados y su eliminación. Los Supervisores anotaran en dicho libro los tiros quedados detectados, eliminados o sin eliminar y respaldaran esta información con su firma.</a:t>
            </a:r>
          </a:p>
          <a:p>
            <a:r>
              <a:rPr lang="es-CL" sz="2400" dirty="0">
                <a:solidFill>
                  <a:srgbClr val="FF0000"/>
                </a:solidFill>
                <a:latin typeface="Times New Roman" pitchFamily="18" charset="0"/>
                <a:cs typeface="Times New Roman" pitchFamily="18" charset="0"/>
              </a:rPr>
              <a:t>Art </a:t>
            </a:r>
            <a:r>
              <a:rPr lang="es-CL" sz="2400" dirty="0">
                <a:solidFill>
                  <a:srgbClr val="FF0000"/>
                </a:solidFill>
                <a:latin typeface="Times New Roman" pitchFamily="18" charset="0"/>
                <a:cs typeface="Times New Roman" pitchFamily="18" charset="0"/>
              </a:rPr>
              <a:t>532: </a:t>
            </a:r>
            <a:r>
              <a:rPr lang="es-CL" sz="2400" dirty="0">
                <a:latin typeface="Times New Roman" pitchFamily="18" charset="0"/>
                <a:cs typeface="Times New Roman" pitchFamily="18" charset="0"/>
              </a:rPr>
              <a:t>Los restos de explosivos que se encuentren después de una quemada o bajo la marina, se deberán recoger y llevar a los cajones de devolución autorizados o al polvorín.</a:t>
            </a:r>
          </a:p>
          <a:p>
            <a:r>
              <a:rPr lang="es-CL" sz="2400" dirty="0">
                <a:solidFill>
                  <a:srgbClr val="FF0000"/>
                </a:solidFill>
                <a:latin typeface="Times New Roman" pitchFamily="18" charset="0"/>
                <a:cs typeface="Times New Roman" pitchFamily="18" charset="0"/>
              </a:rPr>
              <a:t>Art </a:t>
            </a:r>
            <a:r>
              <a:rPr lang="es-CL" sz="2400" dirty="0">
                <a:solidFill>
                  <a:srgbClr val="FF0000"/>
                </a:solidFill>
                <a:latin typeface="Times New Roman" pitchFamily="18" charset="0"/>
                <a:cs typeface="Times New Roman" pitchFamily="18" charset="0"/>
              </a:rPr>
              <a:t>533: </a:t>
            </a:r>
            <a:r>
              <a:rPr lang="es-CL" sz="2400" dirty="0">
                <a:latin typeface="Times New Roman" pitchFamily="18" charset="0"/>
                <a:cs typeface="Times New Roman" pitchFamily="18" charset="0"/>
              </a:rPr>
              <a:t>Si se encuentra un cartucho cebado, el área deberá ser aislada, procediendo a detonarlo insitu, de acuerdo al procedimiento de tiros quedados.</a:t>
            </a:r>
          </a:p>
          <a:p>
            <a:endParaRPr lang="es-CL" sz="2400" dirty="0">
              <a:latin typeface="Times New Roman" pitchFamily="18" charset="0"/>
              <a:cs typeface="Times New Roman" pitchFamily="18" charset="0"/>
            </a:endParaRPr>
          </a:p>
        </p:txBody>
      </p:sp>
    </p:spTree>
    <p:extLst>
      <p:ext uri="{BB962C8B-B14F-4D97-AF65-F5344CB8AC3E}">
        <p14:creationId xmlns:p14="http://schemas.microsoft.com/office/powerpoint/2010/main" val="81848815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9420</Words>
  <Application>Microsoft Office PowerPoint</Application>
  <PresentationFormat>Panorámica</PresentationFormat>
  <Paragraphs>558</Paragraphs>
  <Slides>147</Slides>
  <Notes>0</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2</vt:i4>
      </vt:variant>
      <vt:variant>
        <vt:lpstr>Títulos de diapositiva</vt:lpstr>
      </vt:variant>
      <vt:variant>
        <vt:i4>147</vt:i4>
      </vt:variant>
    </vt:vector>
  </HeadingPairs>
  <TitlesOfParts>
    <vt:vector size="158" baseType="lpstr">
      <vt:lpstr>Angsana New</vt:lpstr>
      <vt:lpstr>Aparajita</vt:lpstr>
      <vt:lpstr>Arial</vt:lpstr>
      <vt:lpstr>Calibri</vt:lpstr>
      <vt:lpstr>Calibri Light</vt:lpstr>
      <vt:lpstr>Courier New</vt:lpstr>
      <vt:lpstr>Times New Roman</vt:lpstr>
      <vt:lpstr>Wingdings</vt:lpstr>
      <vt:lpstr>Tema de Office</vt:lpstr>
      <vt:lpstr>Imagen de mapa de bits</vt:lpstr>
      <vt:lpstr>Fotografía de Photo Editor</vt:lpstr>
      <vt:lpstr>Presentación de PowerPoint</vt:lpstr>
      <vt:lpstr>MINERIA SUBTERRANEA</vt:lpstr>
      <vt:lpstr>MINERIA SUBTERRANEA. </vt:lpstr>
      <vt:lpstr>MINERIA SUBTERRANEA</vt:lpstr>
      <vt:lpstr>MINERIA SUBTERRANEA</vt:lpstr>
      <vt:lpstr>MINERIA  UNIDAD IV</vt:lpstr>
      <vt:lpstr>MINERIA SUBTERRANEA</vt:lpstr>
      <vt:lpstr>MINERIA SUBTERRANEA</vt:lpstr>
      <vt:lpstr>MINERIA SUBTERRANEA</vt:lpstr>
      <vt:lpstr>MINERIA SUBTERRANEA</vt:lpstr>
      <vt:lpstr>Presentación de PowerPoint</vt:lpstr>
      <vt:lpstr>MINERIA SUBTERRANEA. 17.09.14 II Diurno</vt:lpstr>
      <vt:lpstr>MINERIA SUBTERRANEA</vt:lpstr>
      <vt:lpstr>MINERIA SUBTERRANEA</vt:lpstr>
      <vt:lpstr>MINERIA SUBTERRANEA</vt:lpstr>
      <vt:lpstr>MINERIA SUBTERRANEA</vt:lpstr>
      <vt:lpstr>MINERIA SUBTERRANEA</vt:lpstr>
      <vt:lpstr>MINERIA SUBTERRANEA</vt:lpstr>
      <vt:lpstr>TRONADURA DE PRODUCCION</vt:lpstr>
      <vt:lpstr>MINERIA</vt:lpstr>
      <vt:lpstr>FORTIFICACION MINERIA SUBTERRANEA</vt:lpstr>
      <vt:lpstr>Presentación de PowerPoint</vt:lpstr>
      <vt:lpstr>FORTIFICACION</vt:lpstr>
      <vt:lpstr>MINERIA SUBTERRANEA</vt:lpstr>
      <vt:lpstr>MINERIA SUBTERRANEA</vt:lpstr>
      <vt:lpstr>MINERIA SUBTERRANEA</vt:lpstr>
      <vt:lpstr>MINERIA SUBTERRANEA</vt:lpstr>
      <vt:lpstr>MINERIA SUBTERRANEA</vt:lpstr>
      <vt:lpstr>MINERIA SUBTERRANEA.</vt:lpstr>
      <vt:lpstr>m</vt:lpstr>
      <vt:lpstr>MINERIA SUBTERRANEA. </vt:lpstr>
      <vt:lpstr>MINERIA SUBTERRANEA</vt:lpstr>
      <vt:lpstr>MINERIA SUBTERRANEA</vt:lpstr>
      <vt:lpstr>MINERIA SUBTERRANEA</vt:lpstr>
      <vt:lpstr>MINERIA SUBTERRANEA. 30.09.14 II  “A” VESPERTINO, II DIURNO. II “B” VESPERTINO.</vt:lpstr>
      <vt:lpstr>Presentación de PowerPoint</vt:lpstr>
      <vt:lpstr>MINERIA SUBTERRANEA</vt:lpstr>
      <vt:lpstr>Presentación de PowerPoint</vt:lpstr>
      <vt:lpstr>MINERIA SUBTERRANEA</vt:lpstr>
      <vt:lpstr>MINERIA SUBTERRANEA.</vt:lpstr>
      <vt:lpstr>MINERIA SUBTERRANEA. </vt:lpstr>
      <vt:lpstr>MINERIA SUBTERRANEA</vt:lpstr>
      <vt:lpstr>MINERIA SUBTERRANEA.    </vt:lpstr>
      <vt:lpstr>MINERIA SUBTERRANEA. 08.10.14 II DIURNO.</vt:lpstr>
      <vt:lpstr>MINERIA SUBTERRANEA. 07.10.14 II “A” Vespertino</vt:lpstr>
      <vt:lpstr>MINERIA SUBTERRANEA (EMBUDOS)</vt:lpstr>
      <vt:lpstr>Presentación de PowerPoint</vt:lpstr>
      <vt:lpstr>MINERIA SUBTERRANEA</vt:lpstr>
      <vt:lpstr>MINERIA SUBTERRANEA</vt:lpstr>
      <vt:lpstr>MINERIA SUBTERRANEA. </vt:lpstr>
      <vt:lpstr>MINERIA SUBTERRANEA</vt:lpstr>
      <vt:lpstr>MINERIA SUBTERRANEA</vt:lpstr>
      <vt:lpstr>MINERIA SUBTERRANEA</vt:lpstr>
      <vt:lpstr>MINERIA SUBTERRANEA.  JUMBO MECANIZADO. </vt:lpstr>
      <vt:lpstr>MINERIA SUBTERRANEA</vt:lpstr>
      <vt:lpstr>CAMION BAJO PERFIL</vt:lpstr>
      <vt:lpstr>CAMIONES BAJO PERFIL</vt:lpstr>
      <vt:lpstr>CAMIONES BAJO PERFIL</vt:lpstr>
      <vt:lpstr>MINERIA SUBTERRANEA</vt:lpstr>
      <vt:lpstr>MINERIA SUBTERRANEA</vt:lpstr>
      <vt:lpstr>MINERIA SUBTERRANEA</vt:lpstr>
      <vt:lpstr>MINERIA SUBTERRANEA</vt:lpstr>
      <vt:lpstr>MINERIA SUBTERRANEA</vt:lpstr>
      <vt:lpstr>MINERIA SUBTERRANEA DESQUINCHE</vt:lpstr>
      <vt:lpstr>DESARROLLOS MINEROS</vt:lpstr>
      <vt:lpstr>DESARROLLOS MINEROS</vt:lpstr>
      <vt:lpstr>MINERIA SUBTERRANEA</vt:lpstr>
      <vt:lpstr>MINERIA SUBTERRANEA</vt:lpstr>
      <vt:lpstr>Presentación de PowerPoint</vt:lpstr>
      <vt:lpstr>Presentación de PowerPoint</vt:lpstr>
      <vt:lpstr>Presentación de PowerPoint</vt:lpstr>
      <vt:lpstr>Presentación de PowerPoint</vt:lpstr>
      <vt:lpstr>Presentación de PowerPoint</vt:lpstr>
      <vt:lpstr>Presentación de PowerPoint</vt:lpstr>
      <vt:lpstr>MINERIA SUBTERRANEA</vt:lpstr>
      <vt:lpstr>MINERIA SUBTERRANEA</vt:lpstr>
      <vt:lpstr>MINERIA SUBTERRANEA</vt:lpstr>
      <vt:lpstr>MINERIA SUBTERRANEA</vt:lpstr>
      <vt:lpstr>MINERIA SUBTERRANEA</vt:lpstr>
      <vt:lpstr>MINERIA SUBTERRANEA</vt:lpstr>
      <vt:lpstr>MINERIA SUBTERRANEA</vt:lpstr>
      <vt:lpstr>MINERIA SUBTERRANEA. RAINURAS- TIROS HUECOS. </vt:lpstr>
      <vt:lpstr>MINERIA SUBTERRANEA</vt:lpstr>
      <vt:lpstr>Presentación de PowerPoint</vt:lpstr>
      <vt:lpstr>MINERIA SUBTERRANEA. Perno, malla, shotcrete</vt:lpstr>
      <vt:lpstr>DINAMITA y ANFO</vt:lpstr>
      <vt:lpstr>EXPLOSIVOS</vt:lpstr>
      <vt:lpstr>DETONADOR/FULMINANTE N° 8</vt:lpstr>
      <vt:lpstr>DETONDORES ELECTRICOS</vt:lpstr>
      <vt:lpstr> DETONADOR A MECHA</vt:lpstr>
      <vt:lpstr>DETONADOR NO ELECTRICO (NONELES)</vt:lpstr>
      <vt:lpstr>DETONADOR ELECTRONICO</vt:lpstr>
      <vt:lpstr>Presentación de PowerPoint</vt:lpstr>
      <vt:lpstr>TIROS QUEDADOS</vt:lpstr>
      <vt:lpstr>TIRO QUEDADO EN RAJO</vt:lpstr>
      <vt:lpstr>TIROS QUEDADOS. </vt:lpstr>
      <vt:lpstr>TIRO QUEDADO</vt:lpstr>
      <vt:lpstr>TIRO QUEDADO EN SUBTERRANEA</vt:lpstr>
      <vt:lpstr>TIROS QUEDADOS EN SUBTERRANEAS</vt:lpstr>
      <vt:lpstr>LOROS. </vt:lpstr>
      <vt:lpstr>LORO PERSONA (VIVO)</vt:lpstr>
      <vt:lpstr>UNIDAD IV</vt:lpstr>
      <vt:lpstr>DEFINICIONES</vt:lpstr>
      <vt:lpstr>DEFINICIONES</vt:lpstr>
      <vt:lpstr>DEFINICIONES</vt:lpstr>
      <vt:lpstr>POZOS </vt:lpstr>
      <vt:lpstr>POZOS DE TIRO</vt:lpstr>
      <vt:lpstr>MALLA DE PERFORACION</vt:lpstr>
      <vt:lpstr>MUESTREO</vt:lpstr>
      <vt:lpstr>MUESTREO ALEATORIO SIMPLE</vt:lpstr>
      <vt:lpstr>MUESTREO</vt:lpstr>
      <vt:lpstr>MUESTREOS</vt:lpstr>
      <vt:lpstr>MUESTREO ESTRATIFICADO</vt:lpstr>
      <vt:lpstr>LOS TRES ESTADOS DEL MINERAL</vt:lpstr>
      <vt:lpstr>Figura. IV. 11</vt:lpstr>
      <vt:lpstr>SEGREGACION</vt:lpstr>
      <vt:lpstr>Diferentes tipos de Segregación. FIG IV.12</vt:lpstr>
      <vt:lpstr>SEGREGACION</vt:lpstr>
      <vt:lpstr>SEGREGACIONES</vt:lpstr>
      <vt:lpstr>EXTRACCION DE LA MUESTRA</vt:lpstr>
      <vt:lpstr>TESTIGOS</vt:lpstr>
      <vt:lpstr>MUESTREO</vt:lpstr>
      <vt:lpstr>MUESTREO</vt:lpstr>
      <vt:lpstr>PALAS</vt:lpstr>
      <vt:lpstr>MUESTREO</vt:lpstr>
      <vt:lpstr>DELIMITACION DE LA MUESTRA</vt:lpstr>
      <vt:lpstr>MUESTRA</vt:lpstr>
      <vt:lpstr>MUESTRA</vt:lpstr>
      <vt:lpstr>MUESTRA</vt:lpstr>
      <vt:lpstr>SUBMUESTRAS</vt:lpstr>
      <vt:lpstr>MUESTRAS</vt:lpstr>
      <vt:lpstr>MUESTRAS</vt:lpstr>
      <vt:lpstr>Técnica de Muestreo</vt:lpstr>
      <vt:lpstr>REDUCCION DE LA MUESTRA</vt:lpstr>
      <vt:lpstr>REDUCCION DE LAMUESTRA</vt:lpstr>
      <vt:lpstr>Presentación de PowerPoint</vt:lpstr>
      <vt:lpstr>Técnica de Muestreo</vt:lpstr>
      <vt:lpstr>Presentación de PowerPoint</vt:lpstr>
      <vt:lpstr>Técnica de Muestreo</vt:lpstr>
      <vt:lpstr>Presentación de PowerPoint</vt:lpstr>
      <vt:lpstr>Presentación de PowerPoint</vt:lpstr>
      <vt:lpstr>Presentación de PowerPoint</vt:lpstr>
      <vt:lpstr>FORMA DE CARGAR MUESTRA EN UN CORTADOR RIFFLE</vt:lpstr>
      <vt:lpstr>CORTADOR RIFFLE</vt:lpstr>
      <vt:lpstr>REGLAS DEL CORTADOR RIFFLE</vt:lpstr>
      <vt:lpstr>DIVISOR ROTATORIO</vt:lpstr>
      <vt:lpstr>DIVISOR DE MESA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Victor Valenzuela Carvajal</dc:creator>
  <cp:lastModifiedBy>Victor Valenzuela Carvajal</cp:lastModifiedBy>
  <cp:revision>1</cp:revision>
  <dcterms:created xsi:type="dcterms:W3CDTF">2014-10-08T22:32:35Z</dcterms:created>
  <dcterms:modified xsi:type="dcterms:W3CDTF">2014-10-08T22:33:06Z</dcterms:modified>
</cp:coreProperties>
</file>