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68" r:id="rId5"/>
    <p:sldId id="266" r:id="rId6"/>
    <p:sldId id="267" r:id="rId7"/>
    <p:sldId id="264" r:id="rId8"/>
    <p:sldId id="265" r:id="rId9"/>
    <p:sldId id="262" r:id="rId10"/>
    <p:sldId id="263" r:id="rId11"/>
    <p:sldId id="261" r:id="rId12"/>
    <p:sldId id="259" r:id="rId13"/>
    <p:sldId id="351" r:id="rId14"/>
    <p:sldId id="360" r:id="rId15"/>
    <p:sldId id="359" r:id="rId16"/>
    <p:sldId id="361" r:id="rId17"/>
    <p:sldId id="363" r:id="rId18"/>
    <p:sldId id="358" r:id="rId19"/>
    <p:sldId id="364" r:id="rId20"/>
    <p:sldId id="357" r:id="rId21"/>
    <p:sldId id="356" r:id="rId22"/>
    <p:sldId id="260" r:id="rId23"/>
    <p:sldId id="273" r:id="rId24"/>
    <p:sldId id="296" r:id="rId25"/>
    <p:sldId id="274" r:id="rId26"/>
    <p:sldId id="272" r:id="rId27"/>
    <p:sldId id="271" r:id="rId28"/>
    <p:sldId id="269" r:id="rId29"/>
    <p:sldId id="270" r:id="rId30"/>
    <p:sldId id="294" r:id="rId31"/>
    <p:sldId id="299" r:id="rId32"/>
    <p:sldId id="298" r:id="rId33"/>
    <p:sldId id="283" r:id="rId34"/>
    <p:sldId id="282" r:id="rId35"/>
    <p:sldId id="281" r:id="rId36"/>
    <p:sldId id="280" r:id="rId37"/>
    <p:sldId id="279" r:id="rId38"/>
    <p:sldId id="284" r:id="rId39"/>
    <p:sldId id="285" r:id="rId40"/>
    <p:sldId id="286" r:id="rId41"/>
    <p:sldId id="287" r:id="rId42"/>
    <p:sldId id="278" r:id="rId43"/>
    <p:sldId id="277" r:id="rId44"/>
    <p:sldId id="276" r:id="rId45"/>
    <p:sldId id="291" r:id="rId46"/>
    <p:sldId id="292" r:id="rId47"/>
    <p:sldId id="290" r:id="rId48"/>
    <p:sldId id="289" r:id="rId49"/>
    <p:sldId id="288" r:id="rId50"/>
    <p:sldId id="293" r:id="rId51"/>
    <p:sldId id="295" r:id="rId52"/>
    <p:sldId id="297" r:id="rId53"/>
    <p:sldId id="304" r:id="rId54"/>
    <p:sldId id="302" r:id="rId55"/>
    <p:sldId id="309" r:id="rId56"/>
    <p:sldId id="308" r:id="rId57"/>
    <p:sldId id="307" r:id="rId58"/>
    <p:sldId id="306" r:id="rId59"/>
    <p:sldId id="305" r:id="rId60"/>
    <p:sldId id="303" r:id="rId61"/>
    <p:sldId id="301" r:id="rId62"/>
    <p:sldId id="314" r:id="rId63"/>
    <p:sldId id="313" r:id="rId64"/>
    <p:sldId id="312" r:id="rId65"/>
    <p:sldId id="311" r:id="rId66"/>
    <p:sldId id="310" r:id="rId67"/>
    <p:sldId id="300" r:id="rId68"/>
    <p:sldId id="328" r:id="rId69"/>
    <p:sldId id="317" r:id="rId70"/>
    <p:sldId id="316" r:id="rId71"/>
    <p:sldId id="315" r:id="rId72"/>
    <p:sldId id="275" r:id="rId73"/>
    <p:sldId id="319" r:id="rId74"/>
    <p:sldId id="342" r:id="rId75"/>
    <p:sldId id="320" r:id="rId76"/>
    <p:sldId id="337" r:id="rId77"/>
    <p:sldId id="350" r:id="rId78"/>
    <p:sldId id="335" r:id="rId79"/>
    <p:sldId id="343" r:id="rId80"/>
    <p:sldId id="345" r:id="rId81"/>
    <p:sldId id="349" r:id="rId82"/>
    <p:sldId id="348" r:id="rId83"/>
    <p:sldId id="347" r:id="rId84"/>
    <p:sldId id="346" r:id="rId85"/>
    <p:sldId id="326" r:id="rId86"/>
    <p:sldId id="321" r:id="rId87"/>
    <p:sldId id="333" r:id="rId88"/>
    <p:sldId id="332" r:id="rId89"/>
    <p:sldId id="331" r:id="rId90"/>
    <p:sldId id="330" r:id="rId91"/>
    <p:sldId id="334" r:id="rId92"/>
    <p:sldId id="329" r:id="rId93"/>
    <p:sldId id="365" r:id="rId94"/>
    <p:sldId id="318" r:id="rId95"/>
    <p:sldId id="327" r:id="rId96"/>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4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Triángulo isósceles"/>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540544" y="776288"/>
            <a:ext cx="8062912" cy="1470025"/>
          </a:xfrm>
        </p:spPr>
        <p:txBody>
          <a:bodyPr anchor="b">
            <a:normAutofit/>
          </a:bodyPr>
          <a:lstStyle>
            <a:lvl1pPr algn="r">
              <a:defRPr sz="440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371600" y="6012656"/>
            <a:ext cx="5791200" cy="365125"/>
          </a:xfrm>
        </p:spPr>
        <p:txBody>
          <a:bodyPr tIns="0" bIns="0" anchor="t"/>
          <a:lstStyle>
            <a:lvl1pPr algn="r">
              <a:defRPr sz="1000"/>
            </a:lvl1pPr>
          </a:lstStyle>
          <a:p>
            <a:fld id="{3E76C1BD-E5DD-442B-9FAF-63BC28A6FD20}" type="datetimeFigureOut">
              <a:rPr lang="es-CL" smtClean="0"/>
              <a:t>27-08-2014</a:t>
            </a:fld>
            <a:endParaRPr lang="es-CL"/>
          </a:p>
        </p:txBody>
      </p:sp>
      <p:sp>
        <p:nvSpPr>
          <p:cNvPr id="17" name="16 Marcador de pie de página"/>
          <p:cNvSpPr>
            <a:spLocks noGrp="1"/>
          </p:cNvSpPr>
          <p:nvPr>
            <p:ph type="ftr" sz="quarter" idx="11"/>
          </p:nvPr>
        </p:nvSpPr>
        <p:spPr>
          <a:xfrm>
            <a:off x="1371600" y="5650704"/>
            <a:ext cx="5791200" cy="365125"/>
          </a:xfrm>
        </p:spPr>
        <p:txBody>
          <a:bodyPr tIns="0" bIns="0" anchor="b"/>
          <a:lstStyle>
            <a:lvl1pPr algn="r">
              <a:defRPr sz="1100"/>
            </a:lvl1pPr>
          </a:lstStyle>
          <a:p>
            <a:endParaRPr lang="es-CL"/>
          </a:p>
        </p:txBody>
      </p:sp>
      <p:sp>
        <p:nvSpPr>
          <p:cNvPr id="29" name="28 Marcador de número de diapositiva"/>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5BDCE94D-0A26-4DAE-B3D2-FF5D42BA5605}" type="slidenum">
              <a:rPr lang="es-CL" smtClean="0"/>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E76C1BD-E5DD-442B-9FAF-63BC28A6FD20}" type="datetimeFigureOut">
              <a:rPr lang="es-CL" smtClean="0"/>
              <a:t>27-08-2014</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5BDCE94D-0A26-4DAE-B3D2-FF5D42BA5605}" type="slidenum">
              <a:rPr lang="es-CL" smtClean="0"/>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381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381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E76C1BD-E5DD-442B-9FAF-63BC28A6FD20}" type="datetimeFigureOut">
              <a:rPr lang="es-CL" smtClean="0"/>
              <a:t>27-08-2014</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5BDCE94D-0A26-4DAE-B3D2-FF5D42BA5605}" type="slidenum">
              <a:rPr lang="es-CL" smtClean="0"/>
              <a:t>‹Nº›</a:t>
            </a:fld>
            <a:endParaRPr lang="es-C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5659C072-3156-4ECC-974A-DBA30CAC0239}" type="datetimeFigureOut">
              <a:rPr lang="es-CL" smtClean="0">
                <a:solidFill>
                  <a:srgbClr val="DBF5F9">
                    <a:shade val="90000"/>
                  </a:srgbClr>
                </a:solidFill>
              </a:rPr>
              <a:pPr/>
              <a:t>27-08-2014</a:t>
            </a:fld>
            <a:endParaRPr lang="es-CL">
              <a:solidFill>
                <a:srgbClr val="DBF5F9">
                  <a:shade val="90000"/>
                </a:srgbClr>
              </a:solidFill>
            </a:endParaRPr>
          </a:p>
        </p:txBody>
      </p:sp>
      <p:sp>
        <p:nvSpPr>
          <p:cNvPr id="19" name="18 Marcador de pie de página"/>
          <p:cNvSpPr>
            <a:spLocks noGrp="1"/>
          </p:cNvSpPr>
          <p:nvPr>
            <p:ph type="ftr" sz="quarter" idx="11"/>
          </p:nvPr>
        </p:nvSpPr>
        <p:spPr/>
        <p:txBody>
          <a:bodyPr/>
          <a:lstStyle/>
          <a:p>
            <a:endParaRPr lang="es-CL">
              <a:solidFill>
                <a:srgbClr val="DBF5F9">
                  <a:shade val="90000"/>
                </a:srgbClr>
              </a:solidFill>
            </a:endParaRPr>
          </a:p>
        </p:txBody>
      </p:sp>
      <p:sp>
        <p:nvSpPr>
          <p:cNvPr id="27" name="26 Marcador de número de diapositiva"/>
          <p:cNvSpPr>
            <a:spLocks noGrp="1"/>
          </p:cNvSpPr>
          <p:nvPr>
            <p:ph type="sldNum" sz="quarter" idx="12"/>
          </p:nvPr>
        </p:nvSpPr>
        <p:spPr/>
        <p:txBody>
          <a:bodyPr/>
          <a:lstStyle/>
          <a:p>
            <a:fld id="{706CF4C0-0992-4CD6-8CBE-FF4309E79559}" type="slidenum">
              <a:rPr lang="es-CL" smtClean="0">
                <a:solidFill>
                  <a:srgbClr val="DBF5F9">
                    <a:shade val="90000"/>
                  </a:srgbClr>
                </a:solidFill>
              </a:rPr>
              <a:pPr/>
              <a:t>‹Nº›</a:t>
            </a:fld>
            <a:endParaRPr lang="es-CL">
              <a:solidFill>
                <a:srgbClr val="DBF5F9">
                  <a:shade val="90000"/>
                </a:srgbClr>
              </a:solidFill>
            </a:endParaRPr>
          </a:p>
        </p:txBody>
      </p:sp>
    </p:spTree>
    <p:extLst>
      <p:ext uri="{BB962C8B-B14F-4D97-AF65-F5344CB8AC3E}">
        <p14:creationId xmlns:p14="http://schemas.microsoft.com/office/powerpoint/2010/main" val="112031441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5" name="4 Marcador de pie de página"/>
          <p:cNvSpPr>
            <a:spLocks noGrp="1"/>
          </p:cNvSpPr>
          <p:nvPr>
            <p:ph type="ftr" sz="quarter" idx="11"/>
          </p:nvPr>
        </p:nvSpPr>
        <p:spPr/>
        <p:txBody>
          <a:bodyPr/>
          <a:lstStyle/>
          <a:p>
            <a:endParaRPr lang="es-CL">
              <a:solidFill>
                <a:srgbClr val="04617B">
                  <a:shade val="90000"/>
                </a:srgbClr>
              </a:solidFill>
            </a:endParaRPr>
          </a:p>
        </p:txBody>
      </p:sp>
      <p:sp>
        <p:nvSpPr>
          <p:cNvPr id="6" name="5 Marcador de número de diapositiva"/>
          <p:cNvSpPr>
            <a:spLocks noGrp="1"/>
          </p:cNvSpPr>
          <p:nvPr>
            <p:ph type="sldNum" sz="quarter" idx="12"/>
          </p:nvPr>
        </p:nvSpPr>
        <p:spPr/>
        <p:txBody>
          <a:body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spTree>
    <p:extLst>
      <p:ext uri="{BB962C8B-B14F-4D97-AF65-F5344CB8AC3E}">
        <p14:creationId xmlns:p14="http://schemas.microsoft.com/office/powerpoint/2010/main" val="2093892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5659C072-3156-4ECC-974A-DBA30CAC0239}" type="datetimeFigureOut">
              <a:rPr lang="es-CL" smtClean="0">
                <a:solidFill>
                  <a:srgbClr val="DBF5F9">
                    <a:shade val="90000"/>
                  </a:srgbClr>
                </a:solidFill>
              </a:rPr>
              <a:pPr/>
              <a:t>27-08-2014</a:t>
            </a:fld>
            <a:endParaRPr lang="es-CL">
              <a:solidFill>
                <a:srgbClr val="DBF5F9">
                  <a:shade val="90000"/>
                </a:srgbClr>
              </a:solidFill>
            </a:endParaRPr>
          </a:p>
        </p:txBody>
      </p:sp>
      <p:sp>
        <p:nvSpPr>
          <p:cNvPr id="5" name="4 Marcador de pie de página"/>
          <p:cNvSpPr>
            <a:spLocks noGrp="1"/>
          </p:cNvSpPr>
          <p:nvPr>
            <p:ph type="ftr" sz="quarter" idx="11"/>
          </p:nvPr>
        </p:nvSpPr>
        <p:spPr/>
        <p:txBody>
          <a:bodyPr/>
          <a:lstStyle/>
          <a:p>
            <a:endParaRPr lang="es-CL">
              <a:solidFill>
                <a:srgbClr val="DBF5F9">
                  <a:shade val="90000"/>
                </a:srgbClr>
              </a:solidFill>
            </a:endParaRPr>
          </a:p>
        </p:txBody>
      </p:sp>
      <p:sp>
        <p:nvSpPr>
          <p:cNvPr id="6" name="5 Marcador de número de diapositiva"/>
          <p:cNvSpPr>
            <a:spLocks noGrp="1"/>
          </p:cNvSpPr>
          <p:nvPr>
            <p:ph type="sldNum" sz="quarter" idx="12"/>
          </p:nvPr>
        </p:nvSpPr>
        <p:spPr/>
        <p:txBody>
          <a:bodyPr/>
          <a:lstStyle/>
          <a:p>
            <a:fld id="{706CF4C0-0992-4CD6-8CBE-FF4309E79559}" type="slidenum">
              <a:rPr lang="es-CL" smtClean="0">
                <a:solidFill>
                  <a:srgbClr val="DBF5F9">
                    <a:shade val="90000"/>
                  </a:srgbClr>
                </a:solidFill>
              </a:rPr>
              <a:pPr/>
              <a:t>‹Nº›</a:t>
            </a:fld>
            <a:endParaRPr lang="es-CL">
              <a:solidFill>
                <a:srgbClr val="DBF5F9">
                  <a:shade val="90000"/>
                </a:srgbClr>
              </a:solidFill>
            </a:endParaRPr>
          </a:p>
        </p:txBody>
      </p:sp>
    </p:spTree>
    <p:extLst>
      <p:ext uri="{BB962C8B-B14F-4D97-AF65-F5344CB8AC3E}">
        <p14:creationId xmlns:p14="http://schemas.microsoft.com/office/powerpoint/2010/main" val="403428317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6" name="5 Marcador de pie de página"/>
          <p:cNvSpPr>
            <a:spLocks noGrp="1"/>
          </p:cNvSpPr>
          <p:nvPr>
            <p:ph type="ftr" sz="quarter" idx="11"/>
          </p:nvPr>
        </p:nvSpPr>
        <p:spPr/>
        <p:txBody>
          <a:bodyPr/>
          <a:lstStyle/>
          <a:p>
            <a:endParaRPr lang="es-CL">
              <a:solidFill>
                <a:srgbClr val="04617B">
                  <a:shade val="90000"/>
                </a:srgbClr>
              </a:solidFill>
            </a:endParaRPr>
          </a:p>
        </p:txBody>
      </p:sp>
      <p:sp>
        <p:nvSpPr>
          <p:cNvPr id="7" name="6 Marcador de número de diapositiva"/>
          <p:cNvSpPr>
            <a:spLocks noGrp="1"/>
          </p:cNvSpPr>
          <p:nvPr>
            <p:ph type="sldNum" sz="quarter" idx="12"/>
          </p:nvPr>
        </p:nvSpPr>
        <p:spPr/>
        <p:txBody>
          <a:body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spTree>
    <p:extLst>
      <p:ext uri="{BB962C8B-B14F-4D97-AF65-F5344CB8AC3E}">
        <p14:creationId xmlns:p14="http://schemas.microsoft.com/office/powerpoint/2010/main" val="2745933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8" name="7 Marcador de pie de página"/>
          <p:cNvSpPr>
            <a:spLocks noGrp="1"/>
          </p:cNvSpPr>
          <p:nvPr>
            <p:ph type="ftr" sz="quarter" idx="11"/>
          </p:nvPr>
        </p:nvSpPr>
        <p:spPr/>
        <p:txBody>
          <a:bodyPr/>
          <a:lstStyle/>
          <a:p>
            <a:endParaRPr lang="es-CL">
              <a:solidFill>
                <a:srgbClr val="04617B">
                  <a:shade val="90000"/>
                </a:srgbClr>
              </a:solidFill>
            </a:endParaRPr>
          </a:p>
        </p:txBody>
      </p:sp>
      <p:sp>
        <p:nvSpPr>
          <p:cNvPr id="9" name="8 Marcador de número de diapositiva"/>
          <p:cNvSpPr>
            <a:spLocks noGrp="1"/>
          </p:cNvSpPr>
          <p:nvPr>
            <p:ph type="sldNum" sz="quarter" idx="12"/>
          </p:nvPr>
        </p:nvSpPr>
        <p:spPr/>
        <p:txBody>
          <a:body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spTree>
    <p:extLst>
      <p:ext uri="{BB962C8B-B14F-4D97-AF65-F5344CB8AC3E}">
        <p14:creationId xmlns:p14="http://schemas.microsoft.com/office/powerpoint/2010/main" val="2730614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4" name="3 Marcador de pie de página"/>
          <p:cNvSpPr>
            <a:spLocks noGrp="1"/>
          </p:cNvSpPr>
          <p:nvPr>
            <p:ph type="ftr" sz="quarter" idx="11"/>
          </p:nvPr>
        </p:nvSpPr>
        <p:spPr/>
        <p:txBody>
          <a:bodyPr/>
          <a:lstStyle/>
          <a:p>
            <a:endParaRPr lang="es-CL">
              <a:solidFill>
                <a:srgbClr val="04617B">
                  <a:shade val="90000"/>
                </a:srgbClr>
              </a:solidFill>
            </a:endParaRPr>
          </a:p>
        </p:txBody>
      </p:sp>
      <p:sp>
        <p:nvSpPr>
          <p:cNvPr id="5" name="4 Marcador de número de diapositiva"/>
          <p:cNvSpPr>
            <a:spLocks noGrp="1"/>
          </p:cNvSpPr>
          <p:nvPr>
            <p:ph type="sldNum" sz="quarter" idx="12"/>
          </p:nvPr>
        </p:nvSpPr>
        <p:spPr/>
        <p:txBody>
          <a:body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spTree>
    <p:extLst>
      <p:ext uri="{BB962C8B-B14F-4D97-AF65-F5344CB8AC3E}">
        <p14:creationId xmlns:p14="http://schemas.microsoft.com/office/powerpoint/2010/main" val="997890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3" name="2 Marcador de pie de página"/>
          <p:cNvSpPr>
            <a:spLocks noGrp="1"/>
          </p:cNvSpPr>
          <p:nvPr>
            <p:ph type="ftr" sz="quarter" idx="11"/>
          </p:nvPr>
        </p:nvSpPr>
        <p:spPr/>
        <p:txBody>
          <a:bodyPr/>
          <a:lstStyle/>
          <a:p>
            <a:endParaRPr lang="es-CL">
              <a:solidFill>
                <a:srgbClr val="04617B">
                  <a:shade val="90000"/>
                </a:srgbClr>
              </a:solidFill>
            </a:endParaRPr>
          </a:p>
        </p:txBody>
      </p:sp>
      <p:sp>
        <p:nvSpPr>
          <p:cNvPr id="4" name="3 Marcador de número de diapositiva"/>
          <p:cNvSpPr>
            <a:spLocks noGrp="1"/>
          </p:cNvSpPr>
          <p:nvPr>
            <p:ph type="sldNum" sz="quarter" idx="12"/>
          </p:nvPr>
        </p:nvSpPr>
        <p:spPr/>
        <p:txBody>
          <a:body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spTree>
    <p:extLst>
      <p:ext uri="{BB962C8B-B14F-4D97-AF65-F5344CB8AC3E}">
        <p14:creationId xmlns:p14="http://schemas.microsoft.com/office/powerpoint/2010/main" val="3967142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6" name="5 Marcador de pie de página"/>
          <p:cNvSpPr>
            <a:spLocks noGrp="1"/>
          </p:cNvSpPr>
          <p:nvPr>
            <p:ph type="ftr" sz="quarter" idx="11"/>
          </p:nvPr>
        </p:nvSpPr>
        <p:spPr/>
        <p:txBody>
          <a:bodyPr/>
          <a:lstStyle/>
          <a:p>
            <a:endParaRPr lang="es-CL">
              <a:solidFill>
                <a:srgbClr val="04617B">
                  <a:shade val="90000"/>
                </a:srgbClr>
              </a:solidFill>
            </a:endParaRPr>
          </a:p>
        </p:txBody>
      </p:sp>
      <p:sp>
        <p:nvSpPr>
          <p:cNvPr id="7" name="6 Marcador de número de diapositiva"/>
          <p:cNvSpPr>
            <a:spLocks noGrp="1"/>
          </p:cNvSpPr>
          <p:nvPr>
            <p:ph type="sldNum" sz="quarter" idx="12"/>
          </p:nvPr>
        </p:nvSpPr>
        <p:spPr/>
        <p:txBody>
          <a:body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spTree>
    <p:extLst>
      <p:ext uri="{BB962C8B-B14F-4D97-AF65-F5344CB8AC3E}">
        <p14:creationId xmlns:p14="http://schemas.microsoft.com/office/powerpoint/2010/main" val="1797938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399032"/>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457200" y="1882808"/>
            <a:ext cx="8229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791456" y="6480048"/>
            <a:ext cx="2133600" cy="301752"/>
          </a:xfrm>
        </p:spPr>
        <p:txBody>
          <a:bodyPr/>
          <a:lstStyle/>
          <a:p>
            <a:fld id="{3E76C1BD-E5DD-442B-9FAF-63BC28A6FD20}" type="datetimeFigureOut">
              <a:rPr lang="es-CL" smtClean="0"/>
              <a:t>27-08-2014</a:t>
            </a:fld>
            <a:endParaRPr lang="es-CL"/>
          </a:p>
        </p:txBody>
      </p:sp>
      <p:sp>
        <p:nvSpPr>
          <p:cNvPr id="5" name="4 Marcador de pie de página"/>
          <p:cNvSpPr>
            <a:spLocks noGrp="1"/>
          </p:cNvSpPr>
          <p:nvPr>
            <p:ph type="ftr" sz="quarter" idx="11"/>
          </p:nvPr>
        </p:nvSpPr>
        <p:spPr>
          <a:xfrm>
            <a:off x="457200" y="6480969"/>
            <a:ext cx="4260056" cy="300831"/>
          </a:xfrm>
        </p:spPr>
        <p:txBody>
          <a:bodyPr/>
          <a:lstStyle/>
          <a:p>
            <a:endParaRPr lang="es-CL"/>
          </a:p>
        </p:txBody>
      </p:sp>
      <p:sp>
        <p:nvSpPr>
          <p:cNvPr id="6" name="5 Marcador de número de diapositiva"/>
          <p:cNvSpPr>
            <a:spLocks noGrp="1"/>
          </p:cNvSpPr>
          <p:nvPr>
            <p:ph type="sldNum" sz="quarter" idx="12"/>
          </p:nvPr>
        </p:nvSpPr>
        <p:spPr/>
        <p:txBody>
          <a:bodyPr/>
          <a:lstStyle/>
          <a:p>
            <a:fld id="{5BDCE94D-0A26-4DAE-B3D2-FF5D42BA5605}" type="slidenum">
              <a:rPr lang="es-CL" smtClean="0"/>
              <a:t>‹Nº›</a:t>
            </a:fld>
            <a:endParaRPr lang="es-C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6" name="5 Marcador de pie de página"/>
          <p:cNvSpPr>
            <a:spLocks noGrp="1"/>
          </p:cNvSpPr>
          <p:nvPr>
            <p:ph type="ftr" sz="quarter" idx="11"/>
          </p:nvPr>
        </p:nvSpPr>
        <p:spPr/>
        <p:txBody>
          <a:bodyPr/>
          <a:lstStyle/>
          <a:p>
            <a:endParaRPr lang="es-CL">
              <a:solidFill>
                <a:srgbClr val="04617B">
                  <a:shade val="90000"/>
                </a:srgbClr>
              </a:solidFill>
            </a:endParaRPr>
          </a:p>
        </p:txBody>
      </p:sp>
      <p:sp>
        <p:nvSpPr>
          <p:cNvPr id="7" name="6 Marcador de número de diapositiva"/>
          <p:cNvSpPr>
            <a:spLocks noGrp="1"/>
          </p:cNvSpPr>
          <p:nvPr>
            <p:ph type="sldNum" sz="quarter" idx="12"/>
          </p:nvPr>
        </p:nvSpPr>
        <p:spPr>
          <a:xfrm>
            <a:off x="8077200" y="6356350"/>
            <a:ext cx="609600" cy="365125"/>
          </a:xfrm>
        </p:spPr>
        <p:txBody>
          <a:body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634055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5" name="4 Marcador de pie de página"/>
          <p:cNvSpPr>
            <a:spLocks noGrp="1"/>
          </p:cNvSpPr>
          <p:nvPr>
            <p:ph type="ftr" sz="quarter" idx="11"/>
          </p:nvPr>
        </p:nvSpPr>
        <p:spPr/>
        <p:txBody>
          <a:bodyPr/>
          <a:lstStyle/>
          <a:p>
            <a:endParaRPr lang="es-CL">
              <a:solidFill>
                <a:srgbClr val="04617B">
                  <a:shade val="90000"/>
                </a:srgbClr>
              </a:solidFill>
            </a:endParaRPr>
          </a:p>
        </p:txBody>
      </p:sp>
      <p:sp>
        <p:nvSpPr>
          <p:cNvPr id="6" name="5 Marcador de número de diapositiva"/>
          <p:cNvSpPr>
            <a:spLocks noGrp="1"/>
          </p:cNvSpPr>
          <p:nvPr>
            <p:ph type="sldNum" sz="quarter" idx="12"/>
          </p:nvPr>
        </p:nvSpPr>
        <p:spPr/>
        <p:txBody>
          <a:body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spTree>
    <p:extLst>
      <p:ext uri="{BB962C8B-B14F-4D97-AF65-F5344CB8AC3E}">
        <p14:creationId xmlns:p14="http://schemas.microsoft.com/office/powerpoint/2010/main" val="4023728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5" name="4 Marcador de pie de página"/>
          <p:cNvSpPr>
            <a:spLocks noGrp="1"/>
          </p:cNvSpPr>
          <p:nvPr>
            <p:ph type="ftr" sz="quarter" idx="11"/>
          </p:nvPr>
        </p:nvSpPr>
        <p:spPr/>
        <p:txBody>
          <a:bodyPr/>
          <a:lstStyle/>
          <a:p>
            <a:endParaRPr lang="es-CL">
              <a:solidFill>
                <a:srgbClr val="04617B">
                  <a:shade val="90000"/>
                </a:srgbClr>
              </a:solidFill>
            </a:endParaRPr>
          </a:p>
        </p:txBody>
      </p:sp>
      <p:sp>
        <p:nvSpPr>
          <p:cNvPr id="6" name="5 Marcador de número de diapositiva"/>
          <p:cNvSpPr>
            <a:spLocks noGrp="1"/>
          </p:cNvSpPr>
          <p:nvPr>
            <p:ph type="sldNum" sz="quarter" idx="12"/>
          </p:nvPr>
        </p:nvSpPr>
        <p:spPr/>
        <p:txBody>
          <a:body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spTree>
    <p:extLst>
      <p:ext uri="{BB962C8B-B14F-4D97-AF65-F5344CB8AC3E}">
        <p14:creationId xmlns:p14="http://schemas.microsoft.com/office/powerpoint/2010/main" val="88313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1"/>
      </p:bgRef>
    </p:bg>
    <p:spTree>
      <p:nvGrpSpPr>
        <p:cNvPr id="1" name=""/>
        <p:cNvGrpSpPr/>
        <p:nvPr/>
      </p:nvGrpSpPr>
      <p:grpSpPr>
        <a:xfrm>
          <a:off x="0" y="0"/>
          <a:ext cx="0" cy="0"/>
          <a:chOff x="0" y="0"/>
          <a:chExt cx="0" cy="0"/>
        </a:xfrm>
      </p:grpSpPr>
      <p:sp>
        <p:nvSpPr>
          <p:cNvPr id="9" name="8 Triángulo rectángulo"/>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7 Triángulo isósceles"/>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3 Marcador de fecha"/>
          <p:cNvSpPr>
            <a:spLocks noGrp="1"/>
          </p:cNvSpPr>
          <p:nvPr>
            <p:ph type="dt" sz="half" idx="10"/>
          </p:nvPr>
        </p:nvSpPr>
        <p:spPr>
          <a:xfrm>
            <a:off x="6955632" y="6477000"/>
            <a:ext cx="2133600" cy="304800"/>
          </a:xfrm>
        </p:spPr>
        <p:txBody>
          <a:bodyPr/>
          <a:lstStyle/>
          <a:p>
            <a:fld id="{3E76C1BD-E5DD-442B-9FAF-63BC28A6FD20}" type="datetimeFigureOut">
              <a:rPr lang="es-CL" smtClean="0"/>
              <a:t>27-08-2014</a:t>
            </a:fld>
            <a:endParaRPr lang="es-CL"/>
          </a:p>
        </p:txBody>
      </p:sp>
      <p:sp>
        <p:nvSpPr>
          <p:cNvPr id="5" name="4 Marcador de pie de página"/>
          <p:cNvSpPr>
            <a:spLocks noGrp="1"/>
          </p:cNvSpPr>
          <p:nvPr>
            <p:ph type="ftr" sz="quarter" idx="11"/>
          </p:nvPr>
        </p:nvSpPr>
        <p:spPr>
          <a:xfrm>
            <a:off x="2619376" y="6480969"/>
            <a:ext cx="4260056" cy="300831"/>
          </a:xfrm>
        </p:spPr>
        <p:txBody>
          <a:bodyPr/>
          <a:lstStyle/>
          <a:p>
            <a:endParaRPr lang="es-CL"/>
          </a:p>
        </p:txBody>
      </p:sp>
      <p:sp>
        <p:nvSpPr>
          <p:cNvPr id="6" name="5 Marcador de número de diapositiva"/>
          <p:cNvSpPr>
            <a:spLocks noGrp="1"/>
          </p:cNvSpPr>
          <p:nvPr>
            <p:ph type="sldNum" sz="quarter" idx="12"/>
          </p:nvPr>
        </p:nvSpPr>
        <p:spPr>
          <a:xfrm>
            <a:off x="8451056" y="809624"/>
            <a:ext cx="502920" cy="300831"/>
          </a:xfrm>
        </p:spPr>
        <p:txBody>
          <a:bodyPr/>
          <a:lstStyle/>
          <a:p>
            <a:fld id="{5BDCE94D-0A26-4DAE-B3D2-FF5D42BA5605}" type="slidenum">
              <a:rPr lang="es-CL" smtClean="0"/>
              <a:t>‹Nº›</a:t>
            </a:fld>
            <a:endParaRPr lang="es-CL"/>
          </a:p>
        </p:txBody>
      </p:sp>
      <p:cxnSp>
        <p:nvCxnSpPr>
          <p:cNvPr id="11" name="10 Conector recto"/>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4791456" y="6480969"/>
            <a:ext cx="2133600" cy="301752"/>
          </a:xfrm>
        </p:spPr>
        <p:txBody>
          <a:bodyPr/>
          <a:lstStyle/>
          <a:p>
            <a:fld id="{3E76C1BD-E5DD-442B-9FAF-63BC28A6FD20}" type="datetimeFigureOut">
              <a:rPr lang="es-CL" smtClean="0"/>
              <a:t>27-08-2014</a:t>
            </a:fld>
            <a:endParaRPr lang="es-CL"/>
          </a:p>
        </p:txBody>
      </p:sp>
      <p:sp>
        <p:nvSpPr>
          <p:cNvPr id="6" name="5 Marcador de pie de página"/>
          <p:cNvSpPr>
            <a:spLocks noGrp="1"/>
          </p:cNvSpPr>
          <p:nvPr>
            <p:ph type="ftr" sz="quarter" idx="11"/>
          </p:nvPr>
        </p:nvSpPr>
        <p:spPr>
          <a:xfrm>
            <a:off x="457200" y="6480969"/>
            <a:ext cx="4260056" cy="301752"/>
          </a:xfrm>
        </p:spPr>
        <p:txBody>
          <a:bodyPr/>
          <a:lstStyle/>
          <a:p>
            <a:endParaRPr lang="es-CL"/>
          </a:p>
        </p:txBody>
      </p:sp>
      <p:sp>
        <p:nvSpPr>
          <p:cNvPr id="7" name="6 Marcador de número de diapositiva"/>
          <p:cNvSpPr>
            <a:spLocks noGrp="1"/>
          </p:cNvSpPr>
          <p:nvPr>
            <p:ph type="sldNum" sz="quarter" idx="12"/>
          </p:nvPr>
        </p:nvSpPr>
        <p:spPr>
          <a:xfrm>
            <a:off x="7589520" y="6480969"/>
            <a:ext cx="502920" cy="301752"/>
          </a:xfrm>
        </p:spPr>
        <p:txBody>
          <a:bodyPr/>
          <a:lstStyle/>
          <a:p>
            <a:fld id="{5BDCE94D-0A26-4DAE-B3D2-FF5D42BA5605}" type="slidenum">
              <a:rPr lang="es-CL" smtClean="0"/>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a:xfrm>
            <a:off x="4791456" y="6480969"/>
            <a:ext cx="2130552" cy="301752"/>
          </a:xfrm>
        </p:spPr>
        <p:txBody>
          <a:bodyPr/>
          <a:lstStyle/>
          <a:p>
            <a:fld id="{3E76C1BD-E5DD-442B-9FAF-63BC28A6FD20}" type="datetimeFigureOut">
              <a:rPr lang="es-CL" smtClean="0"/>
              <a:t>27-08-2014</a:t>
            </a:fld>
            <a:endParaRPr lang="es-CL"/>
          </a:p>
        </p:txBody>
      </p:sp>
      <p:sp>
        <p:nvSpPr>
          <p:cNvPr id="8" name="7 Marcador de pie de página"/>
          <p:cNvSpPr>
            <a:spLocks noGrp="1"/>
          </p:cNvSpPr>
          <p:nvPr>
            <p:ph type="ftr" sz="quarter" idx="11"/>
          </p:nvPr>
        </p:nvSpPr>
        <p:spPr>
          <a:xfrm>
            <a:off x="457200" y="6480969"/>
            <a:ext cx="4261104" cy="301752"/>
          </a:xfrm>
        </p:spPr>
        <p:txBody>
          <a:bodyPr/>
          <a:lstStyle/>
          <a:p>
            <a:endParaRPr lang="es-CL"/>
          </a:p>
        </p:txBody>
      </p:sp>
      <p:sp>
        <p:nvSpPr>
          <p:cNvPr id="9" name="8 Marcador de número de diapositiva"/>
          <p:cNvSpPr>
            <a:spLocks noGrp="1"/>
          </p:cNvSpPr>
          <p:nvPr>
            <p:ph type="sldNum" sz="quarter" idx="12"/>
          </p:nvPr>
        </p:nvSpPr>
        <p:spPr>
          <a:xfrm>
            <a:off x="7589520" y="6483096"/>
            <a:ext cx="502920" cy="301752"/>
          </a:xfrm>
        </p:spPr>
        <p:txBody>
          <a:bodyPr/>
          <a:lstStyle>
            <a:lvl1pPr algn="ctr">
              <a:defRPr/>
            </a:lvl1pPr>
          </a:lstStyle>
          <a:p>
            <a:fld id="{5BDCE94D-0A26-4DAE-B3D2-FF5D42BA5605}" type="slidenum">
              <a:rPr lang="es-CL" smtClean="0"/>
              <a:t>‹Nº›</a:t>
            </a:fld>
            <a:endParaRPr lang="es-CL"/>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3E76C1BD-E5DD-442B-9FAF-63BC28A6FD20}" type="datetimeFigureOut">
              <a:rPr lang="es-CL" smtClean="0"/>
              <a:t>27-08-2014</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5BDCE94D-0A26-4DAE-B3D2-FF5D42BA5605}" type="slidenum">
              <a:rPr lang="es-CL" smtClean="0"/>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791456" y="6480969"/>
            <a:ext cx="2133600" cy="301752"/>
          </a:xfrm>
        </p:spPr>
        <p:txBody>
          <a:bodyPr/>
          <a:lstStyle/>
          <a:p>
            <a:fld id="{3E76C1BD-E5DD-442B-9FAF-63BC28A6FD20}" type="datetimeFigureOut">
              <a:rPr lang="es-CL" smtClean="0"/>
              <a:t>27-08-2014</a:t>
            </a:fld>
            <a:endParaRPr lang="es-CL"/>
          </a:p>
        </p:txBody>
      </p:sp>
      <p:sp>
        <p:nvSpPr>
          <p:cNvPr id="3" name="2 Marcador de pie de página"/>
          <p:cNvSpPr>
            <a:spLocks noGrp="1"/>
          </p:cNvSpPr>
          <p:nvPr>
            <p:ph type="ftr" sz="quarter" idx="11"/>
          </p:nvPr>
        </p:nvSpPr>
        <p:spPr>
          <a:xfrm>
            <a:off x="457200" y="6481890"/>
            <a:ext cx="4260056" cy="300831"/>
          </a:xfrm>
        </p:spPr>
        <p:txBody>
          <a:bodyPr/>
          <a:lstStyle/>
          <a:p>
            <a:endParaRPr lang="es-CL"/>
          </a:p>
        </p:txBody>
      </p:sp>
      <p:sp>
        <p:nvSpPr>
          <p:cNvPr id="4" name="3 Marcador de número de diapositiva"/>
          <p:cNvSpPr>
            <a:spLocks noGrp="1"/>
          </p:cNvSpPr>
          <p:nvPr>
            <p:ph type="sldNum" sz="quarter" idx="12"/>
          </p:nvPr>
        </p:nvSpPr>
        <p:spPr>
          <a:xfrm>
            <a:off x="7589520" y="6480969"/>
            <a:ext cx="502920" cy="301752"/>
          </a:xfrm>
        </p:spPr>
        <p:txBody>
          <a:bodyPr/>
          <a:lstStyle/>
          <a:p>
            <a:fld id="{5BDCE94D-0A26-4DAE-B3D2-FF5D42BA5605}" type="slidenum">
              <a:rPr lang="es-CL" smtClean="0"/>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278976" y="6556248"/>
            <a:ext cx="2133600" cy="301752"/>
          </a:xfrm>
        </p:spPr>
        <p:txBody>
          <a:bodyPr/>
          <a:lstStyle>
            <a:lvl1pPr>
              <a:defRPr sz="900"/>
            </a:lvl1pPr>
          </a:lstStyle>
          <a:p>
            <a:fld id="{3E76C1BD-E5DD-442B-9FAF-63BC28A6FD20}" type="datetimeFigureOut">
              <a:rPr lang="es-CL" smtClean="0"/>
              <a:t>27-08-2014</a:t>
            </a:fld>
            <a:endParaRPr lang="es-CL"/>
          </a:p>
        </p:txBody>
      </p:sp>
      <p:sp>
        <p:nvSpPr>
          <p:cNvPr id="6" name="5 Marcador de pie de página"/>
          <p:cNvSpPr>
            <a:spLocks noGrp="1"/>
          </p:cNvSpPr>
          <p:nvPr>
            <p:ph type="ftr" sz="quarter" idx="11"/>
          </p:nvPr>
        </p:nvSpPr>
        <p:spPr>
          <a:xfrm>
            <a:off x="1135856" y="6556248"/>
            <a:ext cx="5143120" cy="301752"/>
          </a:xfrm>
        </p:spPr>
        <p:txBody>
          <a:bodyPr/>
          <a:lstStyle>
            <a:lvl1pPr>
              <a:defRPr sz="900"/>
            </a:lvl1pPr>
          </a:lstStyle>
          <a:p>
            <a:endParaRPr lang="es-CL"/>
          </a:p>
        </p:txBody>
      </p:sp>
      <p:sp>
        <p:nvSpPr>
          <p:cNvPr id="7" name="6 Marcador de número de diapositiva"/>
          <p:cNvSpPr>
            <a:spLocks noGrp="1"/>
          </p:cNvSpPr>
          <p:nvPr>
            <p:ph type="sldNum" sz="quarter" idx="12"/>
          </p:nvPr>
        </p:nvSpPr>
        <p:spPr>
          <a:xfrm>
            <a:off x="8410576" y="6556248"/>
            <a:ext cx="502920" cy="301752"/>
          </a:xfrm>
        </p:spPr>
        <p:txBody>
          <a:bodyPr/>
          <a:lstStyle>
            <a:lvl1pPr>
              <a:defRPr sz="900"/>
            </a:lvl1pPr>
          </a:lstStyle>
          <a:p>
            <a:fld id="{5BDCE94D-0A26-4DAE-B3D2-FF5D42BA5605}" type="slidenum">
              <a:rPr lang="es-CL" smtClean="0"/>
              <a:t>‹Nº›</a:t>
            </a:fld>
            <a:endParaRPr lang="es-CL"/>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6108192" y="6556248"/>
            <a:ext cx="2103120" cy="301752"/>
          </a:xfrm>
        </p:spPr>
        <p:txBody>
          <a:bodyPr/>
          <a:lstStyle>
            <a:lvl1pPr>
              <a:defRPr sz="900"/>
            </a:lvl1pPr>
          </a:lstStyle>
          <a:p>
            <a:fld id="{3E76C1BD-E5DD-442B-9FAF-63BC28A6FD20}" type="datetimeFigureOut">
              <a:rPr lang="es-CL" smtClean="0"/>
              <a:t>27-08-2014</a:t>
            </a:fld>
            <a:endParaRPr lang="es-CL"/>
          </a:p>
        </p:txBody>
      </p:sp>
      <p:sp>
        <p:nvSpPr>
          <p:cNvPr id="6" name="5 Marcador de pie de página"/>
          <p:cNvSpPr>
            <a:spLocks noGrp="1"/>
          </p:cNvSpPr>
          <p:nvPr>
            <p:ph type="ftr" sz="quarter" idx="11"/>
          </p:nvPr>
        </p:nvSpPr>
        <p:spPr>
          <a:xfrm>
            <a:off x="1170432" y="6557169"/>
            <a:ext cx="4948072" cy="301752"/>
          </a:xfrm>
        </p:spPr>
        <p:txBody>
          <a:bodyPr/>
          <a:lstStyle>
            <a:lvl1pPr>
              <a:defRPr sz="900"/>
            </a:lvl1pPr>
          </a:lstStyle>
          <a:p>
            <a:endParaRPr lang="es-CL"/>
          </a:p>
        </p:txBody>
      </p:sp>
      <p:sp>
        <p:nvSpPr>
          <p:cNvPr id="7" name="6 Marcador de número de diapositiva"/>
          <p:cNvSpPr>
            <a:spLocks noGrp="1"/>
          </p:cNvSpPr>
          <p:nvPr>
            <p:ph type="sldNum" sz="quarter" idx="12"/>
          </p:nvPr>
        </p:nvSpPr>
        <p:spPr>
          <a:xfrm>
            <a:off x="8217192" y="6556248"/>
            <a:ext cx="365760" cy="301752"/>
          </a:xfrm>
        </p:spPr>
        <p:txBody>
          <a:bodyPr/>
          <a:lstStyle>
            <a:lvl1pPr algn="ctr">
              <a:defRPr sz="900"/>
            </a:lvl1pPr>
          </a:lstStyle>
          <a:p>
            <a:fld id="{5BDCE94D-0A26-4DAE-B3D2-FF5D42BA5605}" type="slidenum">
              <a:rPr lang="es-CL" smtClean="0"/>
              <a:t>‹Nº›</a:t>
            </a:fld>
            <a:endParaRPr lang="es-CL"/>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7 Conector recto"/>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457200" y="267494"/>
            <a:ext cx="8229600" cy="1399032"/>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3E76C1BD-E5DD-442B-9FAF-63BC28A6FD20}" type="datetimeFigureOut">
              <a:rPr lang="es-CL" smtClean="0"/>
              <a:t>27-08-2014</a:t>
            </a:fld>
            <a:endParaRPr lang="es-CL"/>
          </a:p>
        </p:txBody>
      </p:sp>
      <p:sp>
        <p:nvSpPr>
          <p:cNvPr id="3" name="2 Marcador de pie de página"/>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s-CL"/>
          </a:p>
        </p:txBody>
      </p:sp>
      <p:sp>
        <p:nvSpPr>
          <p:cNvPr id="23" name="22 Marcador de número de diapositiva"/>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5BDCE94D-0A26-4DAE-B3D2-FF5D42BA5605}" type="slidenum">
              <a:rPr lang="es-CL" smtClean="0"/>
              <a:t>‹Nº›</a:t>
            </a:fld>
            <a:endParaRPr lang="es-CL"/>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659C072-3156-4ECC-974A-DBA30CAC0239}" type="datetimeFigureOut">
              <a:rPr lang="es-CL" smtClean="0">
                <a:solidFill>
                  <a:srgbClr val="04617B">
                    <a:shade val="90000"/>
                  </a:srgbClr>
                </a:solidFill>
              </a:rPr>
              <a:pPr/>
              <a:t>27-08-2014</a:t>
            </a:fld>
            <a:endParaRPr lang="es-CL">
              <a:solidFill>
                <a:srgbClr val="04617B">
                  <a:shade val="90000"/>
                </a:srgbClr>
              </a:solidFill>
            </a:endParaRPr>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CL">
              <a:solidFill>
                <a:srgbClr val="04617B">
                  <a:shade val="90000"/>
                </a:srgbClr>
              </a:solidFill>
            </a:endParaRPr>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06CF4C0-0992-4CD6-8CBE-FF4309E79559}" type="slidenum">
              <a:rPr lang="es-CL" smtClean="0">
                <a:solidFill>
                  <a:srgbClr val="04617B">
                    <a:shade val="90000"/>
                  </a:srgbClr>
                </a:solidFill>
              </a:rPr>
              <a:pPr/>
              <a:t>‹Nº›</a:t>
            </a:fld>
            <a:endParaRPr lang="es-CL">
              <a:solidFill>
                <a:srgbClr val="04617B">
                  <a:shade val="90000"/>
                </a:srgbClr>
              </a:solidFill>
            </a:endParaRPr>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998741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8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emf"/><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lnSpcReduction="10000"/>
          </a:bodyPr>
          <a:lstStyle/>
          <a:p>
            <a:r>
              <a:rPr lang="es-CL" dirty="0"/>
              <a:t>Todos los materiales inorgánicos que se emplean para </a:t>
            </a:r>
            <a:r>
              <a:rPr lang="es-CL" dirty="0" smtClean="0"/>
              <a:t>mantener </a:t>
            </a:r>
            <a:r>
              <a:rPr lang="es-CL" dirty="0"/>
              <a:t>nuestra civilización, se derivan en alguna forma de la corteza terrestre, la delgada costra de material silíceo que cubre nuestro planeta hasta una profundidad de alrededor de 13 km. Los diversos elementos que forman esta corteza no están distribuidos uniformemente ¡existen más bien como una mezcla </a:t>
            </a:r>
            <a:r>
              <a:rPr lang="es-CL" dirty="0" smtClean="0"/>
              <a:t>de minerales</a:t>
            </a:r>
            <a:r>
              <a:rPr lang="es-CL" dirty="0"/>
              <a:t>, cada uno de los cuales tiene sólo unos cuantos elementos importantes en su estructura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612068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720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En general, </a:t>
            </a:r>
            <a:r>
              <a:rPr lang="es-CL" dirty="0">
                <a:solidFill>
                  <a:schemeClr val="tx1"/>
                </a:solidFill>
              </a:rPr>
              <a:t>la producción de un concentrado </a:t>
            </a:r>
            <a:r>
              <a:rPr lang="es-CL" dirty="0"/>
              <a:t>es la fase más compleja y difícil del procesamiento de minerales, en vista de que en ella intervienen la liberación, el control de </a:t>
            </a:r>
            <a:r>
              <a:rPr lang="es-CL" dirty="0" smtClean="0"/>
              <a:t>tamaño </a:t>
            </a:r>
            <a:r>
              <a:rPr lang="es-CL" dirty="0"/>
              <a:t>y el control de la composición. </a:t>
            </a:r>
          </a:p>
        </p:txBody>
      </p:sp>
    </p:spTree>
    <p:extLst>
      <p:ext uri="{BB962C8B-B14F-4D97-AF65-F5344CB8AC3E}">
        <p14:creationId xmlns:p14="http://schemas.microsoft.com/office/powerpoint/2010/main" val="391349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ctr"/>
            <a:r>
              <a:rPr lang="es-CL" dirty="0"/>
              <a:t>	</a:t>
            </a:r>
            <a:r>
              <a:rPr lang="es-CL" b="1" dirty="0"/>
              <a:t>DIAGRAMAS </a:t>
            </a:r>
            <a:r>
              <a:rPr lang="es-CL" b="1" dirty="0" smtClean="0"/>
              <a:t>DE PROCESO</a:t>
            </a:r>
          </a:p>
          <a:p>
            <a:pPr algn="ctr"/>
            <a:r>
              <a:rPr lang="es-CL" dirty="0"/>
              <a:t>La forma en que se dispone una planta para rendir su </a:t>
            </a:r>
            <a:r>
              <a:rPr lang="es-CL" dirty="0" smtClean="0"/>
              <a:t>producción </a:t>
            </a:r>
            <a:r>
              <a:rPr lang="es-CL" dirty="0"/>
              <a:t>se representa en forma óptima por medio de un diagrama de flujo </a:t>
            </a:r>
            <a:endParaRPr lang="es-CL" dirty="0" smtClean="0"/>
          </a:p>
          <a:p>
            <a:pPr algn="ctr"/>
            <a:r>
              <a:rPr lang="es-CL" dirty="0"/>
              <a:t>Definición</a:t>
            </a:r>
          </a:p>
          <a:p>
            <a:pPr algn="ctr"/>
            <a:r>
              <a:rPr lang="es-CL" dirty="0"/>
              <a:t>El Diagrama de Flujo es una representación gráfica de la secuencia de pasos</a:t>
            </a:r>
          </a:p>
          <a:p>
            <a:pPr algn="ctr"/>
            <a:r>
              <a:rPr lang="es-CL" dirty="0"/>
              <a:t>que se realizan para obtener un cierto resultado. Este puede ser un producto,</a:t>
            </a:r>
          </a:p>
          <a:p>
            <a:pPr algn="ctr"/>
            <a:r>
              <a:rPr lang="es-CL" dirty="0"/>
              <a:t>un servicio, o bien una combinación de ambos</a:t>
            </a:r>
          </a:p>
        </p:txBody>
      </p:sp>
    </p:spTree>
    <p:extLst>
      <p:ext uri="{BB962C8B-B14F-4D97-AF65-F5344CB8AC3E}">
        <p14:creationId xmlns:p14="http://schemas.microsoft.com/office/powerpoint/2010/main" val="2504598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ctr"/>
            <a:r>
              <a:rPr lang="es-CL" dirty="0"/>
              <a:t>Los diagramas de flujo son una manera de </a:t>
            </a:r>
            <a:r>
              <a:rPr lang="es-CL" b="1" dirty="0"/>
              <a:t>representar visualmente el flujo de datos a </a:t>
            </a:r>
            <a:r>
              <a:rPr lang="es-CL" b="1" dirty="0" err="1"/>
              <a:t>travéz</a:t>
            </a:r>
            <a:r>
              <a:rPr lang="es-CL" b="1" dirty="0"/>
              <a:t> de sistemas de tratamiento de información.</a:t>
            </a:r>
            <a:r>
              <a:rPr lang="es-CL" dirty="0"/>
              <a:t> Los diagramas de flujo </a:t>
            </a:r>
            <a:r>
              <a:rPr lang="es-CL" b="1" dirty="0"/>
              <a:t>describen que </a:t>
            </a:r>
            <a:r>
              <a:rPr lang="es-CL" b="1" dirty="0" err="1"/>
              <a:t>operaciónes</a:t>
            </a:r>
            <a:r>
              <a:rPr lang="es-CL" b="1" dirty="0"/>
              <a:t> </a:t>
            </a:r>
            <a:r>
              <a:rPr lang="es-CL" dirty="0"/>
              <a:t>y en que </a:t>
            </a:r>
            <a:r>
              <a:rPr lang="es-CL" b="1" dirty="0"/>
              <a:t>secuencia</a:t>
            </a:r>
            <a:r>
              <a:rPr lang="es-CL" dirty="0"/>
              <a:t> se requieren para solucionar un problema dado.</a:t>
            </a:r>
          </a:p>
        </p:txBody>
      </p:sp>
    </p:spTree>
    <p:extLst>
      <p:ext uri="{BB962C8B-B14F-4D97-AF65-F5344CB8AC3E}">
        <p14:creationId xmlns:p14="http://schemas.microsoft.com/office/powerpoint/2010/main" val="2984111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lnSpcReduction="10000"/>
          </a:bodyPr>
          <a:lstStyle/>
          <a:p>
            <a:pPr algn="ctr"/>
            <a:r>
              <a:rPr lang="es-CL" b="1" dirty="0"/>
              <a:t>Características principales</a:t>
            </a:r>
          </a:p>
          <a:p>
            <a:pPr algn="ctr"/>
            <a:r>
              <a:rPr lang="es-CL" dirty="0"/>
              <a:t>A continuación se comentan una serie de características que ayudan a</a:t>
            </a:r>
          </a:p>
          <a:p>
            <a:pPr algn="ctr"/>
            <a:r>
              <a:rPr lang="es-CL" dirty="0"/>
              <a:t>comprender la naturaleza de la herramienta.</a:t>
            </a:r>
          </a:p>
          <a:p>
            <a:pPr algn="ctr"/>
            <a:r>
              <a:rPr lang="es-CL" b="1" dirty="0"/>
              <a:t>Capacidad de Comunicación</a:t>
            </a:r>
          </a:p>
          <a:p>
            <a:pPr algn="ctr"/>
            <a:r>
              <a:rPr lang="es-CL" dirty="0"/>
              <a:t>Permite la puesta en común de conocimientos individuales sobre un proceso, y</a:t>
            </a:r>
          </a:p>
          <a:p>
            <a:pPr algn="ctr"/>
            <a:r>
              <a:rPr lang="es-CL" dirty="0"/>
              <a:t>facilita la mejor comprensión global del mismo.</a:t>
            </a:r>
          </a:p>
          <a:p>
            <a:pPr algn="ctr"/>
            <a:r>
              <a:rPr lang="es-CL" b="1" dirty="0"/>
              <a:t>Claridad</a:t>
            </a:r>
          </a:p>
          <a:p>
            <a:pPr algn="ctr"/>
            <a:r>
              <a:rPr lang="es-CL" dirty="0"/>
              <a:t>Proporciona información sobre los procesos de forma clara, ordenada y concisa</a:t>
            </a:r>
          </a:p>
        </p:txBody>
      </p:sp>
    </p:spTree>
    <p:extLst>
      <p:ext uri="{BB962C8B-B14F-4D97-AF65-F5344CB8AC3E}">
        <p14:creationId xmlns:p14="http://schemas.microsoft.com/office/powerpoint/2010/main" val="139402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ctr"/>
            <a:endParaRPr lang="es-CL"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8064895"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248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844824"/>
            <a:ext cx="8062912" cy="4608512"/>
          </a:xfrm>
        </p:spPr>
        <p:txBody>
          <a:bodyPr/>
          <a:lstStyle/>
          <a:p>
            <a:pPr algn="ctr"/>
            <a:r>
              <a:rPr lang="es-CL" dirty="0"/>
              <a:t>Símbolos para la construcción de un diagrama de flujo</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356992"/>
            <a:ext cx="6840760" cy="314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675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ctr"/>
            <a:r>
              <a:rPr lang="es-CL" dirty="0"/>
              <a:t>Diagramas de flujo</a:t>
            </a:r>
          </a:p>
          <a:p>
            <a:pPr algn="ctr"/>
            <a:r>
              <a:rPr lang="es-CL" dirty="0"/>
              <a:t>El </a:t>
            </a:r>
            <a:r>
              <a:rPr lang="es-CL" dirty="0" smtClean="0"/>
              <a:t>diagrama </a:t>
            </a:r>
            <a:r>
              <a:rPr lang="es-CL" dirty="0"/>
              <a:t>de flujo muestra satisfactoriamente la secuencia de las operaciones en la planta. En su forma más simple, se presenta como un diagrama de bloques en el cual se agrupan todas las operaciones de un solo carácter (figura 1.1). En este caso la </a:t>
            </a:r>
            <a:r>
              <a:rPr lang="es-CL" dirty="0" err="1"/>
              <a:t>conminución</a:t>
            </a:r>
            <a:r>
              <a:rPr lang="es-CL" dirty="0"/>
              <a:t> </a:t>
            </a:r>
            <a:r>
              <a:rPr lang="es-CL" dirty="0" smtClean="0"/>
              <a:t>comprende </a:t>
            </a:r>
            <a:r>
              <a:rPr lang="es-CL" dirty="0"/>
              <a:t>toda la trituración, molienda y rechazo inicial.</a:t>
            </a:r>
          </a:p>
          <a:p>
            <a:pPr algn="ctr"/>
            <a:endParaRPr lang="es-CL" dirty="0"/>
          </a:p>
        </p:txBody>
      </p:sp>
    </p:spTree>
    <p:extLst>
      <p:ext uri="{BB962C8B-B14F-4D97-AF65-F5344CB8AC3E}">
        <p14:creationId xmlns:p14="http://schemas.microsoft.com/office/powerpoint/2010/main" val="380639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ctr"/>
            <a:endParaRPr lang="es-CL"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5" y="-146050"/>
            <a:ext cx="6551116" cy="715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475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ctr"/>
            <a:endParaRPr lang="es-CL"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3" y="323850"/>
            <a:ext cx="5743575"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397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ctr"/>
            <a:endParaRPr lang="es-CL" dirty="0"/>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45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Otras irregularidades adicionales de la </a:t>
            </a:r>
            <a:r>
              <a:rPr lang="es-CL" dirty="0" smtClean="0"/>
              <a:t>distribución </a:t>
            </a:r>
            <a:r>
              <a:rPr lang="es-CL" dirty="0"/>
              <a:t>las generan los procesos </a:t>
            </a:r>
            <a:r>
              <a:rPr lang="es-CL" b="1" i="1" dirty="0"/>
              <a:t>geológicos</a:t>
            </a:r>
            <a:r>
              <a:rPr lang="es-CL" dirty="0"/>
              <a:t> y el </a:t>
            </a:r>
            <a:r>
              <a:rPr lang="es-CL" b="1" i="1" dirty="0" err="1" smtClean="0"/>
              <a:t>intemperismo</a:t>
            </a:r>
            <a:r>
              <a:rPr lang="es-CL" dirty="0"/>
              <a:t>, los cuales dan lugar a que se formen algunos minerales en mayores concentraciones en ciertas áreas. Esta </a:t>
            </a:r>
            <a:r>
              <a:rPr lang="es-CL" dirty="0" smtClean="0"/>
              <a:t>concentración </a:t>
            </a:r>
            <a:r>
              <a:rPr lang="es-CL" dirty="0"/>
              <a:t>se describe como un cuerpo o depósito mineral </a:t>
            </a:r>
            <a:r>
              <a:rPr lang="es-CL" dirty="0" smtClean="0"/>
              <a:t>cuando </a:t>
            </a:r>
            <a:r>
              <a:rPr lang="es-CL" dirty="0"/>
              <a:t>es suficientemente grande para ser </a:t>
            </a:r>
            <a:r>
              <a:rPr lang="es-CL" dirty="0" smtClean="0"/>
              <a:t>explotado económicamente</a:t>
            </a:r>
            <a:r>
              <a:rPr lang="es-CL" dirty="0"/>
              <a:t>.</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0" y="980728"/>
            <a:ext cx="6135614" cy="469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026" y="5229200"/>
            <a:ext cx="5378276" cy="378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363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ctr"/>
            <a:endParaRPr lang="es-CL"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828092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849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En la figura </a:t>
            </a:r>
            <a:r>
              <a:rPr lang="es-CL" dirty="0" smtClean="0"/>
              <a:t>se </a:t>
            </a:r>
            <a:r>
              <a:rPr lang="es-CL" dirty="0"/>
              <a:t>ilustran </a:t>
            </a:r>
            <a:r>
              <a:rPr lang="es-CL" dirty="0" smtClean="0"/>
              <a:t>las </a:t>
            </a:r>
            <a:r>
              <a:rPr lang="es-CL" dirty="0"/>
              <a:t>operaciones características, el material en los puntos en que se dividen o se combinan las corrientes. Este conocimiento es necesario para diseñar un diagrama de proceso.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44824"/>
            <a:ext cx="504056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5919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196752"/>
            <a:ext cx="8572500" cy="549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007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smtClean="0"/>
              <a:t>Grado de Liberación </a:t>
            </a:r>
            <a:endParaRPr lang="es-CL"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8064896" cy="517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464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20000"/>
          </a:bodyPr>
          <a:lstStyle/>
          <a:p>
            <a:pPr algn="ctr"/>
            <a:r>
              <a:rPr lang="es-CL" b="1" dirty="0" smtClean="0"/>
              <a:t>Trituración</a:t>
            </a:r>
            <a:r>
              <a:rPr lang="es-CL" dirty="0" smtClean="0"/>
              <a:t> </a:t>
            </a:r>
          </a:p>
          <a:p>
            <a:r>
              <a:rPr lang="es-CL" dirty="0" smtClean="0"/>
              <a:t>Los </a:t>
            </a:r>
            <a:r>
              <a:rPr lang="es-CL" dirty="0"/>
              <a:t>métodos de reducción de tamaño pueden agruparse de varias maneras, pero como la reducción ocurre en etapas, el tamaño de las partículas aporta el método primario de agrupa- miento. Si el cuerpo de mineral es de carácter masivo, el </a:t>
            </a:r>
            <a:r>
              <a:rPr lang="es-CL" dirty="0" smtClean="0"/>
              <a:t>minado </a:t>
            </a:r>
            <a:r>
              <a:rPr lang="es-CL" dirty="0"/>
              <a:t>o extracción es en realidad la primera etapa de reducción de tamaño, y generalmente se realiza con explosivos, </a:t>
            </a:r>
            <a:r>
              <a:rPr lang="es-CL" dirty="0" smtClean="0"/>
              <a:t>aunque </a:t>
            </a:r>
            <a:r>
              <a:rPr lang="es-CL" dirty="0"/>
              <a:t>pueden usarse medios mecánicos en los minerales más blandos. El término trituración se aplica a las reducciones subsecuentes de tamaño hasta alrededor de 25 mm, </a:t>
            </a:r>
            <a:r>
              <a:rPr lang="es-CL" dirty="0" smtClean="0"/>
              <a:t>considerándose </a:t>
            </a:r>
            <a:r>
              <a:rPr lang="es-CL" dirty="0"/>
              <a:t>las reducciones a tamaños más finos como molienda</a:t>
            </a:r>
          </a:p>
        </p:txBody>
      </p:sp>
    </p:spTree>
    <p:extLst>
      <p:ext uri="{BB962C8B-B14F-4D97-AF65-F5344CB8AC3E}">
        <p14:creationId xmlns:p14="http://schemas.microsoft.com/office/powerpoint/2010/main" val="36626225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a:bodyPr>
          <a:lstStyle/>
          <a:p>
            <a:r>
              <a:rPr lang="es-CL" dirty="0"/>
              <a:t>Tanto la trituración como la molienda pueden subdividirse aún más en etapas primarias, secundaria, </a:t>
            </a:r>
            <a:r>
              <a:rPr lang="es-CL" dirty="0" smtClean="0"/>
              <a:t>terciaria</a:t>
            </a:r>
            <a:r>
              <a:rPr lang="es-CL" dirty="0"/>
              <a:t>, y a veces hasta cuaternaria. Como estas etapas se </a:t>
            </a:r>
            <a:r>
              <a:rPr lang="es-CL" dirty="0" smtClean="0"/>
              <a:t>relacionan </a:t>
            </a:r>
            <a:r>
              <a:rPr lang="es-CL" dirty="0"/>
              <a:t>con la maquinaria que se emplea, los límites de la </a:t>
            </a:r>
            <a:r>
              <a:rPr lang="es-CL" dirty="0" smtClean="0"/>
              <a:t>división </a:t>
            </a:r>
            <a:r>
              <a:rPr lang="es-CL" dirty="0"/>
              <a:t>no son rígidos, y en cualquier operación dada pueden no requerirse todos. La molienda puede subdividirse todavía más por el tipo de molino, el tipo de </a:t>
            </a:r>
            <a:r>
              <a:rPr lang="es-CL" dirty="0" smtClean="0"/>
              <a:t>los </a:t>
            </a:r>
            <a:r>
              <a:rPr lang="es-CL" dirty="0"/>
              <a:t>medios de </a:t>
            </a:r>
            <a:r>
              <a:rPr lang="es-CL" dirty="0" smtClean="0"/>
              <a:t>molienda </a:t>
            </a:r>
            <a:r>
              <a:rPr lang="es-CL" dirty="0"/>
              <a:t>y el hecho de que la molienda se efectúe en medio </a:t>
            </a:r>
            <a:r>
              <a:rPr lang="es-CL" dirty="0" smtClean="0"/>
              <a:t>húmedo </a:t>
            </a:r>
            <a:r>
              <a:rPr lang="es-CL" dirty="0"/>
              <a:t>o seco.</a:t>
            </a:r>
          </a:p>
        </p:txBody>
      </p:sp>
    </p:spTree>
    <p:extLst>
      <p:ext uri="{BB962C8B-B14F-4D97-AF65-F5344CB8AC3E}">
        <p14:creationId xmlns:p14="http://schemas.microsoft.com/office/powerpoint/2010/main" val="4181739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La reducción de tamaño es de vital importancia en el </a:t>
            </a:r>
            <a:r>
              <a:rPr lang="es-CL" dirty="0" smtClean="0"/>
              <a:t>procesamiento </a:t>
            </a:r>
            <a:r>
              <a:rPr lang="es-CL" dirty="0"/>
              <a:t>de minerales. Un mineral tiene que reducirse en tamaño hasta que los minerales valiosos que contiene son liberados de la roca que los aloja o quedan expuestos para tratarse químicamente</a:t>
            </a:r>
          </a:p>
        </p:txBody>
      </p:sp>
    </p:spTree>
    <p:extLst>
      <p:ext uri="{BB962C8B-B14F-4D97-AF65-F5344CB8AC3E}">
        <p14:creationId xmlns:p14="http://schemas.microsoft.com/office/powerpoint/2010/main" val="1929916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ctr"/>
            <a:r>
              <a:rPr lang="es-CL" b="1" dirty="0"/>
              <a:t>Mecanismos de fractura</a:t>
            </a:r>
          </a:p>
          <a:p>
            <a:r>
              <a:rPr lang="es-CL" dirty="0"/>
              <a:t>Para que se fracture una partícula se requiere un esfuerzo de suficiente magnitud para rebasar la resistencia a la </a:t>
            </a:r>
            <a:r>
              <a:rPr lang="es-CL" dirty="0" smtClean="0"/>
              <a:t>fractura </a:t>
            </a:r>
            <a:r>
              <a:rPr lang="es-CL" dirty="0"/>
              <a:t>de la partícula. La manera en la cual se fractura la partícula depende de la naturaleza de ésta, y de la </a:t>
            </a:r>
            <a:r>
              <a:rPr lang="es-CL" dirty="0" smtClean="0"/>
              <a:t>manera </a:t>
            </a:r>
            <a:r>
              <a:rPr lang="es-CL" dirty="0"/>
              <a:t>en la que se aplica la fuerza a la partícula</a:t>
            </a:r>
          </a:p>
        </p:txBody>
      </p:sp>
    </p:spTree>
    <p:extLst>
      <p:ext uri="{BB962C8B-B14F-4D97-AF65-F5344CB8AC3E}">
        <p14:creationId xmlns:p14="http://schemas.microsoft.com/office/powerpoint/2010/main" val="1849643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196752"/>
            <a:ext cx="6624736" cy="482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560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1).- Abrasión: Ocurre cuando la energía aplicada es insuficiente para causar fractura significativa en la partícula. En este caso, ocurren tensiones localizadas resultando fracturas en áreas superficiales pequeñas, dando como resultado una distribución de partículas de tamaño casi igual al original y partículas muy finas.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869160"/>
            <a:ext cx="560228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880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En la actualidad, prácticamente no hay ningún mineral que tal como se le extrae de la mina sea adecuado para su conversión a un producto final; </a:t>
            </a:r>
            <a:r>
              <a:rPr lang="es-CL" dirty="0">
                <a:solidFill>
                  <a:schemeClr val="tx1"/>
                </a:solidFill>
              </a:rPr>
              <a:t>requiere de </a:t>
            </a:r>
            <a:r>
              <a:rPr lang="es-CL" b="1" dirty="0">
                <a:solidFill>
                  <a:schemeClr val="tx1"/>
                </a:solidFill>
              </a:rPr>
              <a:t>preparación, y a la preparación de los minerales por métodos físicos</a:t>
            </a:r>
            <a:r>
              <a:rPr lang="es-CL" dirty="0"/>
              <a:t> se le </a:t>
            </a:r>
            <a:r>
              <a:rPr lang="es-CL" dirty="0" smtClean="0"/>
              <a:t>define </a:t>
            </a:r>
            <a:r>
              <a:rPr lang="es-CL" dirty="0"/>
              <a:t>como </a:t>
            </a:r>
            <a:r>
              <a:rPr lang="es-CL" b="1" dirty="0">
                <a:solidFill>
                  <a:schemeClr val="tx1"/>
                </a:solidFill>
              </a:rPr>
              <a:t>procesamiento de minerales</a:t>
            </a:r>
            <a:r>
              <a:rPr lang="es-CL" dirty="0"/>
              <a:t>. </a:t>
            </a:r>
          </a:p>
        </p:txBody>
      </p:sp>
    </p:spTree>
    <p:extLst>
      <p:ext uri="{BB962C8B-B14F-4D97-AF65-F5344CB8AC3E}">
        <p14:creationId xmlns:p14="http://schemas.microsoft.com/office/powerpoint/2010/main" val="2199945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2).- Compresión: Ocurre cuando la energía aplicada es suficiente de forma que pocas regiones se fracturan, produciéndose pocas partículas cuyos tamaños son relativamente iguales al original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221088"/>
            <a:ext cx="5608637"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0601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3).- Impacto: Ocurre cuando la energía aplicada está sobre-excedida de aquella necesaria para fracturar la partícula. El resultado es un gran número de partículas con un amplio rango de tamaños.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230688"/>
            <a:ext cx="560863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267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1304924"/>
            <a:ext cx="5616623" cy="507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707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La fuerza que obra sobre la partícula puede ser una fuerza de </a:t>
            </a:r>
            <a:r>
              <a:rPr lang="es-CL" dirty="0" smtClean="0"/>
              <a:t>Compresión </a:t>
            </a:r>
            <a:r>
              <a:rPr lang="es-CL" dirty="0"/>
              <a:t>como se ilustra en la figura </a:t>
            </a:r>
            <a:r>
              <a:rPr lang="es-CL" dirty="0" smtClean="0"/>
              <a:t>que </a:t>
            </a:r>
            <a:r>
              <a:rPr lang="es-CL" dirty="0"/>
              <a:t>ocasione </a:t>
            </a:r>
            <a:r>
              <a:rPr lang="es-CL" dirty="0" smtClean="0"/>
              <a:t>que</a:t>
            </a:r>
          </a:p>
          <a:p>
            <a:r>
              <a:rPr lang="es-CL" dirty="0"/>
              <a:t>la partícula se fracture por tensión. Esta fuerza puede aplicarse con más o menos rapidez, la cual afecta la </a:t>
            </a:r>
            <a:r>
              <a:rPr lang="es-CL" dirty="0" smtClean="0"/>
              <a:t>naturaleza </a:t>
            </a:r>
            <a:r>
              <a:rPr lang="es-CL" dirty="0"/>
              <a:t>de la fractura. Además, en vez de una fuerza de compresión, la partícula podría someterse a una fuerza cortante, tal como la que se ejerce cuando dos partículas se rozan una con la otra</a:t>
            </a:r>
            <a:r>
              <a:rPr lang="es-CL" dirty="0" smtClean="0"/>
              <a:t>.</a:t>
            </a:r>
          </a:p>
          <a:p>
            <a:endParaRPr lang="es-CL" dirty="0"/>
          </a:p>
        </p:txBody>
      </p:sp>
    </p:spTree>
    <p:extLst>
      <p:ext uri="{BB962C8B-B14F-4D97-AF65-F5344CB8AC3E}">
        <p14:creationId xmlns:p14="http://schemas.microsoft.com/office/powerpoint/2010/main" val="38572793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20000"/>
          </a:bodyPr>
          <a:lstStyle/>
          <a:p>
            <a:r>
              <a:rPr lang="es-CL" b="1" dirty="0"/>
              <a:t>La fractura por abrasión </a:t>
            </a:r>
            <a:r>
              <a:rPr lang="es-CL" dirty="0" smtClean="0"/>
              <a:t>ocurre </a:t>
            </a:r>
            <a:r>
              <a:rPr lang="es-CL" dirty="0"/>
              <a:t>cuando se aplica </a:t>
            </a:r>
            <a:r>
              <a:rPr lang="es-CL" b="1" dirty="0"/>
              <a:t>insuficiente energía </a:t>
            </a:r>
            <a:r>
              <a:rPr lang="es-CL" dirty="0"/>
              <a:t>para causar la fractura </a:t>
            </a:r>
            <a:r>
              <a:rPr lang="es-CL" dirty="0" smtClean="0"/>
              <a:t>generalizada </a:t>
            </a:r>
            <a:r>
              <a:rPr lang="es-CL" dirty="0"/>
              <a:t>de la partícula. Más bien ocurren esfuerzos </a:t>
            </a:r>
            <a:r>
              <a:rPr lang="es-CL" dirty="0" smtClean="0"/>
              <a:t>localizados </a:t>
            </a:r>
            <a:r>
              <a:rPr lang="es-CL" dirty="0"/>
              <a:t>y se fractura un área pequeña para dar una distribución de partículas muy finas (fractura de estallido localizada </a:t>
            </a:r>
            <a:r>
              <a:rPr lang="es-CL" dirty="0" smtClean="0"/>
              <a:t>efectivamente).</a:t>
            </a:r>
          </a:p>
          <a:p>
            <a:r>
              <a:rPr lang="es-CL" dirty="0" smtClean="0"/>
              <a:t> </a:t>
            </a:r>
            <a:r>
              <a:rPr lang="es-CL" b="1" dirty="0"/>
              <a:t>La fractura de crucero </a:t>
            </a:r>
            <a:r>
              <a:rPr lang="es-CL" dirty="0" smtClean="0"/>
              <a:t>ocurre </a:t>
            </a:r>
            <a:r>
              <a:rPr lang="es-CL" dirty="0"/>
              <a:t>cuando la </a:t>
            </a:r>
            <a:r>
              <a:rPr lang="es-CL" b="1" dirty="0"/>
              <a:t>energía aplicada </a:t>
            </a:r>
            <a:r>
              <a:rPr lang="es-CL" dirty="0"/>
              <a:t>es precisamente la </a:t>
            </a:r>
            <a:r>
              <a:rPr lang="es-CL" b="1" dirty="0"/>
              <a:t>suficiente</a:t>
            </a:r>
            <a:r>
              <a:rPr lang="es-CL" dirty="0"/>
              <a:t> para cargar comparativamente pocas regiones de la partícula hasta el punto de fractura, y sólo resultan unas cuantas partículas. Su tamaño es relativamente cercano al tamaño de la partícula original</a:t>
            </a:r>
          </a:p>
        </p:txBody>
      </p:sp>
    </p:spTree>
    <p:extLst>
      <p:ext uri="{BB962C8B-B14F-4D97-AF65-F5344CB8AC3E}">
        <p14:creationId xmlns:p14="http://schemas.microsoft.com/office/powerpoint/2010/main" val="36391309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b="1" dirty="0"/>
              <a:t>La fractura de estallido </a:t>
            </a:r>
            <a:r>
              <a:rPr lang="es-CL" dirty="0" smtClean="0"/>
              <a:t>ocurre </a:t>
            </a:r>
            <a:r>
              <a:rPr lang="es-CL" dirty="0"/>
              <a:t>cuando la energía aplicada es </a:t>
            </a:r>
            <a:r>
              <a:rPr lang="es-CL" b="1" dirty="0"/>
              <a:t>mucho mayor que la </a:t>
            </a:r>
            <a:r>
              <a:rPr lang="es-CL" b="1" dirty="0" smtClean="0"/>
              <a:t>necesaria</a:t>
            </a:r>
            <a:r>
              <a:rPr lang="es-CL" dirty="0" smtClean="0"/>
              <a:t> </a:t>
            </a:r>
            <a:r>
              <a:rPr lang="es-CL" dirty="0"/>
              <a:t>para efectuar la factura; bajo estas condiciones, muchas áreas de la partícula están sobrecargadas y el resultado es un número relativamente grande de partículas con un </a:t>
            </a:r>
            <a:r>
              <a:rPr lang="es-CL" dirty="0" smtClean="0"/>
              <a:t>amplio </a:t>
            </a:r>
            <a:r>
              <a:rPr lang="es-CL" dirty="0"/>
              <a:t>espectro de tamaños</a:t>
            </a:r>
          </a:p>
        </p:txBody>
      </p:sp>
    </p:spTree>
    <p:extLst>
      <p:ext uri="{BB962C8B-B14F-4D97-AF65-F5344CB8AC3E}">
        <p14:creationId xmlns:p14="http://schemas.microsoft.com/office/powerpoint/2010/main" val="30821855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a:bodyPr>
          <a:lstStyle/>
          <a:p>
            <a:r>
              <a:rPr lang="es-CL" dirty="0"/>
              <a:t>En la práctica, por supuesto, estos tipos de fracturas no ocurren aisladamente. Es particularmente significativa la situación ilustrada en la figura 7.5 (ésta ocurre comúnmente en las trituradoras), en la cual se desarrolla una </a:t>
            </a:r>
            <a:r>
              <a:rPr lang="es-CL" dirty="0" smtClean="0"/>
              <a:t>fragmentación </a:t>
            </a:r>
            <a:r>
              <a:rPr lang="es-CL" dirty="0"/>
              <a:t>parcial en los puntos de carga. La fractura debida a un impacto a alta velocidad en el que la energía es insuficiente para ocasionar la fragmentación total, puede todavía causar la fragmentación parcial de la superficie de la partícula; la fractura resultante es esencialmente de abrasión</a:t>
            </a:r>
          </a:p>
        </p:txBody>
      </p:sp>
    </p:spTree>
    <p:extLst>
      <p:ext uri="{BB962C8B-B14F-4D97-AF65-F5344CB8AC3E}">
        <p14:creationId xmlns:p14="http://schemas.microsoft.com/office/powerpoint/2010/main" val="39669863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0"/>
            <a:ext cx="7851648" cy="1000108"/>
          </a:xfrm>
        </p:spPr>
        <p:txBody>
          <a:bodyPr>
            <a:normAutofit/>
          </a:bodyPr>
          <a:lstStyle/>
          <a:p>
            <a:pPr algn="ctr"/>
            <a:r>
              <a:rPr lang="es-CL" sz="4400" dirty="0" smtClean="0"/>
              <a:t>TRITURACION</a:t>
            </a:r>
            <a:endParaRPr lang="es-CL" sz="4400" dirty="0"/>
          </a:p>
        </p:txBody>
      </p:sp>
      <p:sp>
        <p:nvSpPr>
          <p:cNvPr id="3" name="2 Subtítulo"/>
          <p:cNvSpPr>
            <a:spLocks noGrp="1"/>
          </p:cNvSpPr>
          <p:nvPr>
            <p:ph type="subTitle" idx="1"/>
          </p:nvPr>
        </p:nvSpPr>
        <p:spPr>
          <a:xfrm>
            <a:off x="357883" y="1122464"/>
            <a:ext cx="8359080" cy="5735536"/>
          </a:xfrm>
        </p:spPr>
        <p:txBody>
          <a:bodyPr/>
          <a:lstStyle/>
          <a:p>
            <a:endParaRPr lang="es-CL" dirty="0"/>
          </a:p>
        </p:txBody>
      </p:sp>
      <p:sp>
        <p:nvSpPr>
          <p:cNvPr id="4" name="Rectangle 2"/>
          <p:cNvSpPr txBox="1">
            <a:spLocks noChangeArrowheads="1"/>
          </p:cNvSpPr>
          <p:nvPr/>
        </p:nvSpPr>
        <p:spPr>
          <a:xfrm>
            <a:off x="1403350" y="1052513"/>
            <a:ext cx="7313613" cy="72231"/>
          </a:xfrm>
          <a:prstGeom prst="rect">
            <a:avLst/>
          </a:prstGeom>
        </p:spPr>
        <p:txBody>
          <a:bodyPr vert="horz" lIns="0" rIns="0" bIns="0" anchor="b">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MX" sz="2000" b="0" i="0" u="none" strike="noStrike" kern="1200" cap="none" spc="0" normalizeH="0" baseline="0" noProof="0" dirty="0" smtClean="0">
              <a:ln>
                <a:noFill/>
              </a:ln>
              <a:solidFill>
                <a:schemeClr val="tx2"/>
              </a:solidFill>
              <a:effectLst/>
              <a:uLnTx/>
              <a:uFillTx/>
              <a:latin typeface="+mj-lt"/>
              <a:ea typeface="+mj-ea"/>
              <a:cs typeface="+mj-cs"/>
            </a:endParaRPr>
          </a:p>
        </p:txBody>
      </p:sp>
      <p:sp>
        <p:nvSpPr>
          <p:cNvPr id="5" name="Rectangle 5"/>
          <p:cNvSpPr>
            <a:spLocks noChangeArrowheads="1"/>
          </p:cNvSpPr>
          <p:nvPr/>
        </p:nvSpPr>
        <p:spPr bwMode="auto">
          <a:xfrm>
            <a:off x="1116013" y="2114550"/>
            <a:ext cx="7469187" cy="1314450"/>
          </a:xfrm>
          <a:prstGeom prst="rect">
            <a:avLst/>
          </a:prstGeom>
          <a:noFill/>
          <a:ln w="9525">
            <a:noFill/>
            <a:miter lim="800000"/>
            <a:headEnd/>
            <a:tailEnd/>
          </a:ln>
        </p:spPr>
        <p:txBody>
          <a:bodyPr>
            <a:spAutoFit/>
          </a:bodyPr>
          <a:lstStyle/>
          <a:p>
            <a:pPr marL="1249363" indent="-1249363" algn="just">
              <a:buFont typeface="Lucida Sans Unicode" pitchFamily="34" charset="0"/>
              <a:buNone/>
              <a:tabLst>
                <a:tab pos="274638" algn="l"/>
              </a:tabLst>
            </a:pPr>
            <a:r>
              <a:rPr lang="es-MX" b="1">
                <a:sym typeface="Webdings" pitchFamily="18" charset="2"/>
              </a:rPr>
              <a:t> </a:t>
            </a:r>
            <a:r>
              <a:rPr lang="es-MX" b="1"/>
              <a:t>Por impacto</a:t>
            </a:r>
            <a:r>
              <a:rPr lang="es-MX"/>
              <a:t>, la fragmentación se produce debido a un golpe instantáneo y seco de un material sólido duro sobre la partícula de roca o mineral, o por golpe de la partícula contra el sólido duro, o finalmente por golpes o choques entre partículas.</a:t>
            </a:r>
          </a:p>
        </p:txBody>
      </p:sp>
      <p:pic>
        <p:nvPicPr>
          <p:cNvPr id="6" name="Picture 6"/>
          <p:cNvPicPr>
            <a:picLocks noChangeAspect="1" noChangeArrowheads="1"/>
          </p:cNvPicPr>
          <p:nvPr/>
        </p:nvPicPr>
        <p:blipFill>
          <a:blip r:embed="rId2"/>
          <a:srcRect/>
          <a:stretch>
            <a:fillRect/>
          </a:stretch>
        </p:blipFill>
        <p:spPr bwMode="auto">
          <a:xfrm>
            <a:off x="2143918" y="3789040"/>
            <a:ext cx="5832475" cy="3305175"/>
          </a:xfrm>
          <a:prstGeom prst="rect">
            <a:avLst/>
          </a:prstGeom>
          <a:noFill/>
          <a:ln w="9525">
            <a:noFill/>
            <a:miter lim="800000"/>
            <a:headEnd/>
            <a:tailEnd/>
          </a:ln>
        </p:spPr>
      </p:pic>
      <p:sp>
        <p:nvSpPr>
          <p:cNvPr id="7" name="Rectangle 7"/>
          <p:cNvSpPr>
            <a:spLocks noChangeArrowheads="1"/>
          </p:cNvSpPr>
          <p:nvPr/>
        </p:nvSpPr>
        <p:spPr bwMode="auto">
          <a:xfrm>
            <a:off x="1258888" y="1557338"/>
            <a:ext cx="4608512" cy="336550"/>
          </a:xfrm>
          <a:prstGeom prst="rect">
            <a:avLst/>
          </a:prstGeom>
          <a:noFill/>
          <a:ln w="9525">
            <a:noFill/>
            <a:miter lim="800000"/>
            <a:headEnd/>
            <a:tailEnd/>
          </a:ln>
        </p:spPr>
        <p:txBody>
          <a:bodyPr>
            <a:spAutoFit/>
          </a:bodyPr>
          <a:lstStyle/>
          <a:p>
            <a:r>
              <a:rPr lang="es-MX"/>
              <a:t>Por lo general se realiza en seco</a:t>
            </a:r>
          </a:p>
        </p:txBody>
      </p:sp>
    </p:spTree>
    <p:extLst>
      <p:ext uri="{BB962C8B-B14F-4D97-AF65-F5344CB8AC3E}">
        <p14:creationId xmlns:p14="http://schemas.microsoft.com/office/powerpoint/2010/main" val="2573425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0"/>
            <a:ext cx="7851648" cy="1000108"/>
          </a:xfrm>
        </p:spPr>
        <p:txBody>
          <a:bodyPr>
            <a:normAutofit/>
          </a:bodyPr>
          <a:lstStyle/>
          <a:p>
            <a:r>
              <a:rPr lang="es-CL" sz="4400" dirty="0" smtClean="0"/>
              <a:t>TRITURACION Y MOLIENDA</a:t>
            </a:r>
            <a:endParaRPr lang="es-CL" sz="4400" dirty="0"/>
          </a:p>
        </p:txBody>
      </p:sp>
      <p:sp>
        <p:nvSpPr>
          <p:cNvPr id="3" name="2 Subtítulo"/>
          <p:cNvSpPr>
            <a:spLocks noGrp="1"/>
          </p:cNvSpPr>
          <p:nvPr>
            <p:ph type="subTitle" idx="1"/>
          </p:nvPr>
        </p:nvSpPr>
        <p:spPr>
          <a:xfrm>
            <a:off x="533400" y="1285860"/>
            <a:ext cx="8396318" cy="5429288"/>
          </a:xfrm>
        </p:spPr>
        <p:txBody>
          <a:bodyPr/>
          <a:lstStyle/>
          <a:p>
            <a:pPr algn="ctr"/>
            <a:r>
              <a:rPr lang="es-CL" dirty="0" smtClean="0"/>
              <a:t>TRITURACIÓN</a:t>
            </a:r>
            <a:endParaRPr lang="es-CL" dirty="0"/>
          </a:p>
        </p:txBody>
      </p:sp>
      <p:sp>
        <p:nvSpPr>
          <p:cNvPr id="4" name="Rectangle 2"/>
          <p:cNvSpPr txBox="1">
            <a:spLocks noChangeArrowheads="1"/>
          </p:cNvSpPr>
          <p:nvPr/>
        </p:nvSpPr>
        <p:spPr>
          <a:xfrm>
            <a:off x="1071538" y="1357298"/>
            <a:ext cx="7313613" cy="463550"/>
          </a:xfrm>
          <a:prstGeom prst="rect">
            <a:avLst/>
          </a:prstGeom>
        </p:spPr>
        <p:txBody>
          <a:bodyPr vert="horz" lIns="0" rIns="0" bIns="0" anchor="b">
            <a:normAutofit/>
          </a:bodyPr>
          <a:lstStyle/>
          <a:p>
            <a:pPr algn="ctr">
              <a:spcBef>
                <a:spcPct val="0"/>
              </a:spcBef>
              <a:defRPr/>
            </a:pPr>
            <a:r>
              <a:rPr lang="es-ES" sz="2000" b="1" dirty="0" smtClean="0">
                <a:solidFill>
                  <a:srgbClr val="DBF5F9"/>
                </a:solidFill>
                <a:latin typeface="Calibri"/>
              </a:rPr>
              <a:t>n</a:t>
            </a:r>
            <a:r>
              <a:rPr lang="es-ES" sz="2000" dirty="0" smtClean="0">
                <a:solidFill>
                  <a:srgbClr val="DBF5F9"/>
                </a:solidFill>
                <a:latin typeface="Calibri"/>
              </a:rPr>
              <a:t> </a:t>
            </a:r>
            <a:endParaRPr lang="es-MX" sz="2000" dirty="0">
              <a:solidFill>
                <a:srgbClr val="DBF5F9"/>
              </a:solidFill>
              <a:latin typeface="Calibri"/>
            </a:endParaRPr>
          </a:p>
        </p:txBody>
      </p:sp>
      <p:sp>
        <p:nvSpPr>
          <p:cNvPr id="5" name="Text Box 5"/>
          <p:cNvSpPr txBox="1">
            <a:spLocks noChangeArrowheads="1"/>
          </p:cNvSpPr>
          <p:nvPr/>
        </p:nvSpPr>
        <p:spPr bwMode="auto">
          <a:xfrm>
            <a:off x="1258888" y="1916113"/>
            <a:ext cx="7489825" cy="1436687"/>
          </a:xfrm>
          <a:prstGeom prst="rect">
            <a:avLst/>
          </a:prstGeom>
          <a:noFill/>
          <a:ln w="9525">
            <a:noFill/>
            <a:miter lim="800000"/>
            <a:headEnd/>
            <a:tailEnd/>
          </a:ln>
        </p:spPr>
        <p:txBody>
          <a:bodyPr>
            <a:spAutoFit/>
          </a:bodyPr>
          <a:lstStyle/>
          <a:p>
            <a:pPr marL="1341438" indent="-1341438"/>
            <a:r>
              <a:rPr lang="es-MX" dirty="0">
                <a:solidFill>
                  <a:prstClr val="white"/>
                </a:solidFill>
                <a:sym typeface="Webdings" pitchFamily="18" charset="2"/>
              </a:rPr>
              <a:t> P</a:t>
            </a:r>
            <a:r>
              <a:rPr lang="es-MX" dirty="0">
                <a:solidFill>
                  <a:prstClr val="white"/>
                </a:solidFill>
              </a:rPr>
              <a:t>or </a:t>
            </a:r>
            <a:r>
              <a:rPr lang="es-MX" b="1" dirty="0">
                <a:solidFill>
                  <a:prstClr val="white"/>
                </a:solidFill>
              </a:rPr>
              <a:t>atrición</a:t>
            </a:r>
            <a:r>
              <a:rPr lang="es-MX" dirty="0">
                <a:solidFill>
                  <a:prstClr val="white"/>
                </a:solidFill>
              </a:rPr>
              <a:t>, las partículas se desmenuzan debido a fuerzas de fricción que se generan entre dos superficies duras o entre partículas. Como resultado se producen partículas bastante pequeñas o también grandes.</a:t>
            </a:r>
          </a:p>
          <a:p>
            <a:pPr marL="1341438" indent="-1341438">
              <a:spcBef>
                <a:spcPct val="50000"/>
              </a:spcBef>
            </a:pPr>
            <a:endParaRPr lang="es-MX" dirty="0">
              <a:solidFill>
                <a:prstClr val="white"/>
              </a:solidFill>
            </a:endParaRPr>
          </a:p>
        </p:txBody>
      </p:sp>
      <p:pic>
        <p:nvPicPr>
          <p:cNvPr id="6" name="Picture 6"/>
          <p:cNvPicPr>
            <a:picLocks noChangeAspect="1" noChangeArrowheads="1"/>
          </p:cNvPicPr>
          <p:nvPr/>
        </p:nvPicPr>
        <p:blipFill>
          <a:blip r:embed="rId2"/>
          <a:srcRect/>
          <a:stretch>
            <a:fillRect/>
          </a:stretch>
        </p:blipFill>
        <p:spPr bwMode="auto">
          <a:xfrm>
            <a:off x="1042988" y="3425825"/>
            <a:ext cx="7200900" cy="2262188"/>
          </a:xfrm>
          <a:prstGeom prst="rect">
            <a:avLst/>
          </a:prstGeom>
          <a:noFill/>
          <a:ln w="9525">
            <a:noFill/>
            <a:miter lim="800000"/>
            <a:headEnd/>
            <a:tailEnd/>
          </a:ln>
        </p:spPr>
      </p:pic>
    </p:spTree>
    <p:extLst>
      <p:ext uri="{BB962C8B-B14F-4D97-AF65-F5344CB8AC3E}">
        <p14:creationId xmlns:p14="http://schemas.microsoft.com/office/powerpoint/2010/main" val="11449175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0"/>
            <a:ext cx="7851648" cy="1000108"/>
          </a:xfrm>
        </p:spPr>
        <p:txBody>
          <a:bodyPr>
            <a:normAutofit fontScale="90000"/>
          </a:bodyPr>
          <a:lstStyle/>
          <a:p>
            <a:r>
              <a:rPr lang="es-CL" sz="4400" dirty="0" smtClean="0"/>
              <a:t>TRITURACION Y MOLIENDA</a:t>
            </a:r>
            <a:endParaRPr lang="es-CL" sz="4400" dirty="0"/>
          </a:p>
        </p:txBody>
      </p:sp>
      <p:sp>
        <p:nvSpPr>
          <p:cNvPr id="3" name="2 Subtítulo"/>
          <p:cNvSpPr>
            <a:spLocks noGrp="1"/>
          </p:cNvSpPr>
          <p:nvPr>
            <p:ph type="subTitle" idx="1"/>
          </p:nvPr>
        </p:nvSpPr>
        <p:spPr>
          <a:xfrm>
            <a:off x="533400" y="1000108"/>
            <a:ext cx="7854696" cy="5500726"/>
          </a:xfrm>
        </p:spPr>
        <p:txBody>
          <a:bodyPr/>
          <a:lstStyle/>
          <a:p>
            <a:endParaRPr lang="es-CL" dirty="0"/>
          </a:p>
        </p:txBody>
      </p:sp>
      <p:sp>
        <p:nvSpPr>
          <p:cNvPr id="4" name="Text Box 4"/>
          <p:cNvSpPr txBox="1">
            <a:spLocks noChangeArrowheads="1"/>
          </p:cNvSpPr>
          <p:nvPr/>
        </p:nvSpPr>
        <p:spPr bwMode="auto">
          <a:xfrm>
            <a:off x="1331913" y="1773238"/>
            <a:ext cx="7343775" cy="947737"/>
          </a:xfrm>
          <a:prstGeom prst="rect">
            <a:avLst/>
          </a:prstGeom>
          <a:noFill/>
          <a:ln w="9525">
            <a:noFill/>
            <a:miter lim="800000"/>
            <a:headEnd/>
            <a:tailEnd/>
          </a:ln>
        </p:spPr>
        <p:txBody>
          <a:bodyPr>
            <a:spAutoFit/>
          </a:bodyPr>
          <a:lstStyle/>
          <a:p>
            <a:pPr marL="1341438" indent="-1341438">
              <a:spcBef>
                <a:spcPct val="50000"/>
              </a:spcBef>
            </a:pPr>
            <a:r>
              <a:rPr lang="es-MX" dirty="0">
                <a:sym typeface="Webdings" pitchFamily="18" charset="2"/>
              </a:rPr>
              <a:t> P</a:t>
            </a:r>
            <a:r>
              <a:rPr lang="es-MX" dirty="0"/>
              <a:t>or </a:t>
            </a:r>
            <a:r>
              <a:rPr lang="es-MX" b="1" dirty="0"/>
              <a:t>corte</a:t>
            </a:r>
            <a:r>
              <a:rPr lang="es-MX" dirty="0"/>
              <a:t>, la fragmentación se produce debido a una fuerza cortante.</a:t>
            </a:r>
          </a:p>
          <a:p>
            <a:pPr marL="1341438" indent="-1341438">
              <a:spcBef>
                <a:spcPct val="50000"/>
              </a:spcBef>
            </a:pPr>
            <a:endParaRPr lang="es-MX" dirty="0"/>
          </a:p>
        </p:txBody>
      </p:sp>
      <p:pic>
        <p:nvPicPr>
          <p:cNvPr id="5" name="Picture 5"/>
          <p:cNvPicPr>
            <a:picLocks noChangeAspect="1" noChangeArrowheads="1"/>
          </p:cNvPicPr>
          <p:nvPr/>
        </p:nvPicPr>
        <p:blipFill>
          <a:blip r:embed="rId2"/>
          <a:srcRect/>
          <a:stretch>
            <a:fillRect/>
          </a:stretch>
        </p:blipFill>
        <p:spPr bwMode="auto">
          <a:xfrm>
            <a:off x="1619250" y="2781300"/>
            <a:ext cx="5645150" cy="2674938"/>
          </a:xfrm>
          <a:prstGeom prst="rect">
            <a:avLst/>
          </a:prstGeom>
          <a:noFill/>
          <a:ln w="9525">
            <a:noFill/>
            <a:miter lim="800000"/>
            <a:headEnd/>
            <a:tailEnd/>
          </a:ln>
        </p:spPr>
      </p:pic>
    </p:spTree>
    <p:extLst>
      <p:ext uri="{BB962C8B-B14F-4D97-AF65-F5344CB8AC3E}">
        <p14:creationId xmlns:p14="http://schemas.microsoft.com/office/powerpoint/2010/main" val="3306507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Un concepto más amplio del procesamiento de minerales abarca los </a:t>
            </a:r>
            <a:r>
              <a:rPr lang="es-CL" b="1" dirty="0">
                <a:solidFill>
                  <a:schemeClr val="tx1"/>
                </a:solidFill>
              </a:rPr>
              <a:t>métodos químicos </a:t>
            </a:r>
            <a:r>
              <a:rPr lang="es-CL" dirty="0"/>
              <a:t>de tratamiento, y por tanto se extiende al campo de la </a:t>
            </a:r>
            <a:r>
              <a:rPr lang="es-CL" b="1" dirty="0">
                <a:solidFill>
                  <a:schemeClr val="tx1"/>
                </a:solidFill>
              </a:rPr>
              <a:t>metalurgia extractiva </a:t>
            </a:r>
            <a:r>
              <a:rPr lang="es-CL" dirty="0"/>
              <a:t>para llegar a la producción de metales comercialmente puros. </a:t>
            </a:r>
          </a:p>
        </p:txBody>
      </p:sp>
    </p:spTree>
    <p:extLst>
      <p:ext uri="{BB962C8B-B14F-4D97-AF65-F5344CB8AC3E}">
        <p14:creationId xmlns:p14="http://schemas.microsoft.com/office/powerpoint/2010/main" val="3976609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0"/>
            <a:ext cx="7851648" cy="1000108"/>
          </a:xfrm>
        </p:spPr>
        <p:txBody>
          <a:bodyPr>
            <a:normAutofit fontScale="90000"/>
          </a:bodyPr>
          <a:lstStyle/>
          <a:p>
            <a:r>
              <a:rPr lang="es-CL" sz="4400" dirty="0" smtClean="0"/>
              <a:t>TRITURACION Y MOLIENDA</a:t>
            </a:r>
            <a:endParaRPr lang="es-CL" sz="4400" dirty="0"/>
          </a:p>
        </p:txBody>
      </p:sp>
      <p:sp>
        <p:nvSpPr>
          <p:cNvPr id="3" name="2 Subtítulo"/>
          <p:cNvSpPr>
            <a:spLocks noGrp="1"/>
          </p:cNvSpPr>
          <p:nvPr>
            <p:ph type="subTitle" idx="1"/>
          </p:nvPr>
        </p:nvSpPr>
        <p:spPr>
          <a:xfrm>
            <a:off x="533400" y="928670"/>
            <a:ext cx="8610600" cy="5929330"/>
          </a:xfrm>
        </p:spPr>
        <p:txBody>
          <a:bodyPr/>
          <a:lstStyle/>
          <a:p>
            <a:endParaRPr lang="es-CL" dirty="0"/>
          </a:p>
        </p:txBody>
      </p:sp>
      <p:sp>
        <p:nvSpPr>
          <p:cNvPr id="4" name="Text Box 4"/>
          <p:cNvSpPr txBox="1">
            <a:spLocks noChangeArrowheads="1"/>
          </p:cNvSpPr>
          <p:nvPr/>
        </p:nvSpPr>
        <p:spPr bwMode="auto">
          <a:xfrm>
            <a:off x="1331913" y="1916113"/>
            <a:ext cx="7416800" cy="1061829"/>
          </a:xfrm>
          <a:prstGeom prst="rect">
            <a:avLst/>
          </a:prstGeom>
          <a:noFill/>
          <a:ln w="9525">
            <a:noFill/>
            <a:miter lim="800000"/>
            <a:headEnd/>
            <a:tailEnd/>
          </a:ln>
        </p:spPr>
        <p:txBody>
          <a:bodyPr>
            <a:spAutoFit/>
          </a:bodyPr>
          <a:lstStyle/>
          <a:p>
            <a:pPr marL="2057400" indent="-2057400"/>
            <a:r>
              <a:rPr lang="es-MX" dirty="0" smtClean="0">
                <a:sym typeface="Webdings" pitchFamily="18" charset="2"/>
              </a:rPr>
              <a:t> </a:t>
            </a:r>
            <a:r>
              <a:rPr lang="es-MX" dirty="0"/>
              <a:t>Por </a:t>
            </a:r>
            <a:r>
              <a:rPr lang="es-MX" b="1" dirty="0"/>
              <a:t>compresión</a:t>
            </a:r>
            <a:r>
              <a:rPr lang="es-MX" dirty="0"/>
              <a:t>, la fragmentación se produce por acción de una fuerza de compresión generada entre dos superficies duras.</a:t>
            </a:r>
          </a:p>
          <a:p>
            <a:pPr marL="2057400" indent="-2057400">
              <a:spcBef>
                <a:spcPct val="50000"/>
              </a:spcBef>
            </a:pPr>
            <a:endParaRPr lang="es-MX" dirty="0"/>
          </a:p>
        </p:txBody>
      </p:sp>
      <p:pic>
        <p:nvPicPr>
          <p:cNvPr id="5" name="Picture 5"/>
          <p:cNvPicPr>
            <a:picLocks noChangeAspect="1" noChangeArrowheads="1"/>
          </p:cNvPicPr>
          <p:nvPr/>
        </p:nvPicPr>
        <p:blipFill>
          <a:blip r:embed="rId2"/>
          <a:srcRect/>
          <a:stretch>
            <a:fillRect/>
          </a:stretch>
        </p:blipFill>
        <p:spPr bwMode="auto">
          <a:xfrm>
            <a:off x="1835150" y="3068638"/>
            <a:ext cx="5472113" cy="2786062"/>
          </a:xfrm>
          <a:prstGeom prst="rect">
            <a:avLst/>
          </a:prstGeom>
          <a:noFill/>
          <a:ln w="9525">
            <a:noFill/>
            <a:miter lim="800000"/>
            <a:headEnd/>
            <a:tailEnd/>
          </a:ln>
        </p:spPr>
      </p:pic>
    </p:spTree>
    <p:extLst>
      <p:ext uri="{BB962C8B-B14F-4D97-AF65-F5344CB8AC3E}">
        <p14:creationId xmlns:p14="http://schemas.microsoft.com/office/powerpoint/2010/main" val="1479944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	</a:t>
            </a:r>
            <a:r>
              <a:rPr lang="es-CL" dirty="0" smtClean="0"/>
              <a:t>EQUIPOS</a:t>
            </a:r>
            <a:endParaRPr lang="es-CL" dirty="0"/>
          </a:p>
          <a:p>
            <a:r>
              <a:rPr lang="es-CL" dirty="0"/>
              <a:t>Los requisitos de diseño de las máquinas para reducción de tamaño cambian notablemente al cambiar el tamaño de las partículas. En prácticamente todas las máquinas, las fuerzas para lograr la fractura se aplican ya sea por compresión o por impacto </a:t>
            </a:r>
          </a:p>
        </p:txBody>
      </p:sp>
    </p:spTree>
    <p:extLst>
      <p:ext uri="{BB962C8B-B14F-4D97-AF65-F5344CB8AC3E}">
        <p14:creationId xmlns:p14="http://schemas.microsoft.com/office/powerpoint/2010/main" val="1038880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REDUCCION DE </a:t>
            </a:r>
            <a:r>
              <a:rPr lang="es-CL" dirty="0" smtClean="0"/>
              <a:t>TAMAÑO</a:t>
            </a:r>
          </a:p>
          <a:p>
            <a:r>
              <a:rPr lang="es-CL" dirty="0"/>
              <a:t>	Quebradoras de quijadas y quebradoras giratorias</a:t>
            </a:r>
          </a:p>
          <a:p>
            <a:r>
              <a:rPr lang="es-CL" dirty="0"/>
              <a:t>Las quebradoras de quijadas o mordazas y las de tipo </a:t>
            </a:r>
            <a:r>
              <a:rPr lang="es-CL" dirty="0" smtClean="0"/>
              <a:t>giratorio ocasionan </a:t>
            </a:r>
            <a:r>
              <a:rPr lang="es-CL" dirty="0"/>
              <a:t>la fractura por </a:t>
            </a:r>
            <a:r>
              <a:rPr lang="es-CL" dirty="0" smtClean="0"/>
              <a:t>compresión</a:t>
            </a:r>
            <a:r>
              <a:rPr lang="es-CL" dirty="0"/>
              <a:t>, ya que es éste el método más práctico de aplicar la fuerza de fractura a las partículas grandes</a:t>
            </a:r>
          </a:p>
        </p:txBody>
      </p:sp>
    </p:spTree>
    <p:extLst>
      <p:ext uri="{BB962C8B-B14F-4D97-AF65-F5344CB8AC3E}">
        <p14:creationId xmlns:p14="http://schemas.microsoft.com/office/powerpoint/2010/main" val="9030942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624" y="-3051720"/>
            <a:ext cx="11420476" cy="147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789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3952875"/>
            <a:ext cx="11153776" cy="147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1505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96752"/>
            <a:ext cx="388843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3216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10000"/>
          </a:bodyPr>
          <a:lstStyle/>
          <a:p>
            <a:r>
              <a:rPr lang="es-CL" dirty="0"/>
              <a:t>Las quebradoras de cono se caracterizan por sus superficies de trituración convergentes (la superficie externa tiende a ser paralela a la superficie del cono)</a:t>
            </a:r>
          </a:p>
          <a:p>
            <a:r>
              <a:rPr lang="es-CL" dirty="0"/>
              <a:t>Se emplean para trituración secundaria y terciaria. Generalmente al disminuir el tamaño de las partículas </a:t>
            </a:r>
            <a:r>
              <a:rPr lang="es-CL" dirty="0" smtClean="0"/>
              <a:t>por </a:t>
            </a:r>
            <a:r>
              <a:rPr lang="es-CL" dirty="0"/>
              <a:t>ejemplo en la trituración </a:t>
            </a:r>
            <a:r>
              <a:rPr lang="es-CL" dirty="0" smtClean="0"/>
              <a:t>terciaria </a:t>
            </a:r>
            <a:r>
              <a:rPr lang="es-CL" dirty="0"/>
              <a:t>la superficie externa de trituración se vuelve más recta y más paralela a un cono de inclinación más fuerte (a menudo se le llama quebradora de "cabeza </a:t>
            </a:r>
            <a:r>
              <a:rPr lang="es-CL" dirty="0" smtClean="0"/>
              <a:t>corta«) </a:t>
            </a:r>
            <a:r>
              <a:rPr lang="es-CL" dirty="0"/>
              <a:t>Las quebradoras terciarias se alimentan a veces favoreciendo el atascamiento.</a:t>
            </a:r>
          </a:p>
          <a:p>
            <a:endParaRPr lang="es-CL"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24" y="1556792"/>
            <a:ext cx="165618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667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85000" lnSpcReduction="20000"/>
          </a:bodyPr>
          <a:lstStyle/>
          <a:p>
            <a:r>
              <a:rPr lang="es-CL" dirty="0"/>
              <a:t>La trituración primaria es la primera reducción mecánica de tamaño después del minado, y las alternativas son </a:t>
            </a:r>
            <a:r>
              <a:rPr lang="es-CL" dirty="0" smtClean="0"/>
              <a:t>quebradoras </a:t>
            </a:r>
            <a:r>
              <a:rPr lang="es-CL" dirty="0"/>
              <a:t>de quijadas o giratorias. Como estas últimas han alcanzado tamaños suficientemente grandes para aceptar tamaños de alimentación que previamente sólo podían </a:t>
            </a:r>
            <a:r>
              <a:rPr lang="es-CL" dirty="0" smtClean="0"/>
              <a:t>manejarse </a:t>
            </a:r>
            <a:r>
              <a:rPr lang="es-CL" dirty="0"/>
              <a:t>mediante quebradoras de quijadas, la selección se ha vuelto más sencilla. Si se toma en cuenta que puede </a:t>
            </a:r>
            <a:r>
              <a:rPr lang="es-CL" dirty="0" smtClean="0"/>
              <a:t>decidirse </a:t>
            </a:r>
            <a:r>
              <a:rPr lang="es-CL" dirty="0"/>
              <a:t>el tamaño de abertura de la </a:t>
            </a:r>
            <a:r>
              <a:rPr lang="es-CL" dirty="0" smtClean="0"/>
              <a:t>alimentación </a:t>
            </a:r>
            <a:r>
              <a:rPr lang="es-CL" dirty="0"/>
              <a:t>(factor que lo determina en gran parte </a:t>
            </a:r>
            <a:r>
              <a:rPr lang="es-CL" dirty="0" smtClean="0"/>
              <a:t>la operación </a:t>
            </a:r>
            <a:r>
              <a:rPr lang="es-CL" dirty="0"/>
              <a:t>de minado), la selección entre los dos tipos se basa esencialmente en el tonelaje a procesar, teniendo las quebradoras giratorias de tres a cuatro veces la capacidad para un tamaño dado de abertura de alimentación</a:t>
            </a:r>
          </a:p>
        </p:txBody>
      </p:sp>
    </p:spTree>
    <p:extLst>
      <p:ext uri="{BB962C8B-B14F-4D97-AF65-F5344CB8AC3E}">
        <p14:creationId xmlns:p14="http://schemas.microsoft.com/office/powerpoint/2010/main" val="34999340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Las quebradoras giratorias del tipo de cono se utilizan generalmente para las etapas secundaria y subsecuentes de la trituración de roca dura.</a:t>
            </a:r>
          </a:p>
        </p:txBody>
      </p:sp>
    </p:spTree>
    <p:extLst>
      <p:ext uri="{BB962C8B-B14F-4D97-AF65-F5344CB8AC3E}">
        <p14:creationId xmlns:p14="http://schemas.microsoft.com/office/powerpoint/2010/main" val="554486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544616"/>
          </a:xfrm>
        </p:spPr>
        <p:txBody>
          <a:bodyPr>
            <a:normAutofit fontScale="85000" lnSpcReduction="20000"/>
          </a:bodyPr>
          <a:lstStyle/>
          <a:p>
            <a:r>
              <a:rPr lang="es-CL" dirty="0"/>
              <a:t>EFICIENCIA DE LAS OPERACIONES DE PROCESAMIENTO DE MINERALES</a:t>
            </a:r>
          </a:p>
          <a:p>
            <a:r>
              <a:rPr lang="es-CL" b="1" dirty="0"/>
              <a:t>Liberación</a:t>
            </a:r>
          </a:p>
          <a:p>
            <a:r>
              <a:rPr lang="es-CL" dirty="0"/>
              <a:t>Uno de los principales objetos de la </a:t>
            </a:r>
            <a:r>
              <a:rPr lang="es-CL" dirty="0" err="1"/>
              <a:t>conminución</a:t>
            </a:r>
            <a:r>
              <a:rPr lang="es-CL" dirty="0"/>
              <a:t> es permitir la liberación o desprendimiento de los minerales valiosos para separarlos de los minerales de ganga asociados en el tamaño de partícula más grueso posible. Si se logra dicho propósito, entonces no solamente se ahorra energía por la reducción de la cantidad de finos que se </a:t>
            </a:r>
            <a:r>
              <a:rPr lang="es-CL" dirty="0" smtClean="0"/>
              <a:t>produce</a:t>
            </a:r>
            <a:r>
              <a:rPr lang="es-CL" dirty="0"/>
              <a:t>, sino que cualquier etapa de separación subsecuente se facilita, </a:t>
            </a:r>
            <a:r>
              <a:rPr lang="es-CL" dirty="0" smtClean="0"/>
              <a:t>resultando </a:t>
            </a:r>
            <a:r>
              <a:rPr lang="es-CL" dirty="0"/>
              <a:t>más económica la operación. Si se requieren productos sólidos de alto grado, entonces es indispensable una buena liberación; sin </a:t>
            </a:r>
            <a:r>
              <a:rPr lang="es-CL" dirty="0" smtClean="0"/>
              <a:t>embargo</a:t>
            </a:r>
            <a:r>
              <a:rPr lang="es-CL" dirty="0"/>
              <a:t>, para los procesos </a:t>
            </a:r>
            <a:r>
              <a:rPr lang="es-CL" dirty="0" err="1"/>
              <a:t>hidrometalúrgicos</a:t>
            </a:r>
            <a:r>
              <a:rPr lang="es-CL" dirty="0"/>
              <a:t> subsecuentes, como la </a:t>
            </a:r>
            <a:r>
              <a:rPr lang="es-CL" dirty="0" smtClean="0"/>
              <a:t>lixiviación</a:t>
            </a:r>
            <a:r>
              <a:rPr lang="es-CL" dirty="0"/>
              <a:t>, únicamente se requiere exponer el mineral deseado</a:t>
            </a:r>
          </a:p>
          <a:p>
            <a:endParaRPr lang="es-CL" dirty="0"/>
          </a:p>
        </p:txBody>
      </p:sp>
    </p:spTree>
    <p:extLst>
      <p:ext uri="{BB962C8B-B14F-4D97-AF65-F5344CB8AC3E}">
        <p14:creationId xmlns:p14="http://schemas.microsoft.com/office/powerpoint/2010/main" val="976980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20000"/>
          </a:bodyPr>
          <a:lstStyle/>
          <a:p>
            <a:r>
              <a:rPr lang="es-CL" dirty="0"/>
              <a:t>	CRITERIOS </a:t>
            </a:r>
            <a:r>
              <a:rPr lang="es-CL" dirty="0" smtClean="0"/>
              <a:t>ECONÓMICOS</a:t>
            </a:r>
          </a:p>
          <a:p>
            <a:r>
              <a:rPr lang="es-CL" dirty="0"/>
              <a:t>Aunque una cierta calidad mínima del producto es siempre una restricción que afecta a la producción de un material, los factores económicos determinan la restricción final (si bien en algunas situaciones los factores políticos pueden parecer más importantes). Si un mineral no puede </a:t>
            </a:r>
            <a:r>
              <a:rPr lang="es-CL" dirty="0" smtClean="0"/>
              <a:t>comercializarse </a:t>
            </a:r>
            <a:r>
              <a:rPr lang="es-CL" dirty="0"/>
              <a:t>sin procesarse, la operación de procesamiento </a:t>
            </a:r>
            <a:r>
              <a:rPr lang="es-CL" dirty="0" smtClean="0"/>
              <a:t>no estará </a:t>
            </a:r>
            <a:r>
              <a:rPr lang="es-CL" dirty="0"/>
              <a:t>justificada si el producto no tiene un precio de venta mayor que todos los costos inherentes a su producción. </a:t>
            </a:r>
            <a:r>
              <a:rPr lang="es-CL" dirty="0" smtClean="0"/>
              <a:t>Estos </a:t>
            </a:r>
            <a:r>
              <a:rPr lang="es-CL" dirty="0"/>
              <a:t>costos comprenden los de </a:t>
            </a:r>
            <a:r>
              <a:rPr lang="es-CL" b="1" dirty="0">
                <a:solidFill>
                  <a:schemeClr val="tx1"/>
                </a:solidFill>
              </a:rPr>
              <a:t>extracción, procesamiento, transporte y venta</a:t>
            </a:r>
            <a:r>
              <a:rPr lang="es-CL" dirty="0"/>
              <a:t>, así como los relacionados con el </a:t>
            </a:r>
            <a:r>
              <a:rPr lang="es-CL" dirty="0" smtClean="0"/>
              <a:t>cumplimiento </a:t>
            </a:r>
            <a:r>
              <a:rPr lang="es-CL" dirty="0"/>
              <a:t>de los reglamentos de </a:t>
            </a:r>
            <a:r>
              <a:rPr lang="es-CL" dirty="0">
                <a:solidFill>
                  <a:schemeClr val="tx1"/>
                </a:solidFill>
              </a:rPr>
              <a:t>control ambiental</a:t>
            </a:r>
            <a:r>
              <a:rPr lang="es-CL" dirty="0"/>
              <a:t>. </a:t>
            </a:r>
          </a:p>
        </p:txBody>
      </p:sp>
    </p:spTree>
    <p:extLst>
      <p:ext uri="{BB962C8B-B14F-4D97-AF65-F5344CB8AC3E}">
        <p14:creationId xmlns:p14="http://schemas.microsoft.com/office/powerpoint/2010/main" val="4024258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En la práctica, las menas se muelen hasta una malla óptima de molienda, determinada por pruebas de laboratorio y a escala de </a:t>
            </a:r>
            <a:r>
              <a:rPr lang="es-CL" dirty="0" smtClean="0"/>
              <a:t>planta </a:t>
            </a:r>
            <a:r>
              <a:rPr lang="es-CL" dirty="0"/>
              <a:t>piloto, hasta producir un grado económico de liberación</a:t>
            </a:r>
          </a:p>
        </p:txBody>
      </p:sp>
    </p:spTree>
    <p:extLst>
      <p:ext uri="{BB962C8B-B14F-4D97-AF65-F5344CB8AC3E}">
        <p14:creationId xmlns:p14="http://schemas.microsoft.com/office/powerpoint/2010/main" val="20954417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62500" lnSpcReduction="20000"/>
          </a:bodyPr>
          <a:lstStyle/>
          <a:p>
            <a:r>
              <a:rPr lang="es-CL" sz="4600" b="1" dirty="0"/>
              <a:t>EQUIPOS UTILIZADOS </a:t>
            </a:r>
          </a:p>
          <a:p>
            <a:endParaRPr lang="es-CL" dirty="0"/>
          </a:p>
          <a:p>
            <a:pPr algn="ctr"/>
            <a:r>
              <a:rPr lang="es-CL" sz="5100" b="1" dirty="0"/>
              <a:t>Chancado Primario</a:t>
            </a:r>
            <a:r>
              <a:rPr lang="es-CL" sz="4600" b="1" dirty="0"/>
              <a:t> </a:t>
            </a:r>
          </a:p>
          <a:p>
            <a:endParaRPr lang="es-CL" dirty="0"/>
          </a:p>
          <a:p>
            <a:r>
              <a:rPr lang="es-CL" b="1" dirty="0" err="1"/>
              <a:t>Chancadores</a:t>
            </a:r>
            <a:r>
              <a:rPr lang="es-CL" b="1" dirty="0"/>
              <a:t> Giratorios </a:t>
            </a:r>
          </a:p>
          <a:p>
            <a:r>
              <a:rPr lang="es-CL" b="1" dirty="0" err="1"/>
              <a:t>Chancadores</a:t>
            </a:r>
            <a:r>
              <a:rPr lang="es-CL" b="1" dirty="0"/>
              <a:t> de Mandíbulas </a:t>
            </a:r>
          </a:p>
          <a:p>
            <a:r>
              <a:rPr lang="es-CL" b="1" dirty="0" err="1"/>
              <a:t>Chancadores</a:t>
            </a:r>
            <a:r>
              <a:rPr lang="es-CL" b="1" dirty="0"/>
              <a:t> de Rodillos </a:t>
            </a:r>
          </a:p>
          <a:p>
            <a:endParaRPr lang="es-CL" dirty="0"/>
          </a:p>
          <a:p>
            <a:pPr algn="ctr"/>
            <a:r>
              <a:rPr lang="es-CL" sz="4600" b="1" dirty="0"/>
              <a:t>Chancado Secundario </a:t>
            </a:r>
          </a:p>
          <a:p>
            <a:endParaRPr lang="es-CL" sz="4000" b="1" dirty="0"/>
          </a:p>
          <a:p>
            <a:r>
              <a:rPr lang="es-CL" b="1" dirty="0" err="1"/>
              <a:t>Chancadores</a:t>
            </a:r>
            <a:r>
              <a:rPr lang="es-CL" b="1" dirty="0"/>
              <a:t> de Cono</a:t>
            </a:r>
          </a:p>
          <a:p>
            <a:r>
              <a:rPr lang="es-CL" b="1" dirty="0"/>
              <a:t> </a:t>
            </a:r>
            <a:r>
              <a:rPr lang="es-CL" b="1" dirty="0" err="1"/>
              <a:t>Chancadores</a:t>
            </a:r>
            <a:r>
              <a:rPr lang="es-CL" b="1" dirty="0"/>
              <a:t> de Cono cabeza Corta </a:t>
            </a:r>
          </a:p>
          <a:p>
            <a:r>
              <a:rPr lang="es-CL" b="1" dirty="0" err="1"/>
              <a:t>Chancadores</a:t>
            </a:r>
            <a:r>
              <a:rPr lang="es-CL" b="1" dirty="0"/>
              <a:t> de Rodillos </a:t>
            </a:r>
          </a:p>
          <a:p>
            <a:r>
              <a:rPr lang="es-CL" b="1" dirty="0" err="1"/>
              <a:t>Chancadores</a:t>
            </a:r>
            <a:r>
              <a:rPr lang="es-CL" b="1" dirty="0"/>
              <a:t> de Martillo </a:t>
            </a:r>
          </a:p>
          <a:p>
            <a:r>
              <a:rPr lang="es-CL" b="1" dirty="0" err="1"/>
              <a:t>Chancadores</a:t>
            </a:r>
            <a:r>
              <a:rPr lang="es-CL" b="1" dirty="0"/>
              <a:t> de Impacto</a:t>
            </a:r>
            <a:r>
              <a:rPr lang="es-CL" dirty="0"/>
              <a:t> </a:t>
            </a:r>
          </a:p>
          <a:p>
            <a:endParaRPr lang="es-CL" sz="3800" b="1" dirty="0"/>
          </a:p>
          <a:p>
            <a:r>
              <a:rPr lang="es-CL" sz="3800" b="1" dirty="0"/>
              <a:t>La decisión en cuanto a que tipo de </a:t>
            </a:r>
            <a:r>
              <a:rPr lang="es-CL" sz="3800" b="1" dirty="0" err="1"/>
              <a:t>chancador</a:t>
            </a:r>
            <a:r>
              <a:rPr lang="es-CL" sz="3800" b="1" dirty="0"/>
              <a:t> utilizar, dependerá del tipo de material y aplicación que se quiera dar al material. </a:t>
            </a:r>
          </a:p>
          <a:p>
            <a:endParaRPr lang="es-CL" sz="3800" b="1" dirty="0"/>
          </a:p>
        </p:txBody>
      </p:sp>
    </p:spTree>
    <p:extLst>
      <p:ext uri="{BB962C8B-B14F-4D97-AF65-F5344CB8AC3E}">
        <p14:creationId xmlns:p14="http://schemas.microsoft.com/office/powerpoint/2010/main" val="36837598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a:bodyPr>
          <a:lstStyle/>
          <a:p>
            <a:r>
              <a:rPr lang="es-CL" dirty="0" err="1"/>
              <a:t>Chancador</a:t>
            </a:r>
            <a:r>
              <a:rPr lang="es-CL" dirty="0"/>
              <a:t> Primario: Fractura la mena de alimentación proveniente de la mina, desde 60" </a:t>
            </a:r>
            <a:r>
              <a:rPr lang="es-CL" dirty="0" smtClean="0"/>
              <a:t>(150 cm )hasta </a:t>
            </a:r>
            <a:r>
              <a:rPr lang="es-CL" dirty="0"/>
              <a:t>bajo 8" a 6" de </a:t>
            </a:r>
            <a:r>
              <a:rPr lang="es-CL" dirty="0" smtClean="0"/>
              <a:t>producto (20 cm ) </a:t>
            </a:r>
            <a:endParaRPr lang="es-CL" dirty="0"/>
          </a:p>
          <a:p>
            <a:endParaRPr lang="es-CL" dirty="0"/>
          </a:p>
          <a:p>
            <a:r>
              <a:rPr lang="es-CL" dirty="0" err="1"/>
              <a:t>Chancador</a:t>
            </a:r>
            <a:r>
              <a:rPr lang="es-CL" dirty="0"/>
              <a:t> Secundario: Toma el producto del </a:t>
            </a:r>
            <a:r>
              <a:rPr lang="es-CL" dirty="0" err="1"/>
              <a:t>chancador</a:t>
            </a:r>
            <a:r>
              <a:rPr lang="es-CL" dirty="0"/>
              <a:t> primario y lo reduce, en una pasada hasta 3" o 2" de producto</a:t>
            </a:r>
            <a:r>
              <a:rPr lang="es-CL" dirty="0" smtClean="0"/>
              <a:t>.( 8 cm) </a:t>
            </a:r>
            <a:endParaRPr lang="es-CL" dirty="0"/>
          </a:p>
          <a:p>
            <a:endParaRPr lang="es-CL" dirty="0"/>
          </a:p>
          <a:p>
            <a:r>
              <a:rPr lang="es-CL" dirty="0" err="1"/>
              <a:t>Chancador</a:t>
            </a:r>
            <a:r>
              <a:rPr lang="es-CL" dirty="0"/>
              <a:t> Terciario: Toma el producto del </a:t>
            </a:r>
            <a:r>
              <a:rPr lang="es-CL" dirty="0" err="1" smtClean="0"/>
              <a:t>Chancador</a:t>
            </a:r>
            <a:r>
              <a:rPr lang="es-CL" dirty="0" smtClean="0"/>
              <a:t> </a:t>
            </a:r>
            <a:r>
              <a:rPr lang="es-CL" dirty="0"/>
              <a:t>secundario o </a:t>
            </a:r>
            <a:r>
              <a:rPr lang="es-CL" dirty="0" err="1"/>
              <a:t>Chancadores</a:t>
            </a:r>
            <a:r>
              <a:rPr lang="es-CL" dirty="0"/>
              <a:t> intermedios reduciendo el material bajo 1/2" o 3/8</a:t>
            </a:r>
            <a:r>
              <a:rPr lang="es-CL" dirty="0" smtClean="0"/>
              <a:t>". ( 1 cm ) </a:t>
            </a:r>
            <a:endParaRPr lang="es-CL" dirty="0"/>
          </a:p>
          <a:p>
            <a:endParaRPr lang="es-CL" dirty="0"/>
          </a:p>
        </p:txBody>
      </p:sp>
    </p:spTree>
    <p:extLst>
      <p:ext uri="{BB962C8B-B14F-4D97-AF65-F5344CB8AC3E}">
        <p14:creationId xmlns:p14="http://schemas.microsoft.com/office/powerpoint/2010/main" val="39012096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 (Terciario, 40, 50, …)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1268760"/>
            <a:ext cx="2592287" cy="401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988" y="1272989"/>
            <a:ext cx="2562163" cy="40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1" y="1268761"/>
            <a:ext cx="2592289" cy="401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5746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a:p>
            <a:r>
              <a:rPr lang="es-CL" dirty="0"/>
              <a:t>Un proceso de chancado determinado puede realizarse en varias etapas. Por ejemplo, una </a:t>
            </a:r>
            <a:r>
              <a:rPr lang="es-CL" dirty="0" err="1"/>
              <a:t>conminución</a:t>
            </a:r>
            <a:r>
              <a:rPr lang="es-CL" dirty="0"/>
              <a:t> de 20[cm.] a 1[cm.] puede realizarse en 3 o 5 etapas de chancado. </a:t>
            </a:r>
            <a:endParaRPr lang="es-CL" dirty="0" smtClean="0"/>
          </a:p>
          <a:p>
            <a:pPr algn="l"/>
            <a:r>
              <a:rPr lang="es-CL" dirty="0"/>
              <a:t> </a:t>
            </a:r>
            <a:r>
              <a:rPr lang="pt-BR" dirty="0" smtClean="0"/>
              <a:t>a</a:t>
            </a:r>
            <a:r>
              <a:rPr lang="pt-BR" dirty="0"/>
              <a:t>).- Alternativa 1: 3 </a:t>
            </a:r>
            <a:r>
              <a:rPr lang="pt-BR" dirty="0" smtClean="0"/>
              <a:t>etapas   </a:t>
            </a:r>
            <a:endParaRPr lang="es-CL" dirty="0"/>
          </a:p>
          <a:p>
            <a:endParaRPr lang="es-CL" dirty="0"/>
          </a:p>
          <a:p>
            <a:endParaRPr lang="es-CL" dirty="0" smtClean="0"/>
          </a:p>
          <a:p>
            <a:pPr algn="l"/>
            <a:r>
              <a:rPr lang="es-CL" dirty="0"/>
              <a:t>b).- Alternativa 2: 5 etapas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9" y="4129717"/>
            <a:ext cx="5832649"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517232"/>
            <a:ext cx="7416824" cy="109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7104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CHANCADORES PRIMARIOS </a:t>
            </a:r>
          </a:p>
          <a:p>
            <a:r>
              <a:rPr lang="es-CL" dirty="0"/>
              <a:t>a).- </a:t>
            </a:r>
            <a:r>
              <a:rPr lang="es-CL" dirty="0" err="1"/>
              <a:t>Chancador</a:t>
            </a:r>
            <a:r>
              <a:rPr lang="es-CL" dirty="0"/>
              <a:t> Giratorio: </a:t>
            </a:r>
          </a:p>
          <a:p>
            <a:r>
              <a:rPr lang="es-CL" dirty="0"/>
              <a:t>Está constituido por un eje vertical (árbol) con un elemento de molienda cónico llamado cabeza, recubierto por una capa de material de alta dureza llamado manto. La cabeza se mueve en forma de elipse debido al efecto de movimiento excéntrico que le entrega el motor. </a:t>
            </a:r>
          </a:p>
          <a:p>
            <a:endParaRPr lang="es-CL"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00808"/>
            <a:ext cx="424847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0199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77500" lnSpcReduction="20000"/>
          </a:bodyPr>
          <a:lstStyle/>
          <a:p>
            <a:r>
              <a:rPr lang="es-CL" dirty="0"/>
              <a:t>El movimiento máximo de la cabeza ocurre en la descarga evitando los problemas de hinchamiento del material. Debido a que chanca durante el ciclo completo, tiene más capacidad que un </a:t>
            </a:r>
            <a:r>
              <a:rPr lang="es-CL" dirty="0" err="1"/>
              <a:t>chancador</a:t>
            </a:r>
            <a:r>
              <a:rPr lang="es-CL" dirty="0"/>
              <a:t> de mandíbulas del mismo tamaño (boca), por lo que se le prefiere en plantas que tratan altos flujos de material. </a:t>
            </a:r>
          </a:p>
          <a:p>
            <a:endParaRPr lang="es-CL" dirty="0"/>
          </a:p>
          <a:p>
            <a:r>
              <a:rPr lang="es-CL" dirty="0"/>
              <a:t>Operan normalmente en circuito abierto, aunque si el material de alimentación tiene mucho fino, éste debe ser preclasificado. El tamaño de los </a:t>
            </a:r>
            <a:r>
              <a:rPr lang="es-CL" dirty="0" err="1"/>
              <a:t>Chancadores</a:t>
            </a:r>
            <a:r>
              <a:rPr lang="es-CL" dirty="0"/>
              <a:t> Giratorios se especifica por la boca (ancho de la abertura de admisión) y el diámetro del manto. El casco exterior es de acero fundido, mientras que la cámara de chancado está protegida con revestimientos o "cóncavos" de acero al manganeso. La cabeza está protegida por un manto de acero al manganeso la que a su vez está recubierta por alguna resina </a:t>
            </a:r>
            <a:r>
              <a:rPr lang="es-CL" dirty="0" err="1"/>
              <a:t>epóxica</a:t>
            </a:r>
            <a:r>
              <a:rPr lang="es-CL" dirty="0"/>
              <a:t>, poliuretano, goma o algún otro recubrimiento. </a:t>
            </a:r>
          </a:p>
          <a:p>
            <a:endParaRPr lang="es-CL" dirty="0"/>
          </a:p>
        </p:txBody>
      </p:sp>
    </p:spTree>
    <p:extLst>
      <p:ext uri="{BB962C8B-B14F-4D97-AF65-F5344CB8AC3E}">
        <p14:creationId xmlns:p14="http://schemas.microsoft.com/office/powerpoint/2010/main" val="1263988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b).- </a:t>
            </a:r>
            <a:r>
              <a:rPr lang="es-CL" dirty="0" err="1"/>
              <a:t>Chancadores</a:t>
            </a:r>
            <a:r>
              <a:rPr lang="es-CL" dirty="0"/>
              <a:t> de Mandíbulas: </a:t>
            </a:r>
          </a:p>
          <a:p>
            <a:r>
              <a:rPr lang="es-CL" dirty="0"/>
              <a:t>Los </a:t>
            </a:r>
            <a:r>
              <a:rPr lang="es-CL" dirty="0" err="1"/>
              <a:t>Chancadores</a:t>
            </a:r>
            <a:r>
              <a:rPr lang="es-CL" dirty="0"/>
              <a:t> de mandíbulas son equipos dotados de 2 placas o mandíbulas, en los que una de ellas es móvil y presiona fuerte y rápidamente a la otra, fracturando el material que se encuentra entre ambas. </a:t>
            </a:r>
          </a:p>
          <a:p>
            <a:endParaRPr lang="es-CL" dirty="0"/>
          </a:p>
          <a:p>
            <a:endParaRPr lang="es-CL"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3717032"/>
            <a:ext cx="2592288"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1970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Según el tipo de movimiento de la placa móvil, estos </a:t>
            </a:r>
            <a:r>
              <a:rPr lang="es-CL" dirty="0" err="1"/>
              <a:t>Chancadores</a:t>
            </a:r>
            <a:r>
              <a:rPr lang="es-CL" dirty="0"/>
              <a:t> se clasifican en los siguientes tipos: </a:t>
            </a:r>
          </a:p>
          <a:p>
            <a:r>
              <a:rPr lang="es-CL" dirty="0"/>
              <a:t>a).- Blake </a:t>
            </a:r>
          </a:p>
          <a:p>
            <a:r>
              <a:rPr lang="es-CL" dirty="0"/>
              <a:t>b).- Dodge </a:t>
            </a:r>
          </a:p>
          <a:p>
            <a:r>
              <a:rPr lang="es-CL" dirty="0"/>
              <a:t>c).- </a:t>
            </a:r>
            <a:r>
              <a:rPr lang="es-CL" dirty="0" smtClean="0"/>
              <a:t>Universal</a:t>
            </a:r>
          </a:p>
          <a:p>
            <a:r>
              <a:rPr lang="es-CL" dirty="0" smtClean="0"/>
              <a:t> </a:t>
            </a:r>
            <a:endParaRPr lang="es-CL" dirty="0"/>
          </a:p>
          <a:p>
            <a:endParaRPr lang="es-CL"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005064"/>
            <a:ext cx="4108450"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4636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70000" lnSpcReduction="20000"/>
          </a:bodyPr>
          <a:lstStyle/>
          <a:p>
            <a:r>
              <a:rPr lang="es-CL" b="1" dirty="0">
                <a:solidFill>
                  <a:schemeClr val="tx1"/>
                </a:solidFill>
              </a:rPr>
              <a:t>CRITERIOS DE SELECCION DE CHANCADORES </a:t>
            </a:r>
          </a:p>
          <a:p>
            <a:endParaRPr lang="es-CL" b="1" dirty="0">
              <a:solidFill>
                <a:schemeClr val="tx1"/>
              </a:solidFill>
            </a:endParaRPr>
          </a:p>
          <a:p>
            <a:r>
              <a:rPr lang="es-CL" b="1" dirty="0">
                <a:solidFill>
                  <a:schemeClr val="tx1"/>
                </a:solidFill>
              </a:rPr>
              <a:t>Los criterios se selección son importantes para efectos de poder dividir entre qué tipo de </a:t>
            </a:r>
            <a:r>
              <a:rPr lang="es-CL" b="1" dirty="0" err="1">
                <a:solidFill>
                  <a:schemeClr val="tx1"/>
                </a:solidFill>
              </a:rPr>
              <a:t>chancador</a:t>
            </a:r>
            <a:r>
              <a:rPr lang="es-CL" b="1" dirty="0">
                <a:solidFill>
                  <a:schemeClr val="tx1"/>
                </a:solidFill>
              </a:rPr>
              <a:t> utilizar en la etapa primaria de la </a:t>
            </a:r>
            <a:r>
              <a:rPr lang="es-CL" b="1" dirty="0" err="1">
                <a:solidFill>
                  <a:schemeClr val="tx1"/>
                </a:solidFill>
              </a:rPr>
              <a:t>conminución</a:t>
            </a:r>
            <a:r>
              <a:rPr lang="es-CL" b="1" dirty="0">
                <a:solidFill>
                  <a:schemeClr val="tx1"/>
                </a:solidFill>
              </a:rPr>
              <a:t>. </a:t>
            </a:r>
          </a:p>
          <a:p>
            <a:endParaRPr lang="es-CL" b="1" dirty="0">
              <a:solidFill>
                <a:schemeClr val="tx1"/>
              </a:solidFill>
            </a:endParaRPr>
          </a:p>
          <a:p>
            <a:r>
              <a:rPr lang="es-CL" b="1" dirty="0">
                <a:solidFill>
                  <a:schemeClr val="tx1"/>
                </a:solidFill>
              </a:rPr>
              <a:t>Si se quiere alta capacidad, en general se prefieren los </a:t>
            </a:r>
            <a:r>
              <a:rPr lang="es-CL" b="1" dirty="0" err="1">
                <a:solidFill>
                  <a:schemeClr val="tx1"/>
                </a:solidFill>
              </a:rPr>
              <a:t>Chancadores</a:t>
            </a:r>
            <a:r>
              <a:rPr lang="es-CL" b="1" dirty="0">
                <a:solidFill>
                  <a:schemeClr val="tx1"/>
                </a:solidFill>
              </a:rPr>
              <a:t> giratorios. Como norma general se debe tener muy en claro la capacidad requerida y el tamaño máximo a tratar. </a:t>
            </a:r>
          </a:p>
          <a:p>
            <a:endParaRPr lang="es-CL" b="1" dirty="0">
              <a:solidFill>
                <a:schemeClr val="tx1"/>
              </a:solidFill>
            </a:endParaRPr>
          </a:p>
          <a:p>
            <a:r>
              <a:rPr lang="es-CL" b="1" dirty="0">
                <a:solidFill>
                  <a:schemeClr val="tx1"/>
                </a:solidFill>
              </a:rPr>
              <a:t>• Si el tamaño de abertura (boca) es más importante, se prefiere el </a:t>
            </a:r>
            <a:r>
              <a:rPr lang="es-CL" b="1" dirty="0" err="1">
                <a:solidFill>
                  <a:schemeClr val="tx1"/>
                </a:solidFill>
              </a:rPr>
              <a:t>chancador</a:t>
            </a:r>
            <a:r>
              <a:rPr lang="es-CL" b="1" dirty="0">
                <a:solidFill>
                  <a:schemeClr val="tx1"/>
                </a:solidFill>
              </a:rPr>
              <a:t> de mandíbulas. </a:t>
            </a:r>
          </a:p>
          <a:p>
            <a:endParaRPr lang="es-CL" b="1" dirty="0">
              <a:solidFill>
                <a:schemeClr val="tx1"/>
              </a:solidFill>
            </a:endParaRPr>
          </a:p>
          <a:p>
            <a:r>
              <a:rPr lang="es-CL" b="1" dirty="0">
                <a:solidFill>
                  <a:schemeClr val="tx1"/>
                </a:solidFill>
              </a:rPr>
              <a:t>• Si lo importante es el flujo másico, se prefiere el </a:t>
            </a:r>
            <a:r>
              <a:rPr lang="es-CL" b="1" dirty="0" err="1">
                <a:solidFill>
                  <a:schemeClr val="tx1"/>
                </a:solidFill>
              </a:rPr>
              <a:t>chancador</a:t>
            </a:r>
            <a:r>
              <a:rPr lang="es-CL" b="1" dirty="0">
                <a:solidFill>
                  <a:schemeClr val="tx1"/>
                </a:solidFill>
              </a:rPr>
              <a:t> giratorio. Para una misma boca de entrada, el </a:t>
            </a:r>
            <a:r>
              <a:rPr lang="es-CL" b="1" dirty="0" err="1">
                <a:solidFill>
                  <a:schemeClr val="tx1"/>
                </a:solidFill>
              </a:rPr>
              <a:t>chancador</a:t>
            </a:r>
            <a:r>
              <a:rPr lang="es-CL" b="1" dirty="0">
                <a:solidFill>
                  <a:schemeClr val="tx1"/>
                </a:solidFill>
              </a:rPr>
              <a:t> giratorio procesa aproximadamente 3 veces más material que el </a:t>
            </a:r>
            <a:r>
              <a:rPr lang="es-CL" b="1" dirty="0" err="1">
                <a:solidFill>
                  <a:schemeClr val="tx1"/>
                </a:solidFill>
              </a:rPr>
              <a:t>chancador</a:t>
            </a:r>
            <a:r>
              <a:rPr lang="es-CL" b="1" dirty="0">
                <a:solidFill>
                  <a:schemeClr val="tx1"/>
                </a:solidFill>
              </a:rPr>
              <a:t> de mandíbulas, debido a que chanca durante el ciclo completo. </a:t>
            </a:r>
            <a:endParaRPr lang="es-CL" dirty="0"/>
          </a:p>
        </p:txBody>
      </p:sp>
    </p:spTree>
    <p:extLst>
      <p:ext uri="{BB962C8B-B14F-4D97-AF65-F5344CB8AC3E}">
        <p14:creationId xmlns:p14="http://schemas.microsoft.com/office/powerpoint/2010/main" val="589722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Sobre estas bases, resulta posible reconocer un cierto número de situaciones en las que puede justificarse el </a:t>
            </a:r>
            <a:r>
              <a:rPr lang="es-CL" dirty="0" smtClean="0"/>
              <a:t>procesamiento </a:t>
            </a:r>
            <a:r>
              <a:rPr lang="es-CL" dirty="0"/>
              <a:t>de los </a:t>
            </a:r>
            <a:r>
              <a:rPr lang="es-CL" dirty="0" smtClean="0"/>
              <a:t>minerales</a:t>
            </a:r>
          </a:p>
          <a:p>
            <a:r>
              <a:rPr lang="es-CL" dirty="0">
                <a:solidFill>
                  <a:schemeClr val="tx1"/>
                </a:solidFill>
              </a:rPr>
              <a:t>Para controlar el tamaño de las partículas</a:t>
            </a:r>
            <a:r>
              <a:rPr lang="es-CL" dirty="0"/>
              <a:t>. </a:t>
            </a:r>
            <a:endParaRPr lang="es-CL" dirty="0" smtClean="0"/>
          </a:p>
          <a:p>
            <a:r>
              <a:rPr lang="es-CL" dirty="0" smtClean="0"/>
              <a:t>El </a:t>
            </a:r>
            <a:r>
              <a:rPr lang="es-CL" dirty="0"/>
              <a:t>control del tamaño puede efectuarse simplemente para facilitar el </a:t>
            </a:r>
            <a:r>
              <a:rPr lang="es-CL" dirty="0" smtClean="0"/>
              <a:t>manejo </a:t>
            </a:r>
            <a:r>
              <a:rPr lang="es-CL" dirty="0"/>
              <a:t>del material (por ejemplo, la trituración del mineral en una mina subterránea), o para hacer que el producto sea adecuado para su venta</a:t>
            </a:r>
          </a:p>
        </p:txBody>
      </p:sp>
    </p:spTree>
    <p:extLst>
      <p:ext uri="{BB962C8B-B14F-4D97-AF65-F5344CB8AC3E}">
        <p14:creationId xmlns:p14="http://schemas.microsoft.com/office/powerpoint/2010/main" val="15141972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85000" lnSpcReduction="20000"/>
          </a:bodyPr>
          <a:lstStyle/>
          <a:p>
            <a:endParaRPr lang="es-CL" dirty="0" smtClean="0"/>
          </a:p>
          <a:p>
            <a:r>
              <a:rPr lang="es-CL" dirty="0"/>
              <a:t>Desde el punto de vista Económico: Para equipos de tamaño similar se tiene que: </a:t>
            </a:r>
          </a:p>
          <a:p>
            <a:r>
              <a:rPr lang="es-CL" dirty="0"/>
              <a:t>• Los costos de capital y de mantención de un </a:t>
            </a:r>
            <a:r>
              <a:rPr lang="es-CL" dirty="0" err="1"/>
              <a:t>chancador</a:t>
            </a:r>
            <a:r>
              <a:rPr lang="es-CL" dirty="0"/>
              <a:t> de Mandíbulas son levemente menores que los de un </a:t>
            </a:r>
            <a:r>
              <a:rPr lang="es-CL" dirty="0" err="1"/>
              <a:t>chancador</a:t>
            </a:r>
            <a:r>
              <a:rPr lang="es-CL" dirty="0"/>
              <a:t> Giratorio</a:t>
            </a:r>
            <a:r>
              <a:rPr lang="es-CL" dirty="0" smtClean="0"/>
              <a:t>.</a:t>
            </a:r>
            <a:endParaRPr lang="es-CL" dirty="0"/>
          </a:p>
          <a:p>
            <a:r>
              <a:rPr lang="es-CL" dirty="0"/>
              <a:t> • El costo de instalación de un </a:t>
            </a:r>
            <a:r>
              <a:rPr lang="es-CL" dirty="0" err="1"/>
              <a:t>chancador</a:t>
            </a:r>
            <a:r>
              <a:rPr lang="es-CL" dirty="0"/>
              <a:t> de Mandíbulas es mayor que el </a:t>
            </a:r>
            <a:r>
              <a:rPr lang="es-CL" dirty="0" err="1"/>
              <a:t>chancador</a:t>
            </a:r>
            <a:r>
              <a:rPr lang="es-CL" dirty="0"/>
              <a:t> Giratorio. </a:t>
            </a:r>
          </a:p>
          <a:p>
            <a:endParaRPr lang="es-CL" dirty="0" smtClean="0"/>
          </a:p>
          <a:p>
            <a:r>
              <a:rPr lang="es-CL" dirty="0" smtClean="0"/>
              <a:t>Según </a:t>
            </a:r>
            <a:r>
              <a:rPr lang="es-CL" dirty="0"/>
              <a:t>el tipo de aplicación</a:t>
            </a:r>
            <a:r>
              <a:rPr lang="es-CL" dirty="0" smtClean="0"/>
              <a:t>:</a:t>
            </a:r>
          </a:p>
          <a:p>
            <a:r>
              <a:rPr lang="es-CL" dirty="0" smtClean="0"/>
              <a:t> </a:t>
            </a:r>
            <a:endParaRPr lang="es-CL" dirty="0"/>
          </a:p>
          <a:p>
            <a:r>
              <a:rPr lang="es-CL" dirty="0"/>
              <a:t>• Los </a:t>
            </a:r>
            <a:r>
              <a:rPr lang="es-CL" dirty="0" err="1"/>
              <a:t>Chancadores</a:t>
            </a:r>
            <a:r>
              <a:rPr lang="es-CL" dirty="0"/>
              <a:t> de Mandíbulas se prefieren en materiales arcillosos, plásticos, etc., en general materiales blandos. </a:t>
            </a:r>
          </a:p>
          <a:p>
            <a:r>
              <a:rPr lang="es-CL" dirty="0"/>
              <a:t>• Los </a:t>
            </a:r>
            <a:r>
              <a:rPr lang="es-CL" dirty="0" err="1"/>
              <a:t>Chancadores</a:t>
            </a:r>
            <a:r>
              <a:rPr lang="es-CL" dirty="0"/>
              <a:t> Giratorios se prefieren en materiales duros, abrasivos, etc. </a:t>
            </a:r>
          </a:p>
          <a:p>
            <a:endParaRPr lang="es-CL" dirty="0"/>
          </a:p>
        </p:txBody>
      </p:sp>
    </p:spTree>
    <p:extLst>
      <p:ext uri="{BB962C8B-B14F-4D97-AF65-F5344CB8AC3E}">
        <p14:creationId xmlns:p14="http://schemas.microsoft.com/office/powerpoint/2010/main" val="753584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20000"/>
          </a:bodyPr>
          <a:lstStyle/>
          <a:p>
            <a:endParaRPr lang="es-CL" dirty="0"/>
          </a:p>
          <a:p>
            <a:r>
              <a:rPr lang="es-CL" dirty="0"/>
              <a:t>CHANCADORAS SECUNDARIAS Y TERCIARIAS</a:t>
            </a:r>
          </a:p>
          <a:p>
            <a:endParaRPr lang="es-CL" dirty="0"/>
          </a:p>
          <a:p>
            <a:r>
              <a:rPr lang="es-CL" dirty="0"/>
              <a:t> Las chancadoras secundarias son más pequeñas que las chancadoras primarias. Tratan el producto del chancado primario (generalmente menor a 6 pulgadas de diámetro) ya sin elementos dañinos en el mineral tales como trozos metálicos, madera, etc. Al igual que las primarias, trabajan en seco y reducen el mineral a un tamaño adecuado para molienda o chancado terciario, si es que el material lo requiere</a:t>
            </a:r>
            <a:r>
              <a:rPr lang="es-CL" dirty="0" smtClean="0"/>
              <a:t>.</a:t>
            </a:r>
          </a:p>
          <a:p>
            <a:r>
              <a:rPr lang="es-CL" dirty="0"/>
              <a:t>El equipo mas usado es la chancadora de cono  </a:t>
            </a:r>
          </a:p>
        </p:txBody>
      </p:sp>
    </p:spTree>
    <p:extLst>
      <p:ext uri="{BB962C8B-B14F-4D97-AF65-F5344CB8AC3E}">
        <p14:creationId xmlns:p14="http://schemas.microsoft.com/office/powerpoint/2010/main" val="28273356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20000"/>
          </a:bodyPr>
          <a:lstStyle/>
          <a:p>
            <a:r>
              <a:rPr lang="es-CL" dirty="0"/>
              <a:t>a).- Chancadora de Cono </a:t>
            </a:r>
          </a:p>
          <a:p>
            <a:endParaRPr lang="es-CL" dirty="0"/>
          </a:p>
          <a:p>
            <a:r>
              <a:rPr lang="es-CL" dirty="0"/>
              <a:t>Es una chancadora giratoria modificada. La principal diferencia es el diseño aplanado de la cámara de chancado con el fin de lograr una alta capacidad y una alta razón de reducción del material. El objetivo es retener el material por más tiempo en la cámara y así lograr una mayor reducción del material. </a:t>
            </a:r>
          </a:p>
          <a:p>
            <a:endParaRPr lang="es-CL" dirty="0"/>
          </a:p>
          <a:p>
            <a:r>
              <a:rPr lang="es-CL" dirty="0"/>
              <a:t>El eje vertical de esta chancadora es más corto y no está suspendido como en la giratoria sino que es soportado en un soporte universal bajo la cabeza giratoria o cono. Esquema aproximado es el siguiente: </a:t>
            </a:r>
          </a:p>
          <a:p>
            <a:endParaRPr lang="es-CL"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861048"/>
            <a:ext cx="3750704" cy="254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1774"/>
            <a:ext cx="4271604" cy="301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2826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20000"/>
          </a:bodyPr>
          <a:lstStyle/>
          <a:p>
            <a:r>
              <a:rPr lang="es-CL" dirty="0"/>
              <a:t>Como no se requiere una boca tan grande, el casco </a:t>
            </a:r>
            <a:r>
              <a:rPr lang="es-CL" dirty="0" err="1"/>
              <a:t>chancador</a:t>
            </a:r>
            <a:r>
              <a:rPr lang="es-CL" dirty="0"/>
              <a:t> se abre hacia abajo lo cual permite el hinchamiento del mineral a medida que se reduce el tamaño, proporcionando un área seccional creciente hacia el extremo de descarga, por lo que la chancadora de cono es un excelente </a:t>
            </a:r>
            <a:r>
              <a:rPr lang="es-CL" dirty="0" err="1"/>
              <a:t>chancador</a:t>
            </a:r>
            <a:r>
              <a:rPr lang="es-CL" dirty="0"/>
              <a:t> libre. La inclinación hacia fuera del casco permite tener un ángulo de cabeza mucho mayor que en la giratoria, reteniendo al mismo ángulo entre el material chancado. Esto permite a esta chancadora una alta capacidad puesto que la capacidad de una chancadora giratoria es proporcional al diámetro de la cabeza. Un esquema de lo anterior lo muestra la figura siguiente: </a:t>
            </a:r>
          </a:p>
          <a:p>
            <a:endParaRPr lang="es-CL" dirty="0"/>
          </a:p>
          <a:p>
            <a:endParaRPr lang="es-CL"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053724"/>
            <a:ext cx="2843807" cy="18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1365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77500" lnSpcReduction="20000"/>
          </a:bodyPr>
          <a:lstStyle/>
          <a:p>
            <a:r>
              <a:rPr lang="es-CL" dirty="0"/>
              <a:t>La chancadora de cono se produce en dos versiones: </a:t>
            </a:r>
          </a:p>
          <a:p>
            <a:endParaRPr lang="es-CL" dirty="0"/>
          </a:p>
          <a:p>
            <a:r>
              <a:rPr lang="es-CL" dirty="0"/>
              <a:t>a).- Cono Standard </a:t>
            </a:r>
          </a:p>
          <a:p>
            <a:r>
              <a:rPr lang="es-CL" dirty="0"/>
              <a:t>b).- Cono de cabeza corta </a:t>
            </a:r>
          </a:p>
          <a:p>
            <a:endParaRPr lang="es-CL" dirty="0"/>
          </a:p>
          <a:p>
            <a:r>
              <a:rPr lang="es-CL" dirty="0"/>
              <a:t>El tipo (a) se usa para chancado secundario y el tipo (b) se usa para chancado terciario. Ambos tipos difieren principalmente en la forma de la cámara de chancado. La chancadora de cono </a:t>
            </a:r>
            <a:r>
              <a:rPr lang="es-CL" dirty="0" err="1"/>
              <a:t>standard</a:t>
            </a:r>
            <a:r>
              <a:rPr lang="es-CL" dirty="0"/>
              <a:t> tiene un revestimiento escalonado lo que permite una alimentación más gruesa que la cabeza corta. </a:t>
            </a:r>
          </a:p>
          <a:p>
            <a:r>
              <a:rPr lang="es-CL" dirty="0"/>
              <a:t>La chancadora tipo (b) tiene un ángulo de cabeza más agudo que la </a:t>
            </a:r>
            <a:r>
              <a:rPr lang="es-CL" dirty="0" err="1"/>
              <a:t>standard</a:t>
            </a:r>
            <a:r>
              <a:rPr lang="es-CL" dirty="0"/>
              <a:t>, lo que ayuda a prevenir atoramientos debido al material más fino que trata. También tiene una abertura de alimentación más pequeña, una sección paralela mayor en la sección de descarga y entrega un producto menor. La razón de reducción que entrega varía entre 4/1 a 6/1. </a:t>
            </a:r>
          </a:p>
        </p:txBody>
      </p:sp>
    </p:spTree>
    <p:extLst>
      <p:ext uri="{BB962C8B-B14F-4D97-AF65-F5344CB8AC3E}">
        <p14:creationId xmlns:p14="http://schemas.microsoft.com/office/powerpoint/2010/main" val="37082425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20000"/>
          </a:bodyPr>
          <a:lstStyle/>
          <a:p>
            <a:r>
              <a:rPr lang="es-CL" dirty="0"/>
              <a:t>Las chancadoras tipo (a) trabajan normalmente en circuito abierto, pero a veces es recomendable harnear el material antes de pasar por el </a:t>
            </a:r>
            <a:r>
              <a:rPr lang="es-CL" dirty="0" err="1"/>
              <a:t>chancador</a:t>
            </a:r>
            <a:r>
              <a:rPr lang="es-CL" dirty="0"/>
              <a:t> para eliminar la parte de la alimentación que ya cumple con las exigencias de tamaño del producto. Esto se recomienda, en general, cuando la alimentación contiene más del 25% del material menor que la abertura de salida del </a:t>
            </a:r>
            <a:r>
              <a:rPr lang="es-CL" dirty="0" err="1"/>
              <a:t>chancador</a:t>
            </a:r>
            <a:r>
              <a:rPr lang="es-CL" dirty="0"/>
              <a:t>. </a:t>
            </a:r>
          </a:p>
          <a:p>
            <a:endParaRPr lang="es-CL" dirty="0"/>
          </a:p>
          <a:p>
            <a:r>
              <a:rPr lang="es-CL" dirty="0"/>
              <a:t>Por otro lado, las chancadoras tipo (b) trabajan en circuito cerrado (normalmente), evaluándose una disposición directa o inversa según las características particulares del circuito. </a:t>
            </a:r>
          </a:p>
          <a:p>
            <a:endParaRPr lang="es-CL" dirty="0"/>
          </a:p>
        </p:txBody>
      </p:sp>
    </p:spTree>
    <p:extLst>
      <p:ext uri="{BB962C8B-B14F-4D97-AF65-F5344CB8AC3E}">
        <p14:creationId xmlns:p14="http://schemas.microsoft.com/office/powerpoint/2010/main" val="32229628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Circuito de chancado en operación con un harnero</a:t>
            </a:r>
          </a:p>
          <a:p>
            <a:endParaRPr lang="es-CL"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710" y="2121986"/>
            <a:ext cx="5822950" cy="44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4769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 INFLUENCIA QUE TIENE LA SECCIÓN DE CHANCADO SOBRE LA MOLIENDA</a:t>
            </a:r>
          </a:p>
          <a:p>
            <a:r>
              <a:rPr lang="es-CL" dirty="0"/>
              <a:t>Tanto la molienda como la trituración deben estar íntimamente ligadas. Si la sección chancado hace un</a:t>
            </a:r>
          </a:p>
          <a:p>
            <a:r>
              <a:rPr lang="es-CL" dirty="0"/>
              <a:t>buen trabajo en la reducción de tamaño del mineral, el molino hará más fácilmente su trabajo</a:t>
            </a:r>
          </a:p>
          <a:p>
            <a:endParaRPr lang="es-CL" dirty="0"/>
          </a:p>
        </p:txBody>
      </p:sp>
    </p:spTree>
    <p:extLst>
      <p:ext uri="{BB962C8B-B14F-4D97-AF65-F5344CB8AC3E}">
        <p14:creationId xmlns:p14="http://schemas.microsoft.com/office/powerpoint/2010/main" val="21562630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a:bodyPr>
          <a:lstStyle/>
          <a:p>
            <a:r>
              <a:rPr lang="es-CL" dirty="0"/>
              <a:t>ELIMINACIÓN DE POLVOS EN LA SECCIÓN</a:t>
            </a:r>
          </a:p>
          <a:p>
            <a:r>
              <a:rPr lang="es-CL" dirty="0"/>
              <a:t>Uno de los capitales primordiales es la SALUD. En la actualidad, la molestosa y perjudicial polución</a:t>
            </a:r>
          </a:p>
          <a:p>
            <a:r>
              <a:rPr lang="es-CL" dirty="0"/>
              <a:t>de polvos, se ha logrando eliminar con el extractor de polvos y sprays</a:t>
            </a:r>
          </a:p>
          <a:p>
            <a:endParaRPr lang="es-CL" dirty="0"/>
          </a:p>
          <a:p>
            <a:r>
              <a:rPr lang="es-CL" dirty="0"/>
              <a:t>El método de eliminación de polvos consiste en un spray colocados a la entrada y salida de cada</a:t>
            </a:r>
          </a:p>
          <a:p>
            <a:r>
              <a:rPr lang="es-CL" dirty="0"/>
              <a:t>chancadora. El líquido llega a los chisguetes por bombeo a través de tuberías de diámetro pequeño.</a:t>
            </a:r>
          </a:p>
          <a:p>
            <a:endParaRPr lang="es-CL" dirty="0"/>
          </a:p>
        </p:txBody>
      </p:sp>
    </p:spTree>
    <p:extLst>
      <p:ext uri="{BB962C8B-B14F-4D97-AF65-F5344CB8AC3E}">
        <p14:creationId xmlns:p14="http://schemas.microsoft.com/office/powerpoint/2010/main" val="5354110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El líquido es una mezcla de agua y pequeñísimas cantidades de un producto químico que favorece la</a:t>
            </a:r>
          </a:p>
          <a:p>
            <a:r>
              <a:rPr lang="es-CL" dirty="0"/>
              <a:t>pulverización en los spray. Esta pulverización es tan fina, que sólo mata al polvo, sin humedecer</a:t>
            </a:r>
          </a:p>
          <a:p>
            <a:r>
              <a:rPr lang="es-CL" dirty="0"/>
              <a:t>demasiado al mineral; evitando de ese modo el apelmazamiento de carga en la malla de los cedazos y</a:t>
            </a:r>
          </a:p>
          <a:p>
            <a:r>
              <a:rPr lang="es-CL" dirty="0"/>
              <a:t>los posibles descentramientos de fajas</a:t>
            </a:r>
          </a:p>
          <a:p>
            <a:endParaRPr lang="es-CL" dirty="0"/>
          </a:p>
        </p:txBody>
      </p:sp>
    </p:spTree>
    <p:extLst>
      <p:ext uri="{BB962C8B-B14F-4D97-AF65-F5344CB8AC3E}">
        <p14:creationId xmlns:p14="http://schemas.microsoft.com/office/powerpoint/2010/main" val="2962807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solidFill>
                  <a:schemeClr val="tx1"/>
                </a:solidFill>
              </a:rPr>
              <a:t>Para obtener un producto de tamaño y composición </a:t>
            </a:r>
            <a:r>
              <a:rPr lang="es-CL" dirty="0" smtClean="0">
                <a:solidFill>
                  <a:schemeClr val="tx1"/>
                </a:solidFill>
              </a:rPr>
              <a:t>regulares</a:t>
            </a:r>
            <a:r>
              <a:rPr lang="es-CL" dirty="0"/>
              <a:t>. Toda operación metalúrgica, pero la de fundición en particular, puede realizarse con mucha mayor eficiencia si el material que se alimenta al proceso es de composición y tamaño regulares. Un ejemplo clásico es la obtención de regímenes óptimos de producción de arrabio en los altos hornos mediante una alimentación de mineral </a:t>
            </a:r>
            <a:r>
              <a:rPr lang="es-CL" dirty="0" err="1"/>
              <a:t>peletizado</a:t>
            </a:r>
            <a:endParaRPr lang="es-CL" dirty="0"/>
          </a:p>
        </p:txBody>
      </p:sp>
    </p:spTree>
    <p:extLst>
      <p:ext uri="{BB962C8B-B14F-4D97-AF65-F5344CB8AC3E}">
        <p14:creationId xmlns:p14="http://schemas.microsoft.com/office/powerpoint/2010/main" val="139366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lnSpcReduction="10000"/>
          </a:bodyPr>
          <a:lstStyle/>
          <a:p>
            <a:r>
              <a:rPr lang="es-CL" dirty="0"/>
              <a:t>Debe haber un constante chequeo de las canastillas en los sprays para conseguir óptimos resultados,</a:t>
            </a:r>
          </a:p>
          <a:p>
            <a:r>
              <a:rPr lang="es-CL" dirty="0"/>
              <a:t>ya que el sistema cuenta con un control automático que regula la cantidad del líquido de acuerdo a la</a:t>
            </a:r>
          </a:p>
          <a:p>
            <a:r>
              <a:rPr lang="es-CL" dirty="0"/>
              <a:t>carga que entra a la chancadoras están trabajando vacías</a:t>
            </a:r>
          </a:p>
          <a:p>
            <a:r>
              <a:rPr lang="es-CL" dirty="0"/>
              <a:t>No deje de usar este sistema de eliminación de polvos; contrólelo y cuídelo que de eso depende la</a:t>
            </a:r>
          </a:p>
          <a:p>
            <a:r>
              <a:rPr lang="es-CL" dirty="0"/>
              <a:t>salud de sus pulmones</a:t>
            </a:r>
          </a:p>
          <a:p>
            <a:endParaRPr lang="es-CL" dirty="0"/>
          </a:p>
        </p:txBody>
      </p:sp>
    </p:spTree>
    <p:extLst>
      <p:ext uri="{BB962C8B-B14F-4D97-AF65-F5344CB8AC3E}">
        <p14:creationId xmlns:p14="http://schemas.microsoft.com/office/powerpoint/2010/main" val="36307802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77500" lnSpcReduction="20000"/>
          </a:bodyPr>
          <a:lstStyle/>
          <a:p>
            <a:r>
              <a:rPr lang="es-CL" b="1" dirty="0"/>
              <a:t>VARIABLES DE OPERACIÓN EN CHANCADO</a:t>
            </a:r>
          </a:p>
          <a:p>
            <a:r>
              <a:rPr lang="es-CL" b="1" dirty="0"/>
              <a:t>Contenido de humedad. </a:t>
            </a:r>
            <a:r>
              <a:rPr lang="es-CL" dirty="0"/>
              <a:t>Cuando es inferior de 5% en peso no surgen dificultades cuando excede de</a:t>
            </a:r>
          </a:p>
          <a:p>
            <a:r>
              <a:rPr lang="es-CL" dirty="0"/>
              <a:t>esta se vuelve pastoso adherente, tendiendo atascar la chancadora</a:t>
            </a:r>
          </a:p>
          <a:p>
            <a:endParaRPr lang="es-CL" dirty="0"/>
          </a:p>
          <a:p>
            <a:r>
              <a:rPr lang="es-CL" b="1" dirty="0"/>
              <a:t>El tipo de alimentación. </a:t>
            </a:r>
            <a:r>
              <a:rPr lang="es-CL" dirty="0"/>
              <a:t>La alimentación obstruida se refiere a que las chancadoras están equipadas</a:t>
            </a:r>
          </a:p>
          <a:p>
            <a:r>
              <a:rPr lang="es-CL" dirty="0"/>
              <a:t>generalmente de una tolva alimentadora que se mantiene llena a rebosar o atascar de modo que el</a:t>
            </a:r>
          </a:p>
          <a:p>
            <a:r>
              <a:rPr lang="es-CL" dirty="0"/>
              <a:t>producto no se descargue libremente, esto hace aumentar la proporción de finos y disminuye la</a:t>
            </a:r>
          </a:p>
          <a:p>
            <a:r>
              <a:rPr lang="es-CL" dirty="0"/>
              <a:t>capacidad de producción, si no exigiría el tamizado o clasificación, la alimentación obstruida resulta</a:t>
            </a:r>
          </a:p>
          <a:p>
            <a:r>
              <a:rPr lang="es-CL" dirty="0"/>
              <a:t>más económico pues elimina una o mas etapas reductoras debido a la gran cantidad de finos</a:t>
            </a:r>
          </a:p>
          <a:p>
            <a:r>
              <a:rPr lang="es-CL" dirty="0"/>
              <a:t>producidos</a:t>
            </a:r>
          </a:p>
          <a:p>
            <a:endParaRPr lang="es-CL" b="1" dirty="0"/>
          </a:p>
          <a:p>
            <a:endParaRPr lang="es-CL" b="1" dirty="0"/>
          </a:p>
        </p:txBody>
      </p:sp>
    </p:spTree>
    <p:extLst>
      <p:ext uri="{BB962C8B-B14F-4D97-AF65-F5344CB8AC3E}">
        <p14:creationId xmlns:p14="http://schemas.microsoft.com/office/powerpoint/2010/main" val="5315374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77500" lnSpcReduction="20000"/>
          </a:bodyPr>
          <a:lstStyle/>
          <a:p>
            <a:r>
              <a:rPr lang="es-CL" b="1" dirty="0"/>
              <a:t>Consumo de energía</a:t>
            </a:r>
            <a:r>
              <a:rPr lang="es-CL" dirty="0"/>
              <a:t>. Se calcula con al formula de Bond que dice “El trabajo total utilizado en la</a:t>
            </a:r>
          </a:p>
          <a:p>
            <a:r>
              <a:rPr lang="es-CL" dirty="0"/>
              <a:t>fragmentación, que ha sido aplicado a un peso establecido de material homogéneamente fracturada,</a:t>
            </a:r>
          </a:p>
          <a:p>
            <a:r>
              <a:rPr lang="es-CL" dirty="0"/>
              <a:t>invariablemente es proporcional a la raíz cuadrada del diámetro de las partículas producidas”</a:t>
            </a:r>
          </a:p>
          <a:p>
            <a:endParaRPr lang="es-CL" dirty="0" smtClean="0"/>
          </a:p>
          <a:p>
            <a:endParaRPr lang="es-CL" dirty="0"/>
          </a:p>
          <a:p>
            <a:r>
              <a:rPr lang="es-CL" b="1" dirty="0" smtClean="0"/>
              <a:t>Contenido </a:t>
            </a:r>
            <a:r>
              <a:rPr lang="es-CL" b="1" dirty="0"/>
              <a:t>de sólidos metálicos y otros materiales</a:t>
            </a:r>
            <a:r>
              <a:rPr lang="es-CL" dirty="0"/>
              <a:t>. Es otra de las variables importantes que se puede</a:t>
            </a:r>
          </a:p>
          <a:p>
            <a:r>
              <a:rPr lang="es-CL" dirty="0"/>
              <a:t>controlar, con el fin de no dañar la chancadora. El mineral no debe tener piezas metálicas y otros,</a:t>
            </a:r>
          </a:p>
          <a:p>
            <a:r>
              <a:rPr lang="es-CL" dirty="0"/>
              <a:t>llamase; clavos, pernos, tuercas, rieles, barrenos, madera, etc. que siempre acompañan al mineral y</a:t>
            </a:r>
          </a:p>
          <a:p>
            <a:r>
              <a:rPr lang="es-CL" dirty="0"/>
              <a:t>deben ser sacados o separarlos del mineral, puesto que si pasan estos objetos malograrían la</a:t>
            </a:r>
          </a:p>
          <a:p>
            <a:r>
              <a:rPr lang="es-CL" dirty="0"/>
              <a:t>chancadora</a:t>
            </a:r>
          </a:p>
          <a:p>
            <a:endParaRPr lang="es-CL" dirty="0"/>
          </a:p>
        </p:txBody>
      </p:sp>
    </p:spTree>
    <p:extLst>
      <p:ext uri="{BB962C8B-B14F-4D97-AF65-F5344CB8AC3E}">
        <p14:creationId xmlns:p14="http://schemas.microsoft.com/office/powerpoint/2010/main" val="402653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85000" lnSpcReduction="20000"/>
          </a:bodyPr>
          <a:lstStyle/>
          <a:p>
            <a:endParaRPr lang="es-CL" dirty="0"/>
          </a:p>
          <a:p>
            <a:r>
              <a:rPr lang="es-CL" dirty="0"/>
              <a:t>El producto de la sección chancado debe estar comprendido entre ½” y 5/8”. Para conseguir este tamaño</a:t>
            </a:r>
          </a:p>
          <a:p>
            <a:r>
              <a:rPr lang="es-CL" dirty="0"/>
              <a:t>en la sección trituración, el mineral pasa por tres etapas</a:t>
            </a:r>
          </a:p>
          <a:p>
            <a:endParaRPr lang="es-CL" dirty="0"/>
          </a:p>
          <a:p>
            <a:r>
              <a:rPr lang="es-CL" dirty="0"/>
              <a:t>1. El mineral que viene de la mina contiene bancos grandes. Para reducir el tamaño iniciamos el</a:t>
            </a:r>
          </a:p>
          <a:p>
            <a:r>
              <a:rPr lang="es-CL" dirty="0"/>
              <a:t>chancado en la trituradora de quijadas primaria (</a:t>
            </a:r>
            <a:r>
              <a:rPr lang="es-CL" dirty="0" err="1"/>
              <a:t>Kue</a:t>
            </a:r>
            <a:r>
              <a:rPr lang="es-CL" dirty="0"/>
              <a:t> Ken), reduciendo el mineral a más o menos 3”</a:t>
            </a:r>
          </a:p>
          <a:p>
            <a:r>
              <a:rPr lang="es-CL" dirty="0"/>
              <a:t>2. Parte del mineral reducido por la chancadora primaria va ha la </a:t>
            </a:r>
            <a:r>
              <a:rPr lang="es-CL" dirty="0" err="1"/>
              <a:t>Symons</a:t>
            </a:r>
            <a:r>
              <a:rPr lang="es-CL" dirty="0"/>
              <a:t> Standard de 5 ½”, acá se</a:t>
            </a:r>
          </a:p>
          <a:p>
            <a:r>
              <a:rPr lang="es-CL" dirty="0"/>
              <a:t>reduce el mineral aproximadamente a ¾”</a:t>
            </a:r>
          </a:p>
          <a:p>
            <a:r>
              <a:rPr lang="es-CL" dirty="0"/>
              <a:t>3. El mineral reducido por la chancadora secundaria pasa a la trituradoras </a:t>
            </a:r>
            <a:r>
              <a:rPr lang="es-CL" dirty="0" err="1"/>
              <a:t>Symons</a:t>
            </a:r>
            <a:r>
              <a:rPr lang="es-CL" dirty="0"/>
              <a:t> Short Head de 5 ½”,</a:t>
            </a:r>
          </a:p>
        </p:txBody>
      </p:sp>
    </p:spTree>
    <p:extLst>
      <p:ext uri="{BB962C8B-B14F-4D97-AF65-F5344CB8AC3E}">
        <p14:creationId xmlns:p14="http://schemas.microsoft.com/office/powerpoint/2010/main" val="42197938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133475"/>
            <a:ext cx="595312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0384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96752"/>
            <a:ext cx="6984775" cy="504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2817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pPr algn="l"/>
            <a:r>
              <a:rPr lang="es-CL" b="1" dirty="0"/>
              <a:t>O</a:t>
            </a:r>
            <a:r>
              <a:rPr lang="es-CL" b="1" dirty="0" smtClean="0"/>
              <a:t>tros equipos anexos  en la tarea de Trituración</a:t>
            </a:r>
            <a:endParaRPr lang="es-CL" b="1" dirty="0"/>
          </a:p>
        </p:txBody>
      </p:sp>
    </p:spTree>
    <p:extLst>
      <p:ext uri="{BB962C8B-B14F-4D97-AF65-F5344CB8AC3E}">
        <p14:creationId xmlns:p14="http://schemas.microsoft.com/office/powerpoint/2010/main" val="32580796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10000"/>
          </a:bodyPr>
          <a:lstStyle/>
          <a:p>
            <a:pPr algn="ctr"/>
            <a:r>
              <a:rPr lang="es-CL" dirty="0" smtClean="0"/>
              <a:t> </a:t>
            </a:r>
            <a:r>
              <a:rPr lang="es-CL" b="1" dirty="0"/>
              <a:t>TOLVAS DE GRUESOS</a:t>
            </a:r>
          </a:p>
          <a:p>
            <a:r>
              <a:rPr lang="es-CL" dirty="0"/>
              <a:t>Las tolvas de gruesos son depósitos que sirven para almacenar el mineral</a:t>
            </a:r>
          </a:p>
          <a:p>
            <a:r>
              <a:rPr lang="es-CL" dirty="0"/>
              <a:t>bruto que viene de la mina, y así alimentar a las chancadoras en forma regular</a:t>
            </a:r>
          </a:p>
          <a:p>
            <a:endParaRPr lang="es-CL" dirty="0"/>
          </a:p>
          <a:p>
            <a:r>
              <a:rPr lang="es-CL" dirty="0"/>
              <a:t>Generalmente estas tolvas de gruesos son de concreto armado, tienen la forma cuadrada que termina en un</a:t>
            </a:r>
          </a:p>
          <a:p>
            <a:r>
              <a:rPr lang="es-CL" dirty="0"/>
              <a:t>cono piramidal provista en la parte superior de una parrilla rustica construida de rieles, sirven para recibir</a:t>
            </a:r>
          </a:p>
          <a:p>
            <a:r>
              <a:rPr lang="es-CL" dirty="0"/>
              <a:t>mineral que nos entrega mina</a:t>
            </a:r>
          </a:p>
          <a:p>
            <a:endParaRPr lang="es-C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3124200"/>
            <a:ext cx="4953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0126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RIELES O PARRILLAS DE LAS TOLVAS DE GRUESOS</a:t>
            </a:r>
          </a:p>
          <a:p>
            <a:r>
              <a:rPr lang="es-CL" dirty="0"/>
              <a:t>Muchos personas creen que las parrillas sirven para impedir que alguien se caiga dentro de la tolva,</a:t>
            </a:r>
          </a:p>
          <a:p>
            <a:r>
              <a:rPr lang="es-CL" dirty="0"/>
              <a:t>pero la verdadera razón es impedir el paso de mineral grande dentro de la tolva, a fin de evitar</a:t>
            </a:r>
          </a:p>
          <a:p>
            <a:r>
              <a:rPr lang="es-CL" dirty="0"/>
              <a:t>problemas en el alimentador, faja transportadora y en la chancadora primaria</a:t>
            </a:r>
          </a:p>
          <a:p>
            <a:endParaRPr lang="es-CL" dirty="0"/>
          </a:p>
        </p:txBody>
      </p:sp>
    </p:spTree>
    <p:extLst>
      <p:ext uri="{BB962C8B-B14F-4D97-AF65-F5344CB8AC3E}">
        <p14:creationId xmlns:p14="http://schemas.microsoft.com/office/powerpoint/2010/main" val="36455578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ALIMENTADORES DE CARGA Y CHUTES</a:t>
            </a:r>
          </a:p>
          <a:p>
            <a:r>
              <a:rPr lang="es-CL" dirty="0"/>
              <a:t>Los alimentadores permiten mandar a las chancadoras carga medida y regulada, según las capacidades de</a:t>
            </a:r>
          </a:p>
          <a:p>
            <a:r>
              <a:rPr lang="es-CL" dirty="0"/>
              <a:t>ellas, a la vez que impiden la descarga violenta de las tolvas de gruesos. Demasiada carga atora a las</a:t>
            </a:r>
          </a:p>
          <a:p>
            <a:r>
              <a:rPr lang="es-CL" dirty="0"/>
              <a:t>chancadoras, </a:t>
            </a:r>
            <a:r>
              <a:rPr lang="es-CL" dirty="0" err="1"/>
              <a:t>grizzlys</a:t>
            </a:r>
            <a:r>
              <a:rPr lang="es-CL" dirty="0"/>
              <a:t> y cedazos; poca carga deteriora los mecanismos, porque los movimientos más</a:t>
            </a:r>
          </a:p>
          <a:p>
            <a:r>
              <a:rPr lang="es-CL" dirty="0"/>
              <a:t>fuertes se producen en vacío</a:t>
            </a:r>
          </a:p>
          <a:p>
            <a:endParaRPr lang="es-CL" dirty="0"/>
          </a:p>
        </p:txBody>
      </p:sp>
    </p:spTree>
    <p:extLst>
      <p:ext uri="{BB962C8B-B14F-4D97-AF65-F5344CB8AC3E}">
        <p14:creationId xmlns:p14="http://schemas.microsoft.com/office/powerpoint/2010/main" val="3342933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solidFill>
                  <a:schemeClr val="tx1"/>
                </a:solidFill>
              </a:rPr>
              <a:t>Para exponer o liberar elementos constitutivos para </a:t>
            </a:r>
            <a:r>
              <a:rPr lang="es-CL" dirty="0" smtClean="0">
                <a:solidFill>
                  <a:schemeClr val="tx1"/>
                </a:solidFill>
              </a:rPr>
              <a:t>procesamiento </a:t>
            </a:r>
            <a:r>
              <a:rPr lang="es-CL" dirty="0">
                <a:solidFill>
                  <a:schemeClr val="tx1"/>
                </a:solidFill>
              </a:rPr>
              <a:t>subsecuente</a:t>
            </a:r>
            <a:r>
              <a:rPr lang="es-CL" dirty="0"/>
              <a:t>. La exposición y la liberación se logran mediante la reducción del tamaño. En el procesamiento </a:t>
            </a:r>
            <a:r>
              <a:rPr lang="es-CL" dirty="0" smtClean="0"/>
              <a:t>subsecuente </a:t>
            </a:r>
            <a:r>
              <a:rPr lang="es-CL" dirty="0"/>
              <a:t>de lixiviación es suficiente la exposición de los valores, pero cuando los minerales tienen que ser separados por procesos físicos, es un prerrequisito tener un grado </a:t>
            </a:r>
            <a:r>
              <a:rPr lang="es-CL" dirty="0" smtClean="0"/>
              <a:t>adecuado </a:t>
            </a:r>
            <a:r>
              <a:rPr lang="es-CL" dirty="0"/>
              <a:t>de liberación de los diferentes minerales entre sí.</a:t>
            </a:r>
          </a:p>
        </p:txBody>
      </p:sp>
    </p:spTree>
    <p:extLst>
      <p:ext uri="{BB962C8B-B14F-4D97-AF65-F5344CB8AC3E}">
        <p14:creationId xmlns:p14="http://schemas.microsoft.com/office/powerpoint/2010/main" val="33154961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LOS CHUTES</a:t>
            </a:r>
          </a:p>
          <a:p>
            <a:r>
              <a:rPr lang="es-CL" dirty="0"/>
              <a:t>Son cajones de lados inclinados que se encuentran uniendo el fondo de la tolva de gruesos con el</a:t>
            </a:r>
          </a:p>
          <a:p>
            <a:r>
              <a:rPr lang="es-CL" dirty="0"/>
              <a:t>alimentador correspondiente. Los chutes sirven para ayudar a salir y amortiguar la carga de mineral,</a:t>
            </a:r>
          </a:p>
          <a:p>
            <a:r>
              <a:rPr lang="es-CL" dirty="0"/>
              <a:t>en caso contrario sufriría el alimentador un exceso de peso</a:t>
            </a:r>
          </a:p>
          <a:p>
            <a:endParaRPr lang="es-CL" dirty="0"/>
          </a:p>
        </p:txBody>
      </p:sp>
    </p:spTree>
    <p:extLst>
      <p:ext uri="{BB962C8B-B14F-4D97-AF65-F5344CB8AC3E}">
        <p14:creationId xmlns:p14="http://schemas.microsoft.com/office/powerpoint/2010/main" val="27264451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20000"/>
          </a:bodyPr>
          <a:lstStyle/>
          <a:p>
            <a:r>
              <a:rPr lang="es-CL" dirty="0"/>
              <a:t>LAS FAJAS TRANSPORTADORAS</a:t>
            </a:r>
          </a:p>
          <a:p>
            <a:r>
              <a:rPr lang="es-CL" dirty="0"/>
              <a:t>Las fajas transportadoras sirven para llevar o transportar el mineral desde las tolvas de gruesos a las</a:t>
            </a:r>
          </a:p>
          <a:p>
            <a:r>
              <a:rPr lang="es-CL" dirty="0"/>
              <a:t>diferentes partes de la sección chancado, en forma cómoda, rápida, limpia y económica. Las </a:t>
            </a:r>
            <a:r>
              <a:rPr lang="es-CL" dirty="0" smtClean="0"/>
              <a:t>fajas</a:t>
            </a:r>
            <a:endParaRPr lang="es-CL" dirty="0"/>
          </a:p>
          <a:p>
            <a:r>
              <a:rPr lang="es-CL" dirty="0"/>
              <a:t>transportan mineral en forma constante y continua.</a:t>
            </a:r>
          </a:p>
          <a:p>
            <a:endParaRPr lang="es-CL" dirty="0"/>
          </a:p>
          <a:p>
            <a:r>
              <a:rPr lang="es-CL" dirty="0"/>
              <a:t>También las fajas se usan para alimentar mineral de la tolvas de finos a los molinos y transportar los</a:t>
            </a:r>
          </a:p>
          <a:p>
            <a:r>
              <a:rPr lang="es-CL" dirty="0"/>
              <a:t>concentrados que reciben de los filtros a las canchas de deposito de concentrado</a:t>
            </a:r>
          </a:p>
          <a:p>
            <a:endParaRPr lang="es-CL" dirty="0"/>
          </a:p>
        </p:txBody>
      </p:sp>
    </p:spTree>
    <p:extLst>
      <p:ext uri="{BB962C8B-B14F-4D97-AF65-F5344CB8AC3E}">
        <p14:creationId xmlns:p14="http://schemas.microsoft.com/office/powerpoint/2010/main" val="14751196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2028825"/>
            <a:ext cx="58674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imagerId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057888"/>
            <a:ext cx="7128792" cy="360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21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525" y="2776538"/>
            <a:ext cx="226695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525" y="2776538"/>
            <a:ext cx="226695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3317" name="imagerId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01" y="1917204"/>
            <a:ext cx="2260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imagerId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274" y="3429000"/>
            <a:ext cx="2828677"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850" y="2552700"/>
            <a:ext cx="24003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imagerId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3068960"/>
            <a:ext cx="3600400"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8025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77500" lnSpcReduction="20000"/>
          </a:bodyPr>
          <a:lstStyle/>
          <a:p>
            <a:r>
              <a:rPr lang="es-CL" b="1" dirty="0"/>
              <a:t>TIPOS DE HARNEROS</a:t>
            </a:r>
          </a:p>
          <a:p>
            <a:r>
              <a:rPr lang="es-CL" dirty="0"/>
              <a:t>Existe un buen número de harneros</a:t>
            </a:r>
          </a:p>
          <a:p>
            <a:r>
              <a:rPr lang="es-CL" dirty="0"/>
              <a:t>industriales que generalmente se agrupan en dos</a:t>
            </a:r>
          </a:p>
          <a:p>
            <a:r>
              <a:rPr lang="es-CL" dirty="0"/>
              <a:t>tipos, estacionarios y móviles.</a:t>
            </a:r>
          </a:p>
          <a:p>
            <a:r>
              <a:rPr lang="es-CL" dirty="0"/>
              <a:t>Harneros estacionarios (Parrilla o </a:t>
            </a:r>
            <a:r>
              <a:rPr lang="es-CL" dirty="0" err="1"/>
              <a:t>Grizzly</a:t>
            </a:r>
            <a:r>
              <a:rPr lang="es-CL" dirty="0"/>
              <a:t>).</a:t>
            </a:r>
          </a:p>
          <a:p>
            <a:r>
              <a:rPr lang="es-CL" dirty="0"/>
              <a:t>Son dispositivos que están constituidos por un</a:t>
            </a:r>
          </a:p>
          <a:p>
            <a:r>
              <a:rPr lang="es-CL" dirty="0"/>
              <a:t>conjunto de barras paralelas, dispuestas en un</a:t>
            </a:r>
          </a:p>
          <a:p>
            <a:r>
              <a:rPr lang="es-CL" dirty="0"/>
              <a:t>marco y ubicadas en la misma dirección del flujo</a:t>
            </a:r>
          </a:p>
          <a:p>
            <a:r>
              <a:rPr lang="es-CL" dirty="0"/>
              <a:t>de material. Se utilizan para la separación de</a:t>
            </a:r>
          </a:p>
          <a:p>
            <a:r>
              <a:rPr lang="es-CL" dirty="0"/>
              <a:t>sistemas constituidos por partículas gruesas en</a:t>
            </a:r>
          </a:p>
          <a:p>
            <a:r>
              <a:rPr lang="es-CL" dirty="0"/>
              <a:t>los circuitos de chancado . La parrilla se ubica</a:t>
            </a:r>
          </a:p>
          <a:p>
            <a:r>
              <a:rPr lang="es-CL" dirty="0"/>
              <a:t>con una inclinación que varía entre 20 y 50</a:t>
            </a:r>
          </a:p>
          <a:p>
            <a:r>
              <a:rPr lang="es-CL" dirty="0"/>
              <a:t>grados para permitir el escurrimiento de las</a:t>
            </a:r>
          </a:p>
          <a:p>
            <a:r>
              <a:rPr lang="es-CL" dirty="0"/>
              <a:t>partículas ; así entonces mientras mayor es su</a:t>
            </a:r>
          </a:p>
          <a:p>
            <a:r>
              <a:rPr lang="es-CL" dirty="0"/>
              <a:t>inclinación mayor es la capacidad , pero menor su</a:t>
            </a:r>
          </a:p>
          <a:p>
            <a:r>
              <a:rPr lang="pt-BR" dirty="0" err="1"/>
              <a:t>eficiencia</a:t>
            </a:r>
            <a:r>
              <a:rPr lang="pt-BR" dirty="0"/>
              <a:t> , ver figura Nº 2.</a:t>
            </a:r>
          </a:p>
          <a:p>
            <a:r>
              <a:rPr lang="pt-BR" dirty="0"/>
              <a:t>Fig. N° 5.2 </a:t>
            </a:r>
            <a:r>
              <a:rPr lang="pt-BR" dirty="0" err="1"/>
              <a:t>Harneros</a:t>
            </a:r>
            <a:r>
              <a:rPr lang="pt-BR" dirty="0"/>
              <a:t> </a:t>
            </a:r>
            <a:r>
              <a:rPr lang="pt-BR" dirty="0" err="1" smtClean="0"/>
              <a:t>estacionarios</a:t>
            </a:r>
            <a:endParaRPr lang="pt-B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54" y="5157192"/>
            <a:ext cx="1859801" cy="139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1219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77500" lnSpcReduction="20000"/>
          </a:bodyPr>
          <a:lstStyle/>
          <a:p>
            <a:pPr algn="ctr"/>
            <a:r>
              <a:rPr lang="es-CL" sz="3100" b="1" dirty="0"/>
              <a:t>LOS CEDAZOS</a:t>
            </a:r>
          </a:p>
          <a:p>
            <a:r>
              <a:rPr lang="es-CL" dirty="0"/>
              <a:t>El tamizado industrial se define como la clasificación del material en grupos</a:t>
            </a:r>
          </a:p>
          <a:p>
            <a:r>
              <a:rPr lang="es-CL" dirty="0"/>
              <a:t>de tamaño, de acuerdo al área transversal de las partículas; conforme pasan</a:t>
            </a:r>
          </a:p>
          <a:p>
            <a:r>
              <a:rPr lang="es-CL" dirty="0"/>
              <a:t>sobre una superficie; la cual contiene aberturas de dimensiones fijas</a:t>
            </a:r>
          </a:p>
          <a:p>
            <a:endParaRPr lang="es-CL" dirty="0"/>
          </a:p>
          <a:p>
            <a:r>
              <a:rPr lang="es-CL" dirty="0"/>
              <a:t>El mineral que viene de la mina tiene gran cantidad de finos, de tamaños más pequeños de los que</a:t>
            </a:r>
          </a:p>
          <a:p>
            <a:r>
              <a:rPr lang="es-CL" dirty="0"/>
              <a:t>descargan las chancadoras. Si esta carga fina entrara a las trituradoras le daríamos un trabajo innecesario a</a:t>
            </a:r>
          </a:p>
          <a:p>
            <a:r>
              <a:rPr lang="es-CL" dirty="0"/>
              <a:t>dichas máquinas, que podrían originar apelmazamientos en las chaquetas de las chancadoras y se tendría</a:t>
            </a:r>
          </a:p>
          <a:p>
            <a:r>
              <a:rPr lang="es-CL" dirty="0"/>
              <a:t>menos espacio disponible para triturar los trozos grandes, que son los que realmente necesitan ser</a:t>
            </a:r>
          </a:p>
          <a:p>
            <a:r>
              <a:rPr lang="es-CL" dirty="0"/>
              <a:t>chancados. También estos finos podrían causar atoros a las chancadoras</a:t>
            </a:r>
          </a:p>
          <a:p>
            <a:endParaRPr lang="es-CL" dirty="0"/>
          </a:p>
        </p:txBody>
      </p:sp>
    </p:spTree>
    <p:extLst>
      <p:ext uri="{BB962C8B-B14F-4D97-AF65-F5344CB8AC3E}">
        <p14:creationId xmlns:p14="http://schemas.microsoft.com/office/powerpoint/2010/main" val="28931486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Para resolver estos problemas se usan los cedazos y </a:t>
            </a:r>
            <a:r>
              <a:rPr lang="es-CL" dirty="0" err="1"/>
              <a:t>grizzlys</a:t>
            </a:r>
            <a:r>
              <a:rPr lang="es-CL" dirty="0"/>
              <a:t> estacionarios o móviles; que tienen la misión</a:t>
            </a:r>
          </a:p>
          <a:p>
            <a:r>
              <a:rPr lang="es-CL" dirty="0"/>
              <a:t>de separar el mineral grueso del fino que lo acompaña, y están instalados antes de las chancadoras</a:t>
            </a:r>
          </a:p>
          <a:p>
            <a:endParaRPr lang="es-CL"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63316"/>
            <a:ext cx="3312368"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5251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lnSpcReduction="10000"/>
          </a:bodyPr>
          <a:lstStyle/>
          <a:p>
            <a:r>
              <a:rPr lang="es-CL" dirty="0"/>
              <a:t>TIPOS DE CEDAZOS</a:t>
            </a:r>
          </a:p>
          <a:p>
            <a:r>
              <a:rPr lang="es-CL" dirty="0"/>
              <a:t>En la sección de trituración de la concentradora usamos dos tipos de cedazos</a:t>
            </a:r>
          </a:p>
          <a:p>
            <a:r>
              <a:rPr lang="es-CL" dirty="0"/>
              <a:t>a. Cedazo estacionario (</a:t>
            </a:r>
            <a:r>
              <a:rPr lang="es-CL" dirty="0" err="1"/>
              <a:t>grizzly</a:t>
            </a:r>
            <a:r>
              <a:rPr lang="es-CL" dirty="0"/>
              <a:t>), de barras o de rieles</a:t>
            </a:r>
          </a:p>
          <a:p>
            <a:r>
              <a:rPr lang="es-CL" dirty="0"/>
              <a:t>b. Cedazos vibratorios (de malla)</a:t>
            </a:r>
          </a:p>
          <a:p>
            <a:endParaRPr lang="es-CL" dirty="0"/>
          </a:p>
          <a:p>
            <a:r>
              <a:rPr lang="es-CL" dirty="0"/>
              <a:t>Estos cedazos tienen movimiento vibratorio con el objeto de:</a:t>
            </a:r>
          </a:p>
          <a:p>
            <a:r>
              <a:rPr lang="es-CL" dirty="0"/>
              <a:t>Facilitar el paso de la carga fina a través de los orificios</a:t>
            </a:r>
          </a:p>
          <a:p>
            <a:r>
              <a:rPr lang="es-CL" dirty="0"/>
              <a:t>Hacer avanzar la carga sobre la malla</a:t>
            </a:r>
          </a:p>
          <a:p>
            <a:endParaRPr lang="es-CL" dirty="0"/>
          </a:p>
          <a:p>
            <a:endParaRPr lang="es-CL" dirty="0"/>
          </a:p>
        </p:txBody>
      </p:sp>
    </p:spTree>
    <p:extLst>
      <p:ext uri="{BB962C8B-B14F-4D97-AF65-F5344CB8AC3E}">
        <p14:creationId xmlns:p14="http://schemas.microsoft.com/office/powerpoint/2010/main" val="8112593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endParaRPr lang="es-C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39627"/>
            <a:ext cx="29146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3" y="3450430"/>
            <a:ext cx="24765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355" y="1139627"/>
            <a:ext cx="30861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103" y="3469480"/>
            <a:ext cx="30289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7455" y="2420888"/>
            <a:ext cx="29337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4929853"/>
            <a:ext cx="441007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5317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62500" lnSpcReduction="20000"/>
          </a:bodyPr>
          <a:lstStyle/>
          <a:p>
            <a:r>
              <a:rPr lang="es-CL" sz="4500" b="1" dirty="0" smtClean="0"/>
              <a:t>LOS </a:t>
            </a:r>
            <a:r>
              <a:rPr lang="es-CL" sz="4500" b="1" dirty="0"/>
              <a:t>MAGNETOS O ELECTROIMANES</a:t>
            </a:r>
          </a:p>
          <a:p>
            <a:r>
              <a:rPr lang="es-CL" b="1" dirty="0"/>
              <a:t>Los electroimanes o magnetos son dispositivos que sirven para</a:t>
            </a:r>
          </a:p>
          <a:p>
            <a:r>
              <a:rPr lang="es-CL" b="1" dirty="0"/>
              <a:t>atrapar las piezas metálicas que acompañan al mineral, tales</a:t>
            </a:r>
          </a:p>
          <a:p>
            <a:r>
              <a:rPr lang="es-CL" b="1" dirty="0"/>
              <a:t>como: clavos, alambres, tuercas, pernos, pedazos de barrenos,</a:t>
            </a:r>
          </a:p>
          <a:p>
            <a:r>
              <a:rPr lang="es-CL" b="1" dirty="0"/>
              <a:t>combos, etc.</a:t>
            </a:r>
          </a:p>
          <a:p>
            <a:endParaRPr lang="es-CL" b="1" dirty="0"/>
          </a:p>
          <a:p>
            <a:r>
              <a:rPr lang="es-CL" b="1" dirty="0"/>
              <a:t>Si no habrían electroimanes en la sección, los fierros viejos</a:t>
            </a:r>
          </a:p>
          <a:p>
            <a:r>
              <a:rPr lang="es-CL" b="1" dirty="0"/>
              <a:t>llegarían hasta las chancadoras ocasionándoles desperfectos</a:t>
            </a:r>
          </a:p>
          <a:p>
            <a:r>
              <a:rPr lang="es-CL" b="1" dirty="0"/>
              <a:t>mecánicos en el mecanismo interno de la máquina o sino la</a:t>
            </a:r>
          </a:p>
          <a:p>
            <a:r>
              <a:rPr lang="es-CL" b="1" dirty="0"/>
              <a:t>plantaría, con la consiguiente pérdida de tiempo y trabajo</a:t>
            </a:r>
          </a:p>
          <a:p>
            <a:endParaRPr lang="es-CL" b="1" dirty="0"/>
          </a:p>
          <a:p>
            <a:r>
              <a:rPr lang="es-CL" b="1" dirty="0"/>
              <a:t>En la sección de chancado usamos los magnetos de tipo</a:t>
            </a:r>
          </a:p>
          <a:p>
            <a:r>
              <a:rPr lang="es-CL" b="1" dirty="0"/>
              <a:t>suspendido, que son electroimanes que se encuentran colgados o</a:t>
            </a:r>
          </a:p>
          <a:p>
            <a:r>
              <a:rPr lang="es-CL" b="1" dirty="0"/>
              <a:t>suspendidos sobre la faja transportadora, a una altura suficiente</a:t>
            </a:r>
          </a:p>
          <a:p>
            <a:r>
              <a:rPr lang="es-CL" b="1" dirty="0"/>
              <a:t>como para permitir que la carga pase libremente pero lo bastante</a:t>
            </a:r>
          </a:p>
          <a:p>
            <a:r>
              <a:rPr lang="es-CL" b="1" dirty="0"/>
              <a:t>bajo como para que atrape todos los fierros </a:t>
            </a:r>
            <a:r>
              <a:rPr lang="es-CL" b="1" dirty="0" smtClean="0"/>
              <a:t>viejos</a:t>
            </a:r>
            <a:endParaRPr lang="es-CL"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5013176"/>
            <a:ext cx="18669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935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lnSpcReduction="10000"/>
          </a:bodyPr>
          <a:lstStyle/>
          <a:p>
            <a:r>
              <a:rPr lang="es-CL" dirty="0">
                <a:solidFill>
                  <a:schemeClr val="tx1"/>
                </a:solidFill>
              </a:rPr>
              <a:t>Para controlar la composición</a:t>
            </a:r>
            <a:r>
              <a:rPr lang="es-CL" dirty="0">
                <a:solidFill>
                  <a:srgbClr val="FF0000"/>
                </a:solidFill>
              </a:rPr>
              <a:t>.</a:t>
            </a:r>
            <a:r>
              <a:rPr lang="es-CL" dirty="0"/>
              <a:t> Es necesario eliminar (al </a:t>
            </a:r>
            <a:r>
              <a:rPr lang="es-CL" dirty="0" smtClean="0"/>
              <a:t>menos </a:t>
            </a:r>
            <a:r>
              <a:rPr lang="es-CL" dirty="0"/>
              <a:t>en forma parcial) elementos </a:t>
            </a:r>
            <a:r>
              <a:rPr lang="es-CL" dirty="0" smtClean="0"/>
              <a:t>o compuestos constitutivos que </a:t>
            </a:r>
            <a:r>
              <a:rPr lang="es-CL" dirty="0"/>
              <a:t>pueden ocasionar que el mineral sea difícil de </a:t>
            </a:r>
            <a:r>
              <a:rPr lang="es-CL" dirty="0" smtClean="0"/>
              <a:t>procesar químicamente </a:t>
            </a:r>
            <a:r>
              <a:rPr lang="es-CL" dirty="0"/>
              <a:t>o que den lugar a la obtención de un </a:t>
            </a:r>
            <a:r>
              <a:rPr lang="es-CL" dirty="0" smtClean="0"/>
              <a:t>producto </a:t>
            </a:r>
            <a:r>
              <a:rPr lang="es-CL" dirty="0"/>
              <a:t>final inadecuado. Los ejemplos respectivos son la </a:t>
            </a:r>
            <a:r>
              <a:rPr lang="es-CL" dirty="0" smtClean="0"/>
              <a:t>reducción </a:t>
            </a:r>
            <a:r>
              <a:rPr lang="es-CL" dirty="0"/>
              <a:t>del contenido de hierro en los minerales de plomo y cinc para evitar problemas durante la fusión, y la </a:t>
            </a:r>
            <a:r>
              <a:rPr lang="es-CL" dirty="0" smtClean="0"/>
              <a:t>separación </a:t>
            </a:r>
            <a:r>
              <a:rPr lang="es-CL" dirty="0"/>
              <a:t>del hierro de la arena silícea que se utiliza para la </a:t>
            </a:r>
            <a:r>
              <a:rPr lang="es-CL" dirty="0" smtClean="0"/>
              <a:t>manufactura </a:t>
            </a:r>
            <a:r>
              <a:rPr lang="es-CL" dirty="0"/>
              <a:t>del vidrio, debido a que aun en cantidades muy </a:t>
            </a:r>
            <a:r>
              <a:rPr lang="es-CL" dirty="0" smtClean="0"/>
              <a:t>pequeñas </a:t>
            </a:r>
            <a:r>
              <a:rPr lang="es-CL" dirty="0"/>
              <a:t>da un color al vidrio.</a:t>
            </a:r>
          </a:p>
          <a:p>
            <a:endParaRPr lang="es-CL" dirty="0"/>
          </a:p>
        </p:txBody>
      </p:sp>
    </p:spTree>
    <p:extLst>
      <p:ext uri="{BB962C8B-B14F-4D97-AF65-F5344CB8AC3E}">
        <p14:creationId xmlns:p14="http://schemas.microsoft.com/office/powerpoint/2010/main" val="14560890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85000" lnSpcReduction="20000"/>
          </a:bodyPr>
          <a:lstStyle/>
          <a:p>
            <a:r>
              <a:rPr lang="es-CL" dirty="0" smtClean="0"/>
              <a:t>También se utiliza un </a:t>
            </a:r>
            <a:r>
              <a:rPr lang="es-CL" dirty="0"/>
              <a:t>detector de metales que detecta los metales de cualquier tipo, haciendo</a:t>
            </a:r>
          </a:p>
          <a:p>
            <a:r>
              <a:rPr lang="es-CL" dirty="0"/>
              <a:t>accionar el </a:t>
            </a:r>
            <a:r>
              <a:rPr lang="es-CL" dirty="0" err="1"/>
              <a:t>switch</a:t>
            </a:r>
            <a:r>
              <a:rPr lang="es-CL" dirty="0"/>
              <a:t> de la faja </a:t>
            </a:r>
            <a:r>
              <a:rPr lang="es-CL" dirty="0" smtClean="0"/>
              <a:t>y </a:t>
            </a:r>
            <a:r>
              <a:rPr lang="es-CL" dirty="0"/>
              <a:t>parando la misma ante la presencia de un trozo de </a:t>
            </a:r>
            <a:r>
              <a:rPr lang="es-CL" dirty="0" smtClean="0"/>
              <a:t>metal</a:t>
            </a:r>
          </a:p>
          <a:p>
            <a:endParaRPr lang="es-CL" dirty="0"/>
          </a:p>
          <a:p>
            <a:r>
              <a:rPr lang="es-CL" dirty="0"/>
              <a:t>Esto ayuda grandemente para prevenir plantadas de las chancadoras por presencia de piezas metálicas. Se</a:t>
            </a:r>
          </a:p>
          <a:p>
            <a:r>
              <a:rPr lang="es-CL" dirty="0"/>
              <a:t>ha regulado su campo magnético (sensibilidad) de tal forma que detecte elementos extraños metálicos de</a:t>
            </a:r>
          </a:p>
          <a:p>
            <a:r>
              <a:rPr lang="es-CL" dirty="0"/>
              <a:t>regular volumen y peso, que por estar enterrados o camuflados dentro del mineral no son cogidos por el</a:t>
            </a:r>
          </a:p>
          <a:p>
            <a:r>
              <a:rPr lang="es-CL" dirty="0"/>
              <a:t>magneto. En cambio deja pasar piezas metálicas de volumen y peso liviano (siempre que sea fierro) que</a:t>
            </a:r>
          </a:p>
          <a:p>
            <a:r>
              <a:rPr lang="es-CL" dirty="0"/>
              <a:t>están encima del mineral, pero que son cogidas fácilmente por el magneto</a:t>
            </a:r>
          </a:p>
          <a:p>
            <a:endParaRPr lang="es-CL" dirty="0"/>
          </a:p>
        </p:txBody>
      </p:sp>
    </p:spTree>
    <p:extLst>
      <p:ext uri="{BB962C8B-B14F-4D97-AF65-F5344CB8AC3E}">
        <p14:creationId xmlns:p14="http://schemas.microsoft.com/office/powerpoint/2010/main" val="28787959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92500"/>
          </a:bodyPr>
          <a:lstStyle/>
          <a:p>
            <a:r>
              <a:rPr lang="es-CL" dirty="0"/>
              <a:t>Harneros vibratorios. Es el equipo más</a:t>
            </a:r>
          </a:p>
          <a:p>
            <a:r>
              <a:rPr lang="es-CL" dirty="0"/>
              <a:t>utilizado en el procesamiento de minerales. Su</a:t>
            </a:r>
          </a:p>
          <a:p>
            <a:r>
              <a:rPr lang="es-CL" dirty="0"/>
              <a:t>mayor aplicación está en los circuitos de</a:t>
            </a:r>
          </a:p>
          <a:p>
            <a:r>
              <a:rPr lang="es-CL" dirty="0"/>
              <a:t>chancado. Está constituido por una malla de</a:t>
            </a:r>
          </a:p>
          <a:p>
            <a:r>
              <a:rPr lang="es-CL" dirty="0"/>
              <a:t>acero o plancha de goma perforada montada en</a:t>
            </a:r>
          </a:p>
          <a:p>
            <a:r>
              <a:rPr lang="es-CL" dirty="0"/>
              <a:t>un marco, al cual se le induce una vibración</a:t>
            </a:r>
          </a:p>
          <a:p>
            <a:r>
              <a:rPr lang="es-CL" dirty="0"/>
              <a:t>vertical en forma mecánica o eléctrica. Esto es,</a:t>
            </a:r>
          </a:p>
          <a:p>
            <a:r>
              <a:rPr lang="es-CL" dirty="0"/>
              <a:t>mediante solenoides unidos al marco, o mediante</a:t>
            </a:r>
          </a:p>
          <a:p>
            <a:r>
              <a:rPr lang="es-CL" dirty="0"/>
              <a:t>una polea excéntrica o descompensada. Todo</a:t>
            </a:r>
          </a:p>
          <a:p>
            <a:r>
              <a:rPr lang="es-CL" dirty="0"/>
              <a:t>este sistema está montado sobre resortes o</a:t>
            </a:r>
          </a:p>
          <a:p>
            <a:r>
              <a:rPr lang="es-CL" dirty="0"/>
              <a:t>soportes de goma</a:t>
            </a:r>
            <a:endParaRPr lang="es-C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852936"/>
            <a:ext cx="468052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4469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normAutofit fontScale="85000" lnSpcReduction="20000"/>
          </a:bodyPr>
          <a:lstStyle/>
          <a:p>
            <a:r>
              <a:rPr lang="es-CL" dirty="0"/>
              <a:t>CUIDADOS QUE SE DEBE TENER</a:t>
            </a:r>
          </a:p>
          <a:p>
            <a:r>
              <a:rPr lang="es-CL" dirty="0"/>
              <a:t>Los principales cuidados que se debe tener con los cedazos son los siguientes:</a:t>
            </a:r>
          </a:p>
          <a:p>
            <a:endParaRPr lang="es-CL" dirty="0"/>
          </a:p>
          <a:p>
            <a:r>
              <a:rPr lang="es-CL" dirty="0"/>
              <a:t>La malla del cedazo debe estar en buenas condiciones, sin huecos que dejen pasar carga gruesa. Si</a:t>
            </a:r>
          </a:p>
          <a:p>
            <a:r>
              <a:rPr lang="es-CL" dirty="0"/>
              <a:t>la malla presenta huecos la carga gruesa se pararía, es decir, el cedazo haría una mala clasificación</a:t>
            </a:r>
          </a:p>
          <a:p>
            <a:r>
              <a:rPr lang="es-CL" dirty="0"/>
              <a:t>de tamaño, con el consiguiente perjuicio a la sección molienda</a:t>
            </a:r>
          </a:p>
          <a:p>
            <a:r>
              <a:rPr lang="es-CL" dirty="0"/>
              <a:t>Limpiar el chute de descarga de finos, especialmente cuando el mineral viene húmedo</a:t>
            </a:r>
          </a:p>
          <a:p>
            <a:r>
              <a:rPr lang="es-CL" dirty="0"/>
              <a:t>Los orificios de la malla del cedazo deben estar limpios, libres de carga, alambres, </a:t>
            </a:r>
            <a:r>
              <a:rPr lang="es-CL" dirty="0" err="1"/>
              <a:t>etc</a:t>
            </a:r>
            <a:endParaRPr lang="es-CL" dirty="0"/>
          </a:p>
          <a:p>
            <a:endParaRPr lang="es-CL" dirty="0"/>
          </a:p>
        </p:txBody>
      </p:sp>
    </p:spTree>
    <p:extLst>
      <p:ext uri="{BB962C8B-B14F-4D97-AF65-F5344CB8AC3E}">
        <p14:creationId xmlns:p14="http://schemas.microsoft.com/office/powerpoint/2010/main" val="2209663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 INFLUENCIA QUE TIENE LA SECCIÓN DE CHANCADO SOBRE LA MOLIENDA</a:t>
            </a:r>
          </a:p>
          <a:p>
            <a:r>
              <a:rPr lang="es-CL" dirty="0"/>
              <a:t>Tanto la molienda como la trituración deben estar íntimamente ligadas. Si la sección chancado hace un</a:t>
            </a:r>
          </a:p>
          <a:p>
            <a:r>
              <a:rPr lang="es-CL" dirty="0"/>
              <a:t>buen trabajo en la reducción de tamaño del mineral, el molino hará más fácilmente su trabajo</a:t>
            </a:r>
          </a:p>
          <a:p>
            <a:endParaRPr lang="es-CL" dirty="0"/>
          </a:p>
        </p:txBody>
      </p:sp>
    </p:spTree>
    <p:extLst>
      <p:ext uri="{BB962C8B-B14F-4D97-AF65-F5344CB8AC3E}">
        <p14:creationId xmlns:p14="http://schemas.microsoft.com/office/powerpoint/2010/main" val="9569954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
            <a:ext cx="8062912" cy="1124744"/>
          </a:xfrm>
        </p:spPr>
        <p:txBody>
          <a:bodyPr/>
          <a:lstStyle/>
          <a:p>
            <a:r>
              <a:rPr lang="es-CL" dirty="0" smtClean="0"/>
              <a:t>Procesamiento de Minerales</a:t>
            </a:r>
            <a:endParaRPr lang="es-CL" dirty="0"/>
          </a:p>
        </p:txBody>
      </p:sp>
      <p:sp>
        <p:nvSpPr>
          <p:cNvPr id="3" name="2 Subtítulo"/>
          <p:cNvSpPr>
            <a:spLocks noGrp="1"/>
          </p:cNvSpPr>
          <p:nvPr>
            <p:ph type="subTitle" idx="1"/>
          </p:nvPr>
        </p:nvSpPr>
        <p:spPr>
          <a:xfrm>
            <a:off x="540544" y="1124744"/>
            <a:ext cx="8062912" cy="5328592"/>
          </a:xfrm>
        </p:spPr>
        <p:txBody>
          <a:bodyPr/>
          <a:lstStyle/>
          <a:p>
            <a:r>
              <a:rPr lang="es-CL" dirty="0"/>
              <a: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7" y="1196752"/>
            <a:ext cx="6503045" cy="351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203848" y="3730183"/>
            <a:ext cx="2160239" cy="2308324"/>
          </a:xfrm>
          <a:prstGeom prst="rect">
            <a:avLst/>
          </a:prstGeom>
        </p:spPr>
        <p:txBody>
          <a:bodyPr wrap="square">
            <a:spAutoFit/>
          </a:bodyPr>
          <a:lstStyle/>
          <a:p>
            <a:r>
              <a:rPr lang="es-CL" b="1" dirty="0">
                <a:solidFill>
                  <a:schemeClr val="bg1"/>
                </a:solidFill>
              </a:rPr>
              <a:t>ALIMENTACIÓN UNIFORME Y</a:t>
            </a:r>
          </a:p>
          <a:p>
            <a:r>
              <a:rPr lang="es-CL" b="1" dirty="0">
                <a:solidFill>
                  <a:schemeClr val="bg1"/>
                </a:solidFill>
              </a:rPr>
              <a:t>DEL TAMAÑO ADECUADO</a:t>
            </a:r>
          </a:p>
          <a:p>
            <a:r>
              <a:rPr lang="es-CL" b="1" dirty="0">
                <a:solidFill>
                  <a:schemeClr val="bg1"/>
                </a:solidFill>
              </a:rPr>
              <a:t>RESULTADO DE UN BUEN</a:t>
            </a:r>
          </a:p>
          <a:p>
            <a:r>
              <a:rPr lang="es-CL" b="1" dirty="0">
                <a:solidFill>
                  <a:schemeClr val="bg1"/>
                </a:solidFill>
              </a:rPr>
              <a:t>TRABAJO EN CHANCADO</a:t>
            </a:r>
          </a:p>
        </p:txBody>
      </p:sp>
      <p:sp>
        <p:nvSpPr>
          <p:cNvPr id="5" name="4 Rectángulo"/>
          <p:cNvSpPr/>
          <p:nvPr/>
        </p:nvSpPr>
        <p:spPr>
          <a:xfrm>
            <a:off x="5580112" y="4699679"/>
            <a:ext cx="3744416" cy="369332"/>
          </a:xfrm>
          <a:prstGeom prst="rect">
            <a:avLst/>
          </a:prstGeom>
        </p:spPr>
        <p:txBody>
          <a:bodyPr wrap="square">
            <a:spAutoFit/>
          </a:bodyPr>
          <a:lstStyle/>
          <a:p>
            <a:r>
              <a:rPr lang="es-CL" dirty="0"/>
              <a:t>MAL TRABAJO EN CHANCADO</a:t>
            </a:r>
          </a:p>
        </p:txBody>
      </p:sp>
    </p:spTree>
    <p:extLst>
      <p:ext uri="{BB962C8B-B14F-4D97-AF65-F5344CB8AC3E}">
        <p14:creationId xmlns:p14="http://schemas.microsoft.com/office/powerpoint/2010/main" val="12019490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río">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1673</TotalTime>
  <Words>5306</Words>
  <Application>Microsoft Office PowerPoint</Application>
  <PresentationFormat>Presentación en pantalla (4:3)</PresentationFormat>
  <Paragraphs>408</Paragraphs>
  <Slides>94</Slides>
  <Notes>0</Notes>
  <HiddenSlides>0</HiddenSlides>
  <MMClips>0</MMClips>
  <ScaleCrop>false</ScaleCrop>
  <HeadingPairs>
    <vt:vector size="4" baseType="variant">
      <vt:variant>
        <vt:lpstr>Tema</vt:lpstr>
      </vt:variant>
      <vt:variant>
        <vt:i4>2</vt:i4>
      </vt:variant>
      <vt:variant>
        <vt:lpstr>Títulos de diapositiva</vt:lpstr>
      </vt:variant>
      <vt:variant>
        <vt:i4>94</vt:i4>
      </vt:variant>
    </vt:vector>
  </HeadingPairs>
  <TitlesOfParts>
    <vt:vector size="96" baseType="lpstr">
      <vt:lpstr>Brío</vt:lpstr>
      <vt:lpstr>Flujo</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TRITURACION</vt:lpstr>
      <vt:lpstr>TRITURACION Y MOLIENDA</vt:lpstr>
      <vt:lpstr>TRITURACION Y MOLIENDA</vt:lpstr>
      <vt:lpstr>TRITURACION Y MOLIENDA</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lpstr>Procesamiento de Minerales</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Procesamiento de Minerales</dc:title>
  <dc:creator>Luffi</dc:creator>
  <cp:lastModifiedBy>Luffi</cp:lastModifiedBy>
  <cp:revision>54</cp:revision>
  <dcterms:created xsi:type="dcterms:W3CDTF">2014-08-20T01:10:29Z</dcterms:created>
  <dcterms:modified xsi:type="dcterms:W3CDTF">2014-08-28T02:51:07Z</dcterms:modified>
</cp:coreProperties>
</file>