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5" r:id="rId3"/>
    <p:sldId id="331" r:id="rId4"/>
    <p:sldId id="266" r:id="rId5"/>
    <p:sldId id="265" r:id="rId6"/>
    <p:sldId id="264" r:id="rId7"/>
    <p:sldId id="263" r:id="rId8"/>
    <p:sldId id="262" r:id="rId9"/>
    <p:sldId id="261" r:id="rId10"/>
    <p:sldId id="260" r:id="rId11"/>
    <p:sldId id="270" r:id="rId12"/>
    <p:sldId id="258" r:id="rId13"/>
    <p:sldId id="269" r:id="rId14"/>
    <p:sldId id="259" r:id="rId15"/>
    <p:sldId id="271" r:id="rId16"/>
    <p:sldId id="272" r:id="rId17"/>
    <p:sldId id="273" r:id="rId18"/>
    <p:sldId id="274" r:id="rId19"/>
    <p:sldId id="291" r:id="rId20"/>
    <p:sldId id="287" r:id="rId21"/>
    <p:sldId id="286" r:id="rId22"/>
    <p:sldId id="285" r:id="rId23"/>
    <p:sldId id="288" r:id="rId24"/>
    <p:sldId id="284" r:id="rId25"/>
    <p:sldId id="275" r:id="rId26"/>
    <p:sldId id="283" r:id="rId27"/>
    <p:sldId id="292" r:id="rId28"/>
    <p:sldId id="302" r:id="rId29"/>
    <p:sldId id="301" r:id="rId30"/>
    <p:sldId id="300" r:id="rId31"/>
    <p:sldId id="299" r:id="rId32"/>
    <p:sldId id="282" r:id="rId33"/>
    <p:sldId id="281" r:id="rId34"/>
    <p:sldId id="298" r:id="rId35"/>
    <p:sldId id="297" r:id="rId36"/>
    <p:sldId id="296" r:id="rId37"/>
    <p:sldId id="295" r:id="rId38"/>
    <p:sldId id="294" r:id="rId39"/>
    <p:sldId id="293" r:id="rId40"/>
    <p:sldId id="257" r:id="rId41"/>
    <p:sldId id="344" r:id="rId42"/>
    <p:sldId id="343" r:id="rId43"/>
    <p:sldId id="342" r:id="rId44"/>
    <p:sldId id="303" r:id="rId45"/>
    <p:sldId id="304" r:id="rId46"/>
    <p:sldId id="305" r:id="rId47"/>
    <p:sldId id="306" r:id="rId48"/>
    <p:sldId id="317" r:id="rId49"/>
    <p:sldId id="322" r:id="rId50"/>
    <p:sldId id="320" r:id="rId51"/>
    <p:sldId id="319" r:id="rId52"/>
    <p:sldId id="307" r:id="rId53"/>
    <p:sldId id="318" r:id="rId54"/>
    <p:sldId id="335" r:id="rId55"/>
    <p:sldId id="308" r:id="rId56"/>
    <p:sldId id="334" r:id="rId57"/>
    <p:sldId id="336" r:id="rId58"/>
    <p:sldId id="333" r:id="rId59"/>
    <p:sldId id="332" r:id="rId60"/>
    <p:sldId id="337" r:id="rId61"/>
    <p:sldId id="309" r:id="rId62"/>
    <p:sldId id="310" r:id="rId63"/>
    <p:sldId id="338" r:id="rId64"/>
    <p:sldId id="311" r:id="rId65"/>
    <p:sldId id="312" r:id="rId66"/>
    <p:sldId id="316" r:id="rId67"/>
    <p:sldId id="315" r:id="rId68"/>
    <p:sldId id="314" r:id="rId69"/>
    <p:sldId id="313" r:id="rId70"/>
    <p:sldId id="345" r:id="rId71"/>
    <p:sldId id="290" r:id="rId72"/>
    <p:sldId id="346" r:id="rId73"/>
    <p:sldId id="348" r:id="rId74"/>
    <p:sldId id="347" r:id="rId75"/>
    <p:sldId id="351" r:id="rId76"/>
    <p:sldId id="349" r:id="rId77"/>
    <p:sldId id="350" r:id="rId7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B3D40CDB-A763-4C70-873D-3C0B27FEF20B}" type="datetimeFigureOut">
              <a:rPr lang="es-CL" smtClean="0"/>
              <a:t>02-09-2014</a:t>
            </a:fld>
            <a:endParaRPr lang="es-CL"/>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CL"/>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1532664-9DE1-4D3C-B57A-B91A382970AC}"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3D40CDB-A763-4C70-873D-3C0B27FEF20B}" type="datetimeFigureOut">
              <a:rPr lang="es-CL" smtClean="0"/>
              <a:t>02-09-2014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1532664-9DE1-4D3C-B57A-B91A382970AC}"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3D40CDB-A763-4C70-873D-3C0B27FEF20B}" type="datetimeFigureOut">
              <a:rPr lang="es-CL" smtClean="0"/>
              <a:t>02-09-2014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1532664-9DE1-4D3C-B57A-B91A382970AC}"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B3D40CDB-A763-4C70-873D-3C0B27FEF20B}" type="datetimeFigureOut">
              <a:rPr lang="es-CL" smtClean="0"/>
              <a:t>02-09-2014</a:t>
            </a:fld>
            <a:endParaRPr lang="es-CL"/>
          </a:p>
        </p:txBody>
      </p:sp>
      <p:sp>
        <p:nvSpPr>
          <p:cNvPr id="5" name="4 Marcador de pie de página"/>
          <p:cNvSpPr>
            <a:spLocks noGrp="1"/>
          </p:cNvSpPr>
          <p:nvPr>
            <p:ph type="ftr" sz="quarter" idx="11"/>
          </p:nvPr>
        </p:nvSpPr>
        <p:spPr>
          <a:xfrm>
            <a:off x="457200" y="6480969"/>
            <a:ext cx="4260056" cy="300831"/>
          </a:xfrm>
        </p:spPr>
        <p:txBody>
          <a:bodyPr/>
          <a:lstStyle/>
          <a:p>
            <a:endParaRPr lang="es-CL"/>
          </a:p>
        </p:txBody>
      </p:sp>
      <p:sp>
        <p:nvSpPr>
          <p:cNvPr id="6" name="5 Marcador de número de diapositiva"/>
          <p:cNvSpPr>
            <a:spLocks noGrp="1"/>
          </p:cNvSpPr>
          <p:nvPr>
            <p:ph type="sldNum" sz="quarter" idx="12"/>
          </p:nvPr>
        </p:nvSpPr>
        <p:spPr/>
        <p:txBody>
          <a:bodyPr/>
          <a:lstStyle/>
          <a:p>
            <a:fld id="{D1532664-9DE1-4D3C-B57A-B91A382970AC}"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B3D40CDB-A763-4C70-873D-3C0B27FEF20B}" type="datetimeFigureOut">
              <a:rPr lang="es-CL" smtClean="0"/>
              <a:t>02-09-2014</a:t>
            </a:fld>
            <a:endParaRPr lang="es-CL"/>
          </a:p>
        </p:txBody>
      </p:sp>
      <p:sp>
        <p:nvSpPr>
          <p:cNvPr id="5" name="4 Marcador de pie de página"/>
          <p:cNvSpPr>
            <a:spLocks noGrp="1"/>
          </p:cNvSpPr>
          <p:nvPr>
            <p:ph type="ftr" sz="quarter" idx="11"/>
          </p:nvPr>
        </p:nvSpPr>
        <p:spPr>
          <a:xfrm>
            <a:off x="2619376" y="6480969"/>
            <a:ext cx="4260056" cy="300831"/>
          </a:xfrm>
        </p:spPr>
        <p:txBody>
          <a:bodyPr/>
          <a:lstStyle/>
          <a:p>
            <a:endParaRPr lang="es-CL"/>
          </a:p>
        </p:txBody>
      </p:sp>
      <p:sp>
        <p:nvSpPr>
          <p:cNvPr id="6" name="5 Marcador de número de diapositiva"/>
          <p:cNvSpPr>
            <a:spLocks noGrp="1"/>
          </p:cNvSpPr>
          <p:nvPr>
            <p:ph type="sldNum" sz="quarter" idx="12"/>
          </p:nvPr>
        </p:nvSpPr>
        <p:spPr>
          <a:xfrm>
            <a:off x="8451056" y="809624"/>
            <a:ext cx="502920" cy="300831"/>
          </a:xfrm>
        </p:spPr>
        <p:txBody>
          <a:bodyPr/>
          <a:lstStyle/>
          <a:p>
            <a:fld id="{D1532664-9DE1-4D3C-B57A-B91A382970AC}" type="slidenum">
              <a:rPr lang="es-CL" smtClean="0"/>
              <a:t>‹Nº›</a:t>
            </a:fld>
            <a:endParaRPr lang="es-CL"/>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B3D40CDB-A763-4C70-873D-3C0B27FEF20B}" type="datetimeFigureOut">
              <a:rPr lang="es-CL" smtClean="0"/>
              <a:t>02-09-2014</a:t>
            </a:fld>
            <a:endParaRPr lang="es-CL"/>
          </a:p>
        </p:txBody>
      </p:sp>
      <p:sp>
        <p:nvSpPr>
          <p:cNvPr id="6" name="5 Marcador de pie de página"/>
          <p:cNvSpPr>
            <a:spLocks noGrp="1"/>
          </p:cNvSpPr>
          <p:nvPr>
            <p:ph type="ftr" sz="quarter" idx="11"/>
          </p:nvPr>
        </p:nvSpPr>
        <p:spPr>
          <a:xfrm>
            <a:off x="457200" y="6480969"/>
            <a:ext cx="4260056" cy="301752"/>
          </a:xfrm>
        </p:spPr>
        <p:txBody>
          <a:bodyPr/>
          <a:lstStyle/>
          <a:p>
            <a:endParaRPr lang="es-CL"/>
          </a:p>
        </p:txBody>
      </p:sp>
      <p:sp>
        <p:nvSpPr>
          <p:cNvPr id="7" name="6 Marcador de número de diapositiva"/>
          <p:cNvSpPr>
            <a:spLocks noGrp="1"/>
          </p:cNvSpPr>
          <p:nvPr>
            <p:ph type="sldNum" sz="quarter" idx="12"/>
          </p:nvPr>
        </p:nvSpPr>
        <p:spPr>
          <a:xfrm>
            <a:off x="7589520" y="6480969"/>
            <a:ext cx="502920" cy="301752"/>
          </a:xfrm>
        </p:spPr>
        <p:txBody>
          <a:bodyPr/>
          <a:lstStyle/>
          <a:p>
            <a:fld id="{D1532664-9DE1-4D3C-B57A-B91A382970AC}"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B3D40CDB-A763-4C70-873D-3C0B27FEF20B}" type="datetimeFigureOut">
              <a:rPr lang="es-CL" smtClean="0"/>
              <a:t>02-09-2014</a:t>
            </a:fld>
            <a:endParaRPr lang="es-CL"/>
          </a:p>
        </p:txBody>
      </p:sp>
      <p:sp>
        <p:nvSpPr>
          <p:cNvPr id="8" name="7 Marcador de pie de página"/>
          <p:cNvSpPr>
            <a:spLocks noGrp="1"/>
          </p:cNvSpPr>
          <p:nvPr>
            <p:ph type="ftr" sz="quarter" idx="11"/>
          </p:nvPr>
        </p:nvSpPr>
        <p:spPr>
          <a:xfrm>
            <a:off x="457200" y="6480969"/>
            <a:ext cx="4261104" cy="301752"/>
          </a:xfrm>
        </p:spPr>
        <p:txBody>
          <a:bodyPr/>
          <a:lstStyle/>
          <a:p>
            <a:endParaRPr lang="es-CL"/>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D1532664-9DE1-4D3C-B57A-B91A382970AC}"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3D40CDB-A763-4C70-873D-3C0B27FEF20B}" type="datetimeFigureOut">
              <a:rPr lang="es-CL" smtClean="0"/>
              <a:t>02-09-2014</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D1532664-9DE1-4D3C-B57A-B91A382970AC}"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B3D40CDB-A763-4C70-873D-3C0B27FEF20B}" type="datetimeFigureOut">
              <a:rPr lang="es-CL" smtClean="0"/>
              <a:t>02-09-2014</a:t>
            </a:fld>
            <a:endParaRPr lang="es-CL"/>
          </a:p>
        </p:txBody>
      </p:sp>
      <p:sp>
        <p:nvSpPr>
          <p:cNvPr id="3" name="2 Marcador de pie de página"/>
          <p:cNvSpPr>
            <a:spLocks noGrp="1"/>
          </p:cNvSpPr>
          <p:nvPr>
            <p:ph type="ftr" sz="quarter" idx="11"/>
          </p:nvPr>
        </p:nvSpPr>
        <p:spPr>
          <a:xfrm>
            <a:off x="457200" y="6481890"/>
            <a:ext cx="4260056" cy="300831"/>
          </a:xfrm>
        </p:spPr>
        <p:txBody>
          <a:bodyPr/>
          <a:lstStyle/>
          <a:p>
            <a:endParaRPr lang="es-CL"/>
          </a:p>
        </p:txBody>
      </p:sp>
      <p:sp>
        <p:nvSpPr>
          <p:cNvPr id="4" name="3 Marcador de número de diapositiva"/>
          <p:cNvSpPr>
            <a:spLocks noGrp="1"/>
          </p:cNvSpPr>
          <p:nvPr>
            <p:ph type="sldNum" sz="quarter" idx="12"/>
          </p:nvPr>
        </p:nvSpPr>
        <p:spPr>
          <a:xfrm>
            <a:off x="7589520" y="6480969"/>
            <a:ext cx="502920" cy="301752"/>
          </a:xfrm>
        </p:spPr>
        <p:txBody>
          <a:bodyPr/>
          <a:lstStyle/>
          <a:p>
            <a:fld id="{D1532664-9DE1-4D3C-B57A-B91A382970AC}"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B3D40CDB-A763-4C70-873D-3C0B27FEF20B}" type="datetimeFigureOut">
              <a:rPr lang="es-CL" smtClean="0"/>
              <a:t>02-09-2014</a:t>
            </a:fld>
            <a:endParaRPr lang="es-CL"/>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CL"/>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D1532664-9DE1-4D3C-B57A-B91A382970AC}"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B3D40CDB-A763-4C70-873D-3C0B27FEF20B}" type="datetimeFigureOut">
              <a:rPr lang="es-CL" smtClean="0"/>
              <a:t>02-09-2014</a:t>
            </a:fld>
            <a:endParaRPr lang="es-CL"/>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CL"/>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D1532664-9DE1-4D3C-B57A-B91A382970AC}"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3D40CDB-A763-4C70-873D-3C0B27FEF20B}" type="datetimeFigureOut">
              <a:rPr lang="es-CL" smtClean="0"/>
              <a:t>02-09-2014</a:t>
            </a:fld>
            <a:endParaRPr lang="es-CL"/>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CL"/>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1532664-9DE1-4D3C-B57A-B91A382970AC}" type="slidenum">
              <a:rPr lang="es-CL" smtClean="0"/>
              <a:t>‹Nº›</a:t>
            </a:fld>
            <a:endParaRPr lang="es-C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endParaRPr lang="es-C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836712"/>
            <a:ext cx="6848475"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4725144"/>
            <a:ext cx="1682452" cy="126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995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a:bodyPr>
          <a:lstStyle/>
          <a:p>
            <a:r>
              <a:rPr lang="es-CL" dirty="0"/>
              <a:t>La reducción de tamaño ocurre debido a</a:t>
            </a:r>
          </a:p>
          <a:p>
            <a:r>
              <a:rPr lang="es-CL" b="1" dirty="0" smtClean="0"/>
              <a:t>impactos</a:t>
            </a:r>
            <a:r>
              <a:rPr lang="es-CL" b="1" dirty="0"/>
              <a:t>, </a:t>
            </a:r>
            <a:r>
              <a:rPr lang="es-CL" b="1" dirty="0" err="1"/>
              <a:t>astillamientos</a:t>
            </a:r>
            <a:r>
              <a:rPr lang="es-CL" b="1" dirty="0"/>
              <a:t> y por abrasión</a:t>
            </a:r>
            <a:r>
              <a:rPr lang="es-CL" dirty="0" smtClean="0"/>
              <a:t>.</a:t>
            </a:r>
          </a:p>
          <a:p>
            <a:r>
              <a:rPr lang="es-CL" dirty="0"/>
              <a:t>El movimiento de la carga del molino (medios</a:t>
            </a:r>
          </a:p>
          <a:p>
            <a:r>
              <a:rPr lang="es-CL" dirty="0"/>
              <a:t>de molienda, mineral y agua íntimamente</a:t>
            </a:r>
          </a:p>
          <a:p>
            <a:r>
              <a:rPr lang="es-CL" dirty="0"/>
              <a:t>mezclados) depende de la velocidad de </a:t>
            </a:r>
            <a:r>
              <a:rPr lang="es-CL" dirty="0" smtClean="0"/>
              <a:t>rotación del </a:t>
            </a:r>
            <a:r>
              <a:rPr lang="es-CL" dirty="0"/>
              <a:t>molino. Esta velocidad </a:t>
            </a:r>
            <a:r>
              <a:rPr lang="es-CL" dirty="0" smtClean="0"/>
              <a:t>de rotación proporciona </a:t>
            </a:r>
            <a:r>
              <a:rPr lang="es-CL" dirty="0"/>
              <a:t>la energía </a:t>
            </a:r>
            <a:r>
              <a:rPr lang="es-CL" dirty="0" smtClean="0"/>
              <a:t>necesaria para </a:t>
            </a:r>
            <a:r>
              <a:rPr lang="es-CL" dirty="0"/>
              <a:t>moler, </a:t>
            </a:r>
            <a:r>
              <a:rPr lang="es-CL" dirty="0" smtClean="0"/>
              <a:t>pero parte </a:t>
            </a:r>
            <a:r>
              <a:rPr lang="es-CL" dirty="0"/>
              <a:t>importante de ella </a:t>
            </a:r>
            <a:r>
              <a:rPr lang="es-CL" dirty="0" smtClean="0"/>
              <a:t>se disipa como calor y ruido.</a:t>
            </a:r>
          </a:p>
          <a:p>
            <a:r>
              <a:rPr lang="es-CL" dirty="0"/>
              <a:t>Esta </a:t>
            </a:r>
            <a:r>
              <a:rPr lang="es-CL" b="1" dirty="0"/>
              <a:t>etapa</a:t>
            </a:r>
            <a:r>
              <a:rPr lang="es-CL" dirty="0"/>
              <a:t> es la que consume </a:t>
            </a:r>
            <a:r>
              <a:rPr lang="es-CL" b="1" dirty="0"/>
              <a:t>mayor energía</a:t>
            </a:r>
          </a:p>
          <a:p>
            <a:r>
              <a:rPr lang="es-CL" dirty="0"/>
              <a:t>de todo el proceso de tratamiento de minerales,</a:t>
            </a:r>
          </a:p>
          <a:p>
            <a:r>
              <a:rPr lang="es-CL" dirty="0"/>
              <a:t>por lo cual debe ser estrictamente controlada</a:t>
            </a:r>
          </a:p>
        </p:txBody>
      </p:sp>
    </p:spTree>
    <p:extLst>
      <p:ext uri="{BB962C8B-B14F-4D97-AF65-F5344CB8AC3E}">
        <p14:creationId xmlns:p14="http://schemas.microsoft.com/office/powerpoint/2010/main" val="2673749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a:bodyPr>
          <a:lstStyle/>
          <a:p>
            <a:r>
              <a:rPr lang="es-CL" b="1" dirty="0"/>
              <a:t>Conceptos Teóricos de Molienda</a:t>
            </a:r>
          </a:p>
          <a:p>
            <a:r>
              <a:rPr lang="es-CL" b="1" dirty="0"/>
              <a:t>La MOLIENDA </a:t>
            </a:r>
            <a:r>
              <a:rPr lang="es-CL" dirty="0"/>
              <a:t>tiene por objeto reducir los materiales a tamaños comprendidos entre algunos milímetros y algunas decenas de micrones. Según el tamaño del producto tenemos: </a:t>
            </a:r>
          </a:p>
          <a:p>
            <a:r>
              <a:rPr lang="es-CL" dirty="0" smtClean="0"/>
              <a:t>Mol Gruesa, </a:t>
            </a:r>
            <a:r>
              <a:rPr lang="es-CL" dirty="0"/>
              <a:t>primaria o barras 2-3 mm </a:t>
            </a:r>
            <a:r>
              <a:rPr lang="es-CL" dirty="0" smtClean="0"/>
              <a:t>- </a:t>
            </a:r>
            <a:r>
              <a:rPr lang="es-CL" dirty="0"/>
              <a:t>0,80 </a:t>
            </a:r>
            <a:r>
              <a:rPr lang="es-CL" dirty="0" smtClean="0"/>
              <a:t>mm         </a:t>
            </a:r>
            <a:r>
              <a:rPr lang="es-CL" dirty="0" err="1" smtClean="0"/>
              <a:t>Molienda,mediana</a:t>
            </a:r>
            <a:r>
              <a:rPr lang="es-CL" dirty="0" smtClean="0"/>
              <a:t>  </a:t>
            </a:r>
            <a:r>
              <a:rPr lang="es-CL" dirty="0" err="1" smtClean="0"/>
              <a:t>secund</a:t>
            </a:r>
            <a:r>
              <a:rPr lang="es-CL" dirty="0" smtClean="0"/>
              <a:t> 0,5 mm - 0,12 mm –  </a:t>
            </a:r>
          </a:p>
          <a:p>
            <a:r>
              <a:rPr lang="es-CL" dirty="0" smtClean="0"/>
              <a:t>Molienda </a:t>
            </a:r>
            <a:r>
              <a:rPr lang="es-CL" dirty="0"/>
              <a:t>fina o Remolienda 0,1 mm </a:t>
            </a:r>
            <a:r>
              <a:rPr lang="es-CL" dirty="0" smtClean="0"/>
              <a:t>- </a:t>
            </a:r>
            <a:r>
              <a:rPr lang="es-CL" dirty="0"/>
              <a:t>0.02 mm Existen numerosos tipos de molinos, de los cuales los de bolas y barras son casi los únicos utilizados en las plantas de procesamiento de minerales.</a:t>
            </a:r>
          </a:p>
        </p:txBody>
      </p:sp>
    </p:spTree>
    <p:extLst>
      <p:ext uri="{BB962C8B-B14F-4D97-AF65-F5344CB8AC3E}">
        <p14:creationId xmlns:p14="http://schemas.microsoft.com/office/powerpoint/2010/main" val="3797653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7776864"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917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a:bodyPr>
          <a:lstStyle/>
          <a:p>
            <a:r>
              <a:rPr lang="es-CL" dirty="0"/>
              <a:t>Dependiendo de la fineza del producto final, la molienda se dividirá a su vez en</a:t>
            </a:r>
          </a:p>
          <a:p>
            <a:r>
              <a:rPr lang="es-CL" dirty="0" err="1"/>
              <a:t>subetapas</a:t>
            </a:r>
            <a:r>
              <a:rPr lang="es-CL" dirty="0"/>
              <a:t> llamadas primaria, secundaria y terciaria. El equipo más utilizado en </a:t>
            </a:r>
            <a:r>
              <a:rPr lang="es-CL" dirty="0" smtClean="0"/>
              <a:t>molienda es el </a:t>
            </a:r>
            <a:r>
              <a:rPr lang="es-CL" b="1" dirty="0"/>
              <a:t>molino rotatorio</a:t>
            </a:r>
            <a:r>
              <a:rPr lang="es-CL" dirty="0"/>
              <a:t>, los cuales </a:t>
            </a:r>
            <a:r>
              <a:rPr lang="es-CL" dirty="0" smtClean="0"/>
              <a:t>se especifican </a:t>
            </a:r>
            <a:r>
              <a:rPr lang="es-CL" dirty="0"/>
              <a:t>en función del Diámetro y Largo en pies (</a:t>
            </a:r>
            <a:r>
              <a:rPr lang="es-CL" dirty="0" err="1"/>
              <a:t>DxL</a:t>
            </a:r>
            <a:r>
              <a:rPr lang="es-CL" dirty="0"/>
              <a:t>).</a:t>
            </a:r>
          </a:p>
          <a:p>
            <a:r>
              <a:rPr lang="es-CL" dirty="0"/>
              <a:t>Los molinos primarios utilizan como medio de molienda barras de acero y se denominan</a:t>
            </a:r>
          </a:p>
          <a:p>
            <a:r>
              <a:rPr lang="es-CL" dirty="0"/>
              <a:t>"MOLINOS DE BARRAS". La molienda secundaria y terciaria utiliza bolas de acero como</a:t>
            </a:r>
          </a:p>
          <a:p>
            <a:r>
              <a:rPr lang="es-CL" dirty="0"/>
              <a:t>medio de molienda y se denominan "MOLINOS DE BOLAS".</a:t>
            </a:r>
          </a:p>
        </p:txBody>
      </p:sp>
    </p:spTree>
    <p:extLst>
      <p:ext uri="{BB962C8B-B14F-4D97-AF65-F5344CB8AC3E}">
        <p14:creationId xmlns:p14="http://schemas.microsoft.com/office/powerpoint/2010/main" val="1404630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b="1" dirty="0" smtClean="0"/>
              <a:t>Molinos </a:t>
            </a:r>
            <a:r>
              <a:rPr lang="es-CL" b="1" dirty="0"/>
              <a:t>de tambor giratorio </a:t>
            </a:r>
            <a:r>
              <a:rPr lang="es-CL" b="1" dirty="0" smtClean="0"/>
              <a:t>para molienda</a:t>
            </a:r>
          </a:p>
          <a:p>
            <a:endParaRPr lang="es-CL" b="1" dirty="0"/>
          </a:p>
          <a:p>
            <a:r>
              <a:rPr lang="es-CL" dirty="0"/>
              <a:t>El molino de tambor </a:t>
            </a:r>
            <a:r>
              <a:rPr lang="es-CL" dirty="0" smtClean="0"/>
              <a:t>giratorio  </a:t>
            </a:r>
            <a:r>
              <a:rPr lang="es-CL" dirty="0"/>
              <a:t>es la solución al problema de aplicar una pequeña fuerza de </a:t>
            </a:r>
            <a:r>
              <a:rPr lang="es-CL" dirty="0" smtClean="0"/>
              <a:t>fractura </a:t>
            </a:r>
            <a:r>
              <a:rPr lang="es-CL" dirty="0"/>
              <a:t>a un gran número de partículas, lográndose el efecto </a:t>
            </a:r>
            <a:r>
              <a:rPr lang="es-CL" dirty="0" smtClean="0"/>
              <a:t>mediante él </a:t>
            </a:r>
            <a:r>
              <a:rPr lang="es-CL" dirty="0"/>
              <a:t>uso de medios de molienda para que se produzca predominantemente fractura por </a:t>
            </a:r>
            <a:r>
              <a:rPr lang="es-CL" dirty="0" smtClean="0"/>
              <a:t>estallido</a:t>
            </a:r>
          </a:p>
          <a:p>
            <a:r>
              <a:rPr lang="es-CL" dirty="0"/>
              <a:t>Los </a:t>
            </a:r>
            <a:r>
              <a:rPr lang="es-CL" b="1" dirty="0"/>
              <a:t>medios de molienda </a:t>
            </a:r>
            <a:r>
              <a:rPr lang="es-CL" dirty="0"/>
              <a:t>lo constituyen ya sea </a:t>
            </a:r>
            <a:r>
              <a:rPr lang="es-CL" b="1" dirty="0"/>
              <a:t>barras </a:t>
            </a:r>
            <a:r>
              <a:rPr lang="es-CL" dirty="0"/>
              <a:t>(acero), </a:t>
            </a:r>
            <a:r>
              <a:rPr lang="es-CL" b="1" dirty="0"/>
              <a:t>bolas</a:t>
            </a:r>
            <a:r>
              <a:rPr lang="es-CL" dirty="0"/>
              <a:t> (acero o cerámica), o partículas del </a:t>
            </a:r>
            <a:r>
              <a:rPr lang="es-CL" b="1" dirty="0"/>
              <a:t>mineral mismo</a:t>
            </a:r>
            <a:r>
              <a:rPr lang="es-CL" dirty="0"/>
              <a:t>; a este último proceso se le llama molienda </a:t>
            </a:r>
            <a:r>
              <a:rPr lang="es-CL" b="1" dirty="0"/>
              <a:t>autógena</a:t>
            </a:r>
          </a:p>
        </p:txBody>
      </p:sp>
    </p:spTree>
    <p:extLst>
      <p:ext uri="{BB962C8B-B14F-4D97-AF65-F5344CB8AC3E}">
        <p14:creationId xmlns:p14="http://schemas.microsoft.com/office/powerpoint/2010/main" val="2607265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a:t>Tipos de </a:t>
            </a:r>
            <a:r>
              <a:rPr lang="es-CL" dirty="0" smtClean="0"/>
              <a:t>Molienda </a:t>
            </a:r>
          </a:p>
          <a:p>
            <a:r>
              <a:rPr lang="es-CL" dirty="0" smtClean="0"/>
              <a:t>Pueden </a:t>
            </a:r>
            <a:r>
              <a:rPr lang="es-CL" dirty="0"/>
              <a:t>en general realizarse en seco o </a:t>
            </a:r>
            <a:r>
              <a:rPr lang="es-CL" dirty="0" smtClean="0"/>
              <a:t>en húmedo</a:t>
            </a:r>
          </a:p>
          <a:p>
            <a:pPr algn="l"/>
            <a:r>
              <a:rPr lang="es-CL" dirty="0"/>
              <a:t>a).- Molienda en Seco:</a:t>
            </a:r>
          </a:p>
          <a:p>
            <a:pPr algn="l"/>
            <a:r>
              <a:rPr lang="es-CL" dirty="0"/>
              <a:t>• Genera más finos.</a:t>
            </a:r>
          </a:p>
          <a:p>
            <a:pPr algn="l"/>
            <a:r>
              <a:rPr lang="es-CL" dirty="0"/>
              <a:t>• Produce un menor desgaste de los revestimientos y medios de molienda.</a:t>
            </a:r>
          </a:p>
          <a:p>
            <a:pPr algn="l"/>
            <a:r>
              <a:rPr lang="es-CL" dirty="0"/>
              <a:t>• Adecuada cuando no se quiere alterar el mineral (ejemplo: sal).</a:t>
            </a:r>
          </a:p>
        </p:txBody>
      </p:sp>
    </p:spTree>
    <p:extLst>
      <p:ext uri="{BB962C8B-B14F-4D97-AF65-F5344CB8AC3E}">
        <p14:creationId xmlns:p14="http://schemas.microsoft.com/office/powerpoint/2010/main" val="88723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lnSpcReduction="10000"/>
          </a:bodyPr>
          <a:lstStyle/>
          <a:p>
            <a:pPr algn="l"/>
            <a:r>
              <a:rPr lang="es-CL" dirty="0"/>
              <a:t>b).- Molienda en Húmedo:</a:t>
            </a:r>
          </a:p>
          <a:p>
            <a:pPr algn="l"/>
            <a:r>
              <a:rPr lang="es-CL" dirty="0"/>
              <a:t>Generalmente se muele en húmedo debido a que:</a:t>
            </a:r>
          </a:p>
          <a:p>
            <a:pPr algn="l"/>
            <a:r>
              <a:rPr lang="es-CL" dirty="0"/>
              <a:t>• Tiene menor consumo de energía por tonelada de mineral tratada.</a:t>
            </a:r>
          </a:p>
          <a:p>
            <a:pPr algn="l"/>
            <a:r>
              <a:rPr lang="es-CL" dirty="0"/>
              <a:t>• Logra una mejor capacidad del equipo.</a:t>
            </a:r>
          </a:p>
          <a:p>
            <a:pPr algn="l"/>
            <a:r>
              <a:rPr lang="es-CL" dirty="0"/>
              <a:t>• Elimina problema del polvo y del ruido.</a:t>
            </a:r>
          </a:p>
          <a:p>
            <a:pPr algn="l"/>
            <a:r>
              <a:rPr lang="es-CL" dirty="0"/>
              <a:t>• Hace posible el uso de ciclones, espirales, harneros para clasificar por tamaño y</a:t>
            </a:r>
          </a:p>
          <a:p>
            <a:pPr algn="l"/>
            <a:r>
              <a:rPr lang="es-CL" dirty="0"/>
              <a:t>lograr una adecuado control del proceso.</a:t>
            </a:r>
          </a:p>
          <a:p>
            <a:pPr algn="l"/>
            <a:r>
              <a:rPr lang="es-CL" dirty="0"/>
              <a:t>• Hace posible el uso de técnicas simples de manejo y transporte de la corriente</a:t>
            </a:r>
          </a:p>
          <a:p>
            <a:pPr algn="l"/>
            <a:r>
              <a:rPr lang="es-CL" dirty="0"/>
              <a:t>de interés en equipos como bombas, cañerías, canaletas, etc.</a:t>
            </a:r>
          </a:p>
        </p:txBody>
      </p:sp>
    </p:spTree>
    <p:extLst>
      <p:ext uri="{BB962C8B-B14F-4D97-AF65-F5344CB8AC3E}">
        <p14:creationId xmlns:p14="http://schemas.microsoft.com/office/powerpoint/2010/main" val="732940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a:bodyPr>
          <a:lstStyle/>
          <a:p>
            <a:r>
              <a:rPr lang="es-CL" dirty="0"/>
              <a:t>La molienda es un proceso continuo, el material se alimenta a una velocidad</a:t>
            </a:r>
          </a:p>
          <a:p>
            <a:r>
              <a:rPr lang="es-CL" dirty="0"/>
              <a:t>controlada desde las tolvas de almacenamiento hacia un extremo del molino y se </a:t>
            </a:r>
            <a:r>
              <a:rPr lang="es-CL" dirty="0" smtClean="0"/>
              <a:t>desborda por </a:t>
            </a:r>
            <a:r>
              <a:rPr lang="es-CL" dirty="0"/>
              <a:t>el otro después de </a:t>
            </a:r>
            <a:r>
              <a:rPr lang="es-CL" dirty="0" smtClean="0"/>
              <a:t>un tiempo </a:t>
            </a:r>
            <a:r>
              <a:rPr lang="es-CL" dirty="0"/>
              <a:t>de residencia o </a:t>
            </a:r>
            <a:r>
              <a:rPr lang="es-CL" dirty="0" smtClean="0"/>
              <a:t>permanencia apropiado</a:t>
            </a:r>
            <a:r>
              <a:rPr lang="es-CL" dirty="0"/>
              <a:t>. El control del</a:t>
            </a:r>
          </a:p>
          <a:p>
            <a:r>
              <a:rPr lang="es-CL" dirty="0"/>
              <a:t>tamaño del producto se realiza por el tipo de medio que se usa, velocidad de rotación del</a:t>
            </a:r>
          </a:p>
          <a:p>
            <a:r>
              <a:rPr lang="es-CL" dirty="0"/>
              <a:t>molino, naturaleza de la alimentación de la mena y tipo de circuito que se utiliza</a:t>
            </a:r>
            <a:r>
              <a:rPr lang="es-CL" b="1" dirty="0"/>
              <a:t>.</a:t>
            </a:r>
          </a:p>
        </p:txBody>
      </p:sp>
    </p:spTree>
    <p:extLst>
      <p:ext uri="{BB962C8B-B14F-4D97-AF65-F5344CB8AC3E}">
        <p14:creationId xmlns:p14="http://schemas.microsoft.com/office/powerpoint/2010/main" val="1686487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a:bodyPr>
          <a:lstStyle/>
          <a:p>
            <a:r>
              <a:rPr lang="es-CL" dirty="0"/>
              <a:t>Molino de </a:t>
            </a:r>
            <a:r>
              <a:rPr lang="es-CL" dirty="0" smtClean="0"/>
              <a:t>Barras</a:t>
            </a:r>
          </a:p>
          <a:p>
            <a:r>
              <a:rPr lang="es-CL" dirty="0" smtClean="0"/>
              <a:t>Tienen capacidad para alimentación hasta de 50</a:t>
            </a:r>
          </a:p>
          <a:p>
            <a:r>
              <a:rPr lang="es-CL" dirty="0" smtClean="0"/>
              <a:t>mm </a:t>
            </a:r>
            <a:r>
              <a:rPr lang="es-CL" dirty="0"/>
              <a:t>y pueden hacer un producto tan fino </a:t>
            </a:r>
            <a:r>
              <a:rPr lang="es-CL" dirty="0" smtClean="0"/>
              <a:t>como de </a:t>
            </a:r>
            <a:r>
              <a:rPr lang="es-CL" dirty="0"/>
              <a:t>300 </a:t>
            </a:r>
            <a:r>
              <a:rPr lang="es-CL" dirty="0" smtClean="0"/>
              <a:t>micrones. </a:t>
            </a:r>
            <a:r>
              <a:rPr lang="es-CL" dirty="0"/>
              <a:t>Frecuentemente se prefieren en </a:t>
            </a:r>
            <a:r>
              <a:rPr lang="es-CL" dirty="0" smtClean="0"/>
              <a:t>lugar de </a:t>
            </a:r>
            <a:r>
              <a:rPr lang="es-CL" dirty="0"/>
              <a:t>las máquinas de molienda fina cuando la </a:t>
            </a:r>
            <a:r>
              <a:rPr lang="es-CL" dirty="0" smtClean="0"/>
              <a:t>mena</a:t>
            </a:r>
          </a:p>
          <a:p>
            <a:r>
              <a:rPr lang="es-CL" dirty="0"/>
              <a:t>Los molinos de barras se clasifican de acuerdo</a:t>
            </a:r>
          </a:p>
          <a:p>
            <a:r>
              <a:rPr lang="es-CL" dirty="0"/>
              <a:t>a la naturaleza de la descarga.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80928"/>
            <a:ext cx="518457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978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77500" lnSpcReduction="20000"/>
          </a:bodyPr>
          <a:lstStyle/>
          <a:p>
            <a:r>
              <a:rPr lang="es-CL" dirty="0"/>
              <a:t>CARACTERISTICAS DE UN MOLINO DE BARRAS (ROD MILL)</a:t>
            </a:r>
          </a:p>
          <a:p>
            <a:r>
              <a:rPr lang="es-CL" dirty="0"/>
              <a:t>• La alimentación que procesan es de un 80% -20[mm] a 80% -4[mm]</a:t>
            </a:r>
          </a:p>
          <a:p>
            <a:r>
              <a:rPr lang="es-CL" dirty="0"/>
              <a:t>• El producto que entregan es de un 80% -2[mm] a 80% -0.5[mm]</a:t>
            </a:r>
          </a:p>
          <a:p>
            <a:r>
              <a:rPr lang="es-CL" dirty="0"/>
              <a:t>• Trabajan generalmente en húmedo con pulpas entre 60% y 80% de sólidos.</a:t>
            </a:r>
          </a:p>
          <a:p>
            <a:r>
              <a:rPr lang="es-CL" dirty="0"/>
              <a:t>• Largo de las barras es igual a la longitud del molino menos 6" a cada lado.</a:t>
            </a:r>
          </a:p>
          <a:p>
            <a:r>
              <a:rPr lang="es-CL" dirty="0"/>
              <a:t>• Su razón L/D varía entre 1.4 - 1.6</a:t>
            </a:r>
          </a:p>
          <a:p>
            <a:r>
              <a:rPr lang="es-CL" dirty="0"/>
              <a:t>• Si L/D es menor a 1.25, entonces aumenta la posibilidad que las barras se enreden.</a:t>
            </a:r>
          </a:p>
          <a:p>
            <a:r>
              <a:rPr lang="es-CL" dirty="0"/>
              <a:t>• Si L/D es mayor a 1.6, entonces las barras se deforman.</a:t>
            </a:r>
          </a:p>
          <a:p>
            <a:r>
              <a:rPr lang="es-CL" dirty="0"/>
              <a:t>• Barras mayores a 6" tienden a doblarse.</a:t>
            </a:r>
          </a:p>
          <a:p>
            <a:r>
              <a:rPr lang="es-CL" dirty="0"/>
              <a:t>• El nivel de llenado (J) es de 35% - 45%</a:t>
            </a:r>
          </a:p>
          <a:p>
            <a:r>
              <a:rPr lang="es-CL" dirty="0"/>
              <a:t>• Consumo de acero varía de 0.1 - 1[kg/ton] de mineral.</a:t>
            </a:r>
          </a:p>
          <a:p>
            <a:r>
              <a:rPr lang="es-CL" dirty="0"/>
              <a:t>• Diámetros típicos de barras varían de 2.5 - 15[</a:t>
            </a:r>
            <a:r>
              <a:rPr lang="es-CL" dirty="0" err="1"/>
              <a:t>cms</a:t>
            </a:r>
            <a:r>
              <a:rPr lang="es-CL" dirty="0"/>
              <a:t>.].</a:t>
            </a:r>
          </a:p>
          <a:p>
            <a:r>
              <a:rPr lang="es-CL" dirty="0"/>
              <a:t>• La velocidad de operación varía entre un 70% - 80% de la velocidad crítica.</a:t>
            </a:r>
          </a:p>
        </p:txBody>
      </p:sp>
    </p:spTree>
    <p:extLst>
      <p:ext uri="{BB962C8B-B14F-4D97-AF65-F5344CB8AC3E}">
        <p14:creationId xmlns:p14="http://schemas.microsoft.com/office/powerpoint/2010/main" val="2058137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4 CuadroTexto"/>
          <p:cNvSpPr txBox="1">
            <a:spLocks noChangeArrowheads="1"/>
          </p:cNvSpPr>
          <p:nvPr/>
        </p:nvSpPr>
        <p:spPr bwMode="auto">
          <a:xfrm>
            <a:off x="250825" y="228600"/>
            <a:ext cx="6538913" cy="400050"/>
          </a:xfrm>
          <a:prstGeom prst="rect">
            <a:avLst/>
          </a:prstGeom>
          <a:noFill/>
          <a:ln w="9525">
            <a:noFill/>
            <a:miter lim="800000"/>
            <a:headEnd/>
            <a:tailEnd/>
          </a:ln>
        </p:spPr>
        <p:txBody>
          <a:bodyPr>
            <a:spAutoFit/>
          </a:bodyPr>
          <a:lstStyle/>
          <a:p>
            <a:r>
              <a:rPr lang="es-ES" sz="2000" b="1">
                <a:ea typeface="Verdana" pitchFamily="34" charset="0"/>
                <a:cs typeface="Calibri" pitchFamily="34" charset="0"/>
              </a:rPr>
              <a:t>MOLIENDA DE MINERALES</a:t>
            </a:r>
            <a:endParaRPr lang="es-CL" sz="2000" b="1">
              <a:ea typeface="Verdana" pitchFamily="34" charset="0"/>
              <a:cs typeface="Calibri" pitchFamily="34" charset="0"/>
            </a:endParaRPr>
          </a:p>
        </p:txBody>
      </p:sp>
      <p:sp>
        <p:nvSpPr>
          <p:cNvPr id="7171" name="8 CuadroTexto"/>
          <p:cNvSpPr txBox="1">
            <a:spLocks noChangeArrowheads="1"/>
          </p:cNvSpPr>
          <p:nvPr/>
        </p:nvSpPr>
        <p:spPr bwMode="auto">
          <a:xfrm>
            <a:off x="250825" y="914400"/>
            <a:ext cx="8353425" cy="2986088"/>
          </a:xfrm>
          <a:prstGeom prst="rect">
            <a:avLst/>
          </a:prstGeom>
          <a:noFill/>
          <a:ln w="9525">
            <a:noFill/>
            <a:miter lim="800000"/>
            <a:headEnd/>
            <a:tailEnd/>
          </a:ln>
        </p:spPr>
        <p:txBody>
          <a:bodyPr>
            <a:spAutoFit/>
          </a:bodyPr>
          <a:lstStyle/>
          <a:p>
            <a:r>
              <a:rPr lang="es-CL" sz="2400" b="1" dirty="0"/>
              <a:t>1.  Concepto de molienda.</a:t>
            </a:r>
          </a:p>
          <a:p>
            <a:endParaRPr lang="es-CL" sz="2400" b="1" dirty="0"/>
          </a:p>
          <a:p>
            <a:pPr algn="just"/>
            <a:r>
              <a:rPr lang="es-ES" sz="2000" b="1" dirty="0"/>
              <a:t>En los </a:t>
            </a:r>
            <a:r>
              <a:rPr lang="es-ES" sz="2000" b="1" dirty="0" err="1"/>
              <a:t>chancadores</a:t>
            </a:r>
            <a:r>
              <a:rPr lang="es-ES" sz="2000" b="1" dirty="0"/>
              <a:t> los cuerpos moledores son integrantes de la máquina           ( muelas, conos, martillos, etc. )</a:t>
            </a:r>
          </a:p>
          <a:p>
            <a:pPr algn="just"/>
            <a:endParaRPr lang="es-ES" sz="2000" b="1" dirty="0">
              <a:solidFill>
                <a:srgbClr val="002060"/>
              </a:solidFill>
            </a:endParaRPr>
          </a:p>
          <a:p>
            <a:pPr algn="just"/>
            <a:r>
              <a:rPr lang="es-ES" sz="2000" b="1" dirty="0"/>
              <a:t>En la molienda, la fragmentación es obtenida por cuerpos moledores libres de la máquina ( bolas, barras, guijarros, etc. ).</a:t>
            </a:r>
          </a:p>
          <a:p>
            <a:pPr algn="just"/>
            <a:endParaRPr lang="es-ES" sz="2000" dirty="0"/>
          </a:p>
          <a:p>
            <a:pPr algn="just"/>
            <a:endParaRPr lang="es-CL" sz="2000" dirty="0"/>
          </a:p>
        </p:txBody>
      </p:sp>
    </p:spTree>
    <p:extLst>
      <p:ext uri="{BB962C8B-B14F-4D97-AF65-F5344CB8AC3E}">
        <p14:creationId xmlns:p14="http://schemas.microsoft.com/office/powerpoint/2010/main" val="33510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p:cTn id="7" dur="5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171">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171">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 calcmode="lin" valueType="num">
                                      <p:cBhvr>
                                        <p:cTn id="14" dur="5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7171">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a:t>Según tipo de descarga se clasifican en</a:t>
            </a:r>
            <a:r>
              <a:rPr lang="es-CL" dirty="0" smtClean="0"/>
              <a:t>:</a:t>
            </a:r>
          </a:p>
          <a:p>
            <a:r>
              <a:rPr lang="es-CL" dirty="0"/>
              <a:t>a).- Descarga Periférica </a:t>
            </a:r>
            <a:r>
              <a:rPr lang="es-CL" dirty="0" smtClean="0"/>
              <a:t>Central</a:t>
            </a:r>
          </a:p>
          <a:p>
            <a:endParaRPr lang="es-C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2996952"/>
            <a:ext cx="58483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604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a:t>b).- Descarga Periférica </a:t>
            </a:r>
            <a:r>
              <a:rPr lang="es-CL" dirty="0" smtClean="0"/>
              <a:t>Extrema</a:t>
            </a:r>
          </a:p>
          <a:p>
            <a:endParaRPr lang="es-C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413" y="1772816"/>
            <a:ext cx="4829175" cy="31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697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a:t>c).- Descarga por </a:t>
            </a:r>
            <a:r>
              <a:rPr lang="es-CL" dirty="0" err="1" smtClean="0"/>
              <a:t>Revalse</a:t>
            </a:r>
            <a:endParaRPr lang="es-CL" dirty="0" smtClean="0"/>
          </a:p>
          <a:p>
            <a:endParaRPr lang="es-C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32856"/>
            <a:ext cx="53625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16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endParaRPr lang="es-CL"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2000250"/>
            <a:ext cx="44862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290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lnSpcReduction="10000"/>
          </a:bodyPr>
          <a:lstStyle/>
          <a:p>
            <a:r>
              <a:rPr lang="es-CL" dirty="0"/>
              <a:t>El producto que entregan es característico ya que tiene un rango estrecho de</a:t>
            </a:r>
          </a:p>
          <a:p>
            <a:r>
              <a:rPr lang="es-CL" dirty="0"/>
              <a:t>tamaño, es decir, tienden a producir una distribución tipo </a:t>
            </a:r>
            <a:r>
              <a:rPr lang="es-CL" dirty="0" err="1"/>
              <a:t>monotamaño</a:t>
            </a:r>
            <a:r>
              <a:rPr lang="es-CL" dirty="0" smtClean="0"/>
              <a:t>.</a:t>
            </a:r>
          </a:p>
          <a:p>
            <a:endParaRPr lang="es-CL" dirty="0"/>
          </a:p>
          <a:p>
            <a:endParaRPr lang="es-CL" dirty="0" smtClean="0"/>
          </a:p>
          <a:p>
            <a:endParaRPr lang="es-CL" dirty="0"/>
          </a:p>
          <a:p>
            <a:endParaRPr lang="es-CL" dirty="0" smtClean="0"/>
          </a:p>
          <a:p>
            <a:endParaRPr lang="es-CL" dirty="0"/>
          </a:p>
          <a:p>
            <a:endParaRPr lang="es-CL" dirty="0" smtClean="0"/>
          </a:p>
          <a:p>
            <a:endParaRPr lang="es-CL" dirty="0" smtClean="0"/>
          </a:p>
          <a:p>
            <a:r>
              <a:rPr lang="es-CL" dirty="0"/>
              <a:t>Tipos de productos en una molienda de barras.</a:t>
            </a:r>
          </a:p>
          <a:p>
            <a:r>
              <a:rPr lang="es-CL" dirty="0"/>
              <a:t>Esta característica se traduce en que no requieren de una unidad clasificadora.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564904"/>
            <a:ext cx="4680520" cy="2455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733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lnSpcReduction="10000"/>
          </a:bodyPr>
          <a:lstStyle/>
          <a:p>
            <a:r>
              <a:rPr lang="es-CL" b="1" dirty="0"/>
              <a:t>MOLINOS DE </a:t>
            </a:r>
            <a:r>
              <a:rPr lang="es-CL" b="1" dirty="0" smtClean="0"/>
              <a:t>BOLAS</a:t>
            </a:r>
          </a:p>
          <a:p>
            <a:r>
              <a:rPr lang="es-CL" dirty="0"/>
              <a:t>La etapa final de </a:t>
            </a:r>
            <a:r>
              <a:rPr lang="es-CL" dirty="0" err="1"/>
              <a:t>conminución</a:t>
            </a:r>
            <a:r>
              <a:rPr lang="es-CL" dirty="0"/>
              <a:t> se realiza en</a:t>
            </a:r>
          </a:p>
          <a:p>
            <a:r>
              <a:rPr lang="es-CL" dirty="0"/>
              <a:t>molinos cilíndricos usando bolas de acero como</a:t>
            </a:r>
          </a:p>
          <a:p>
            <a:r>
              <a:rPr lang="es-CL" dirty="0"/>
              <a:t>medio de molienda y por esa razón se conoce</a:t>
            </a:r>
          </a:p>
          <a:p>
            <a:r>
              <a:rPr lang="es-CL" dirty="0"/>
              <a:t>como molinos de bolas, ya que las bolas tienen</a:t>
            </a:r>
          </a:p>
          <a:p>
            <a:r>
              <a:rPr lang="es-CL" dirty="0"/>
              <a:t>una mayor área superficial por unidad de peso</a:t>
            </a:r>
          </a:p>
          <a:p>
            <a:r>
              <a:rPr lang="es-CL" dirty="0"/>
              <a:t>que las barras y así son más aptas para molienda</a:t>
            </a:r>
          </a:p>
          <a:p>
            <a:r>
              <a:rPr lang="es-CL" dirty="0"/>
              <a:t>fina.</a:t>
            </a:r>
          </a:p>
          <a:p>
            <a:r>
              <a:rPr lang="es-CL" dirty="0"/>
              <a:t>El término molino de bolas se utiliza en</a:t>
            </a:r>
          </a:p>
          <a:p>
            <a:r>
              <a:rPr lang="es-CL" dirty="0"/>
              <a:t>aquellos que tienen una razón largo a diámetro de</a:t>
            </a:r>
          </a:p>
          <a:p>
            <a:r>
              <a:rPr lang="es-CL" dirty="0"/>
              <a:t>1,5 a 1 o menor y no hay un criterio general para</a:t>
            </a:r>
          </a:p>
          <a:p>
            <a:r>
              <a:rPr lang="es-CL" dirty="0"/>
              <a:t>elegir una razón L/D (largo/diámetro) dada.</a:t>
            </a:r>
          </a:p>
        </p:txBody>
      </p:sp>
    </p:spTree>
    <p:extLst>
      <p:ext uri="{BB962C8B-B14F-4D97-AF65-F5344CB8AC3E}">
        <p14:creationId xmlns:p14="http://schemas.microsoft.com/office/powerpoint/2010/main" val="2958276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77500" lnSpcReduction="20000"/>
          </a:bodyPr>
          <a:lstStyle/>
          <a:p>
            <a:r>
              <a:rPr lang="es-CL" dirty="0"/>
              <a:t>CARACTERISTICA DE UN MOLINO DE BOLAS</a:t>
            </a:r>
          </a:p>
          <a:p>
            <a:r>
              <a:rPr lang="es-CL" dirty="0"/>
              <a:t>• Alimentación que Procesan: 80% -5[mm] a 80% -2[mm]</a:t>
            </a:r>
          </a:p>
          <a:p>
            <a:r>
              <a:rPr lang="es-CL" dirty="0"/>
              <a:t>• Producto Intermedio: varía entre 80% -0.5[</a:t>
            </a:r>
            <a:r>
              <a:rPr lang="es-CL" dirty="0" err="1"/>
              <a:t>μm</a:t>
            </a:r>
            <a:r>
              <a:rPr lang="es-CL" dirty="0"/>
              <a:t>] a 80% -75[</a:t>
            </a:r>
            <a:r>
              <a:rPr lang="es-CL" dirty="0" err="1"/>
              <a:t>μm</a:t>
            </a:r>
            <a:r>
              <a:rPr lang="es-CL" dirty="0"/>
              <a:t>]</a:t>
            </a:r>
          </a:p>
          <a:p>
            <a:r>
              <a:rPr lang="es-CL" dirty="0"/>
              <a:t>• Producto Fino: 80% &lt;75[</a:t>
            </a:r>
            <a:r>
              <a:rPr lang="es-CL" dirty="0" err="1"/>
              <a:t>μm</a:t>
            </a:r>
            <a:r>
              <a:rPr lang="es-CL" dirty="0"/>
              <a:t>]</a:t>
            </a:r>
          </a:p>
          <a:p>
            <a:r>
              <a:rPr lang="es-CL" dirty="0"/>
              <a:t>• Razón L/D: 1 - 2 (cuando L/D varía entre 3 - 5, corresponde a molino de tubo)</a:t>
            </a:r>
          </a:p>
          <a:p>
            <a:r>
              <a:rPr lang="es-CL" dirty="0"/>
              <a:t>• Molino de Tubo: Se pueden dividir en varios compartimientos con distintos medios de</a:t>
            </a:r>
          </a:p>
          <a:p>
            <a:r>
              <a:rPr lang="es-CL" dirty="0"/>
              <a:t>molienda.</a:t>
            </a:r>
          </a:p>
          <a:p>
            <a:r>
              <a:rPr lang="es-CL" dirty="0"/>
              <a:t>• Consumo de Acero: 0.1 - 1.0 [kg/ton. mineral]</a:t>
            </a:r>
          </a:p>
          <a:p>
            <a:r>
              <a:rPr lang="es-CL" dirty="0"/>
              <a:t>• Densidad de la Pulpa: Trabajan normalmente entre 65% - 80% de sólidos.</a:t>
            </a:r>
          </a:p>
          <a:p>
            <a:r>
              <a:rPr lang="es-CL" dirty="0"/>
              <a:t>• Tamaño de las Bolas: varía entre 2" - 5" y en la etapa de remolienda entre 1" - 2"</a:t>
            </a:r>
          </a:p>
          <a:p>
            <a:r>
              <a:rPr lang="es-CL" dirty="0"/>
              <a:t>• J: varia entre 40% - 45% con un máximo de 50%</a:t>
            </a:r>
          </a:p>
          <a:p>
            <a:r>
              <a:rPr lang="es-CL" dirty="0"/>
              <a:t>• Velocidad de Rotación: Operan entre 70% - 80% de la velocidad crítica.</a:t>
            </a:r>
          </a:p>
        </p:txBody>
      </p:sp>
    </p:spTree>
    <p:extLst>
      <p:ext uri="{BB962C8B-B14F-4D97-AF65-F5344CB8AC3E}">
        <p14:creationId xmlns:p14="http://schemas.microsoft.com/office/powerpoint/2010/main" val="2830616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a:bodyPr>
          <a:lstStyle/>
          <a:p>
            <a:r>
              <a:rPr lang="es-CL" dirty="0"/>
              <a:t>Los molinos de bolas también se clasifican </a:t>
            </a:r>
            <a:r>
              <a:rPr lang="es-CL" dirty="0" smtClean="0"/>
              <a:t>por la </a:t>
            </a:r>
            <a:r>
              <a:rPr lang="es-CL" dirty="0"/>
              <a:t>naturaleza de la descarga. Pueden ser </a:t>
            </a:r>
            <a:r>
              <a:rPr lang="es-CL" dirty="0" smtClean="0"/>
              <a:t>molinos de </a:t>
            </a:r>
            <a:r>
              <a:rPr lang="es-CL" dirty="0"/>
              <a:t>derrame simple, operados en circuito abierto </a:t>
            </a:r>
            <a:r>
              <a:rPr lang="es-CL" dirty="0" smtClean="0"/>
              <a:t>o cerrado</a:t>
            </a:r>
            <a:r>
              <a:rPr lang="es-CL" dirty="0"/>
              <a:t>, o molinos de parrilla de </a:t>
            </a:r>
            <a:r>
              <a:rPr lang="es-CL" dirty="0" smtClean="0"/>
              <a:t>descarga (descarga </a:t>
            </a:r>
            <a:r>
              <a:rPr lang="es-CL" dirty="0"/>
              <a:t>de nivel bajo</a:t>
            </a:r>
            <a:r>
              <a:rPr lang="es-CL" dirty="0" smtClean="0"/>
              <a:t>).</a:t>
            </a:r>
          </a:p>
          <a:p>
            <a:endParaRPr lang="es-C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717032"/>
            <a:ext cx="338137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928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a:bodyPr>
          <a:lstStyle/>
          <a:p>
            <a:r>
              <a:rPr lang="es-CL" dirty="0"/>
              <a:t>Varios factores influyen sobre la eficiencia de</a:t>
            </a:r>
          </a:p>
          <a:p>
            <a:r>
              <a:rPr lang="es-CL" dirty="0"/>
              <a:t>la molienda en los molinos de bolas. la densidad</a:t>
            </a:r>
          </a:p>
          <a:p>
            <a:r>
              <a:rPr lang="es-CL" dirty="0"/>
              <a:t>de la pulpa de la alimentación debe ser tan alta</a:t>
            </a:r>
          </a:p>
          <a:p>
            <a:r>
              <a:rPr lang="es-CL" dirty="0"/>
              <a:t>como sea posible y compatible con la facilidad de</a:t>
            </a:r>
          </a:p>
          <a:p>
            <a:r>
              <a:rPr lang="es-CL" dirty="0"/>
              <a:t>fluir a través del molino. Es indispensable que las</a:t>
            </a:r>
          </a:p>
          <a:p>
            <a:r>
              <a:rPr lang="es-CL" dirty="0"/>
              <a:t>bolas estén cubiertas con una capa de mena; una</a:t>
            </a:r>
          </a:p>
          <a:p>
            <a:r>
              <a:rPr lang="es-CL" dirty="0"/>
              <a:t>pulpa demasiado diluida aumenta el contacto de</a:t>
            </a:r>
          </a:p>
          <a:p>
            <a:r>
              <a:rPr lang="es-CL" dirty="0"/>
              <a:t>metal a metal, produciendo un consumo de acero</a:t>
            </a:r>
          </a:p>
          <a:p>
            <a:r>
              <a:rPr lang="es-CL" dirty="0"/>
              <a:t>elevado y una eficiencia reducida de molienda.</a:t>
            </a:r>
          </a:p>
          <a:p>
            <a:r>
              <a:rPr lang="es-CL" dirty="0"/>
              <a:t>Los molinos de bolas deben trabajar entre 65 y 80% de sólidos por peso..</a:t>
            </a:r>
          </a:p>
        </p:txBody>
      </p:sp>
    </p:spTree>
    <p:extLst>
      <p:ext uri="{BB962C8B-B14F-4D97-AF65-F5344CB8AC3E}">
        <p14:creationId xmlns:p14="http://schemas.microsoft.com/office/powerpoint/2010/main" val="3907272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a:bodyPr>
          <a:lstStyle/>
          <a:p>
            <a:r>
              <a:rPr lang="es-CL" dirty="0"/>
              <a:t>La eficiencia de molienda depende del área</a:t>
            </a:r>
          </a:p>
          <a:p>
            <a:r>
              <a:rPr lang="es-CL" dirty="0"/>
              <a:t>superficial del medio de molienda. Así, las bolas</a:t>
            </a:r>
          </a:p>
          <a:p>
            <a:r>
              <a:rPr lang="es-CL" dirty="0"/>
              <a:t>deben ser tan pequeñas como sea posible y su</a:t>
            </a:r>
          </a:p>
          <a:p>
            <a:r>
              <a:rPr lang="es-CL" dirty="0"/>
              <a:t>carga se gradúa de manera que las bolas grandes</a:t>
            </a:r>
          </a:p>
          <a:p>
            <a:r>
              <a:rPr lang="es-CL" dirty="0"/>
              <a:t>sean justo lo bastante pesadas para moler las</a:t>
            </a:r>
          </a:p>
          <a:p>
            <a:r>
              <a:rPr lang="es-CL" dirty="0"/>
              <a:t>partículas más grandes y más duras de</a:t>
            </a:r>
          </a:p>
          <a:p>
            <a:r>
              <a:rPr lang="es-CL" dirty="0"/>
              <a:t>alimentación. Una carga preparada consiste de</a:t>
            </a:r>
          </a:p>
          <a:p>
            <a:r>
              <a:rPr lang="es-CL" dirty="0"/>
              <a:t>una gran variedad de tamaños de bola en que las</a:t>
            </a:r>
          </a:p>
          <a:p>
            <a:r>
              <a:rPr lang="es-CL" dirty="0"/>
              <a:t>nuevas bolas que se agregan al molino</a:t>
            </a:r>
          </a:p>
          <a:p>
            <a:r>
              <a:rPr lang="es-CL" dirty="0"/>
              <a:t>generalmente tienen mayor tamaño del necesario.</a:t>
            </a:r>
          </a:p>
        </p:txBody>
      </p:sp>
    </p:spTree>
    <p:extLst>
      <p:ext uri="{BB962C8B-B14F-4D97-AF65-F5344CB8AC3E}">
        <p14:creationId xmlns:p14="http://schemas.microsoft.com/office/powerpoint/2010/main" val="111413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4 CuadroTexto"/>
          <p:cNvSpPr txBox="1">
            <a:spLocks noChangeArrowheads="1"/>
          </p:cNvSpPr>
          <p:nvPr/>
        </p:nvSpPr>
        <p:spPr bwMode="auto">
          <a:xfrm>
            <a:off x="250825" y="228600"/>
            <a:ext cx="6538913" cy="400050"/>
          </a:xfrm>
          <a:prstGeom prst="rect">
            <a:avLst/>
          </a:prstGeom>
          <a:noFill/>
          <a:ln w="9525">
            <a:noFill/>
            <a:miter lim="800000"/>
            <a:headEnd/>
            <a:tailEnd/>
          </a:ln>
        </p:spPr>
        <p:txBody>
          <a:bodyPr>
            <a:spAutoFit/>
          </a:bodyPr>
          <a:lstStyle/>
          <a:p>
            <a:r>
              <a:rPr lang="es-ES" sz="2000" b="1">
                <a:ea typeface="Verdana" pitchFamily="34" charset="0"/>
                <a:cs typeface="Calibri" pitchFamily="34" charset="0"/>
              </a:rPr>
              <a:t>MOLIENDA DE MINERALES</a:t>
            </a:r>
            <a:endParaRPr lang="es-CL" sz="2000" b="1">
              <a:ea typeface="Verdana" pitchFamily="34" charset="0"/>
              <a:cs typeface="Calibri" pitchFamily="34" charset="0"/>
            </a:endParaRPr>
          </a:p>
        </p:txBody>
      </p:sp>
      <p:sp>
        <p:nvSpPr>
          <p:cNvPr id="8195" name="8 CuadroTexto"/>
          <p:cNvSpPr txBox="1">
            <a:spLocks noChangeArrowheads="1"/>
          </p:cNvSpPr>
          <p:nvPr/>
        </p:nvSpPr>
        <p:spPr bwMode="auto">
          <a:xfrm>
            <a:off x="250825" y="914400"/>
            <a:ext cx="8353425" cy="3292475"/>
          </a:xfrm>
          <a:prstGeom prst="rect">
            <a:avLst/>
          </a:prstGeom>
          <a:noFill/>
          <a:ln w="9525">
            <a:noFill/>
            <a:miter lim="800000"/>
            <a:headEnd/>
            <a:tailEnd/>
          </a:ln>
        </p:spPr>
        <p:txBody>
          <a:bodyPr>
            <a:spAutoFit/>
          </a:bodyPr>
          <a:lstStyle/>
          <a:p>
            <a:r>
              <a:rPr lang="es-CL" sz="2400" b="1" dirty="0"/>
              <a:t>1.  Concepto de molienda.</a:t>
            </a:r>
          </a:p>
          <a:p>
            <a:endParaRPr lang="es-CL" sz="2400" b="1" dirty="0"/>
          </a:p>
          <a:p>
            <a:pPr algn="just"/>
            <a:r>
              <a:rPr lang="es-ES" sz="2000" dirty="0"/>
              <a:t>En el procesamiento de minerales, el interés básico está dado en una molienda justa y suficiente para liberar las partículas útiles a concentrar. </a:t>
            </a:r>
          </a:p>
          <a:p>
            <a:pPr algn="just"/>
            <a:endParaRPr lang="es-ES" sz="2000" dirty="0"/>
          </a:p>
          <a:p>
            <a:pPr algn="just"/>
            <a:r>
              <a:rPr lang="es-ES" sz="2000" b="1" dirty="0"/>
              <a:t>El costo de molienda es elevado, luego, cualquier exceso de fineza                       ( </a:t>
            </a:r>
            <a:r>
              <a:rPr lang="es-ES" sz="2000" b="1" dirty="0" err="1"/>
              <a:t>sobremolienda</a:t>
            </a:r>
            <a:r>
              <a:rPr lang="es-ES" sz="2000" b="1" dirty="0"/>
              <a:t> ) produce pérdidas económicas y, si esta fuera excesiva, podría afectar la recuperación global del proceso.</a:t>
            </a:r>
          </a:p>
          <a:p>
            <a:pPr algn="just"/>
            <a:endParaRPr lang="es-ES" sz="2000" dirty="0">
              <a:solidFill>
                <a:srgbClr val="002060"/>
              </a:solidFill>
            </a:endParaRPr>
          </a:p>
          <a:p>
            <a:pPr algn="just"/>
            <a:endParaRPr lang="es-CL" sz="2000" dirty="0"/>
          </a:p>
        </p:txBody>
      </p:sp>
    </p:spTree>
    <p:extLst>
      <p:ext uri="{BB962C8B-B14F-4D97-AF65-F5344CB8AC3E}">
        <p14:creationId xmlns:p14="http://schemas.microsoft.com/office/powerpoint/2010/main" val="547050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 calcmode="lin" valueType="num">
                                      <p:cBhvr>
                                        <p:cTn id="7" dur="5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195">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195">
                                            <p:txEl>
                                              <p:pRg st="4" end="4"/>
                                            </p:txEl>
                                          </p:spTgt>
                                        </p:tgtEl>
                                        <p:attrNameLst>
                                          <p:attrName>style.visibility</p:attrName>
                                        </p:attrNameLst>
                                      </p:cBhvr>
                                      <p:to>
                                        <p:strVal val="visible"/>
                                      </p:to>
                                    </p:set>
                                    <p:anim calcmode="lin" valueType="num">
                                      <p:cBhvr>
                                        <p:cTn id="14" dur="500" fill="hold"/>
                                        <p:tgtEl>
                                          <p:spTgt spid="8195">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8195">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a:bodyPr>
          <a:lstStyle/>
          <a:p>
            <a:r>
              <a:rPr lang="es-CL" dirty="0"/>
              <a:t>Normalmente la molienda primaria requiere</a:t>
            </a:r>
          </a:p>
          <a:p>
            <a:r>
              <a:rPr lang="es-CL" dirty="0"/>
              <a:t>una carga de bola graduada de 10 cm hasta 5 </a:t>
            </a:r>
            <a:r>
              <a:rPr lang="es-CL" dirty="0" smtClean="0"/>
              <a:t>cm de </a:t>
            </a:r>
            <a:r>
              <a:rPr lang="es-CL" dirty="0"/>
              <a:t>diámetro, mientras que la molienda </a:t>
            </a:r>
            <a:r>
              <a:rPr lang="es-CL" dirty="0" smtClean="0"/>
              <a:t>secundaria. generalmente </a:t>
            </a:r>
            <a:r>
              <a:rPr lang="es-CL" dirty="0"/>
              <a:t>requiere bolas de 5 a 2 cm </a:t>
            </a:r>
            <a:r>
              <a:rPr lang="es-CL" dirty="0" smtClean="0"/>
              <a:t>de diámetro</a:t>
            </a:r>
            <a:r>
              <a:rPr lang="es-CL" dirty="0"/>
              <a:t>.</a:t>
            </a:r>
          </a:p>
          <a:p>
            <a:r>
              <a:rPr lang="es-CL" dirty="0"/>
              <a:t>Las bolas usadas son construidas de</a:t>
            </a:r>
          </a:p>
          <a:p>
            <a:r>
              <a:rPr lang="es-CL" dirty="0"/>
              <a:t>fundiciones o acero forjado, o de aleaciones</a:t>
            </a:r>
          </a:p>
          <a:p>
            <a:r>
              <a:rPr lang="es-CL" dirty="0"/>
              <a:t>especiales. Su característica más importante </a:t>
            </a:r>
            <a:r>
              <a:rPr lang="es-CL" dirty="0" smtClean="0"/>
              <a:t>es su dureza </a:t>
            </a:r>
            <a:r>
              <a:rPr lang="es-CL" dirty="0"/>
              <a:t>ya que aumenta la capacidad </a:t>
            </a:r>
            <a:r>
              <a:rPr lang="es-CL" dirty="0" smtClean="0"/>
              <a:t>del molino y disminuye </a:t>
            </a:r>
            <a:r>
              <a:rPr lang="es-CL" dirty="0"/>
              <a:t>el desgaste. Generalmente las </a:t>
            </a:r>
            <a:r>
              <a:rPr lang="es-CL" dirty="0" smtClean="0"/>
              <a:t>bolas son </a:t>
            </a:r>
            <a:r>
              <a:rPr lang="es-CL" dirty="0"/>
              <a:t>esféricas, pero últimamente se han</a:t>
            </a:r>
          </a:p>
          <a:p>
            <a:r>
              <a:rPr lang="es-CL" dirty="0"/>
              <a:t>desarrollado medios moledores cilíndricos,</a:t>
            </a:r>
          </a:p>
          <a:p>
            <a:r>
              <a:rPr lang="es-CL" dirty="0"/>
              <a:t>cónicos u otras formas irregulares</a:t>
            </a:r>
          </a:p>
        </p:txBody>
      </p:sp>
    </p:spTree>
    <p:extLst>
      <p:ext uri="{BB962C8B-B14F-4D97-AF65-F5344CB8AC3E}">
        <p14:creationId xmlns:p14="http://schemas.microsoft.com/office/powerpoint/2010/main" val="646968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a:bodyPr>
          <a:lstStyle/>
          <a:p>
            <a:r>
              <a:rPr lang="es-CL" dirty="0"/>
              <a:t>Algunos factores que inciden en el</a:t>
            </a:r>
          </a:p>
          <a:p>
            <a:r>
              <a:rPr lang="es-CL" dirty="0"/>
              <a:t>aprovechamiento de energía de un molino de</a:t>
            </a:r>
          </a:p>
          <a:p>
            <a:r>
              <a:rPr lang="es-CL" dirty="0"/>
              <a:t>bolas </a:t>
            </a:r>
            <a:r>
              <a:rPr lang="es-CL" dirty="0" smtClean="0"/>
              <a:t>son:</a:t>
            </a:r>
          </a:p>
          <a:p>
            <a:r>
              <a:rPr lang="es-CL" b="1" dirty="0" smtClean="0"/>
              <a:t>La </a:t>
            </a:r>
            <a:r>
              <a:rPr lang="es-CL" b="1" dirty="0"/>
              <a:t>carga de bolas</a:t>
            </a:r>
            <a:r>
              <a:rPr lang="es-CL" dirty="0"/>
              <a:t>: Varía entre </a:t>
            </a:r>
            <a:r>
              <a:rPr lang="es-CL" dirty="0" smtClean="0"/>
              <a:t>un40</a:t>
            </a:r>
            <a:r>
              <a:rPr lang="es-CL" dirty="0"/>
              <a:t>% a 50%</a:t>
            </a:r>
          </a:p>
          <a:p>
            <a:r>
              <a:rPr lang="es-CL" dirty="0"/>
              <a:t>del volumen interno del molino, alcanzando un</a:t>
            </a:r>
          </a:p>
          <a:p>
            <a:r>
              <a:rPr lang="es-CL" dirty="0"/>
              <a:t>máximo en 50%, en una zona en que </a:t>
            </a:r>
            <a:r>
              <a:rPr lang="es-CL" dirty="0" smtClean="0"/>
              <a:t>la eficiencia no </a:t>
            </a:r>
            <a:r>
              <a:rPr lang="es-CL" dirty="0"/>
              <a:t>varíe mucho con la carga..</a:t>
            </a:r>
          </a:p>
        </p:txBody>
      </p:sp>
    </p:spTree>
    <p:extLst>
      <p:ext uri="{BB962C8B-B14F-4D97-AF65-F5344CB8AC3E}">
        <p14:creationId xmlns:p14="http://schemas.microsoft.com/office/powerpoint/2010/main" val="1989437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a:bodyPr>
          <a:lstStyle/>
          <a:p>
            <a:r>
              <a:rPr lang="es-CL" b="1" dirty="0"/>
              <a:t>MOLIENDA AUTOGENA (AG) Y SAG</a:t>
            </a:r>
          </a:p>
          <a:p>
            <a:r>
              <a:rPr lang="es-CL" b="1" dirty="0"/>
              <a:t>Molienda AG o Autógena</a:t>
            </a:r>
            <a:r>
              <a:rPr lang="es-CL" dirty="0"/>
              <a:t>: Es la molienda de la mena por si misma. En menas adecuadas,</a:t>
            </a:r>
          </a:p>
          <a:p>
            <a:r>
              <a:rPr lang="es-CL" dirty="0"/>
              <a:t>esta técnica elimina los costosos medios de molienda y pueden</a:t>
            </a:r>
          </a:p>
          <a:p>
            <a:r>
              <a:rPr lang="es-CL" dirty="0"/>
              <a:t>producir menor porcentaje de finos que </a:t>
            </a:r>
            <a:r>
              <a:rPr lang="es-CL" dirty="0" smtClean="0"/>
              <a:t>la molienda convencional.</a:t>
            </a:r>
          </a:p>
          <a:p>
            <a:r>
              <a:rPr lang="es-CL" b="1" dirty="0" smtClean="0"/>
              <a:t>Molienda </a:t>
            </a:r>
            <a:r>
              <a:rPr lang="es-CL" b="1" dirty="0"/>
              <a:t>SAG o </a:t>
            </a:r>
            <a:r>
              <a:rPr lang="es-CL" b="1" dirty="0" err="1"/>
              <a:t>Semiautógena</a:t>
            </a:r>
            <a:r>
              <a:rPr lang="es-CL" dirty="0" smtClean="0"/>
              <a:t>:</a:t>
            </a:r>
          </a:p>
          <a:p>
            <a:r>
              <a:rPr lang="es-CL" dirty="0" smtClean="0"/>
              <a:t> </a:t>
            </a:r>
            <a:r>
              <a:rPr lang="es-CL" dirty="0"/>
              <a:t>Es una combinación de Molienda AG </a:t>
            </a:r>
            <a:r>
              <a:rPr lang="es-CL" dirty="0" smtClean="0"/>
              <a:t>más una carga reducida </a:t>
            </a:r>
            <a:r>
              <a:rPr lang="es-CL" dirty="0"/>
              <a:t>de bolas (de 6% a 11% del volumen interno del</a:t>
            </a:r>
          </a:p>
          <a:p>
            <a:r>
              <a:rPr lang="es-CL" dirty="0"/>
              <a:t>molino).</a:t>
            </a:r>
          </a:p>
        </p:txBody>
      </p:sp>
    </p:spTree>
    <p:extLst>
      <p:ext uri="{BB962C8B-B14F-4D97-AF65-F5344CB8AC3E}">
        <p14:creationId xmlns:p14="http://schemas.microsoft.com/office/powerpoint/2010/main" val="3351029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a:t>Ambas operan generalmente en húmedo, lo que evita los problemas de moler en</a:t>
            </a:r>
          </a:p>
          <a:p>
            <a:r>
              <a:rPr lang="es-CL" dirty="0"/>
              <a:t>seco entre los que se tienen:</a:t>
            </a:r>
          </a:p>
          <a:p>
            <a:r>
              <a:rPr lang="es-CL" dirty="0"/>
              <a:t>• Proceso difícil de controlar.</a:t>
            </a:r>
          </a:p>
          <a:p>
            <a:r>
              <a:rPr lang="es-CL" dirty="0"/>
              <a:t>• Generación de problemas ambientales (polvo, ruido, etc</a:t>
            </a:r>
            <a:r>
              <a:rPr lang="es-CL" dirty="0" smtClean="0"/>
              <a:t>.)</a:t>
            </a:r>
          </a:p>
          <a:p>
            <a:r>
              <a:rPr lang="es-CL" dirty="0"/>
              <a:t>En el caso de la molienda AG, la alimentación debe estar compuesta de una</a:t>
            </a:r>
          </a:p>
          <a:p>
            <a:r>
              <a:rPr lang="es-CL" dirty="0"/>
              <a:t>suficiente cantidad de rocas grandes que se muelan a lo menos con igual velocidad que las</a:t>
            </a:r>
          </a:p>
          <a:p>
            <a:r>
              <a:rPr lang="es-CL" dirty="0"/>
              <a:t>partículas pequeñas</a:t>
            </a:r>
          </a:p>
        </p:txBody>
      </p:sp>
    </p:spTree>
    <p:extLst>
      <p:ext uri="{BB962C8B-B14F-4D97-AF65-F5344CB8AC3E}">
        <p14:creationId xmlns:p14="http://schemas.microsoft.com/office/powerpoint/2010/main" val="2216708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lnSpcReduction="10000"/>
          </a:bodyPr>
          <a:lstStyle/>
          <a:p>
            <a:r>
              <a:rPr lang="es-CL" b="1" dirty="0"/>
              <a:t>Velocidad de rotación</a:t>
            </a:r>
            <a:r>
              <a:rPr lang="es-CL" dirty="0"/>
              <a:t>: Se opera de modo de</a:t>
            </a:r>
          </a:p>
          <a:p>
            <a:r>
              <a:rPr lang="es-CL" dirty="0"/>
              <a:t>obtener un movimiento de catarata y así</a:t>
            </a:r>
          </a:p>
          <a:p>
            <a:r>
              <a:rPr lang="es-CL" dirty="0"/>
              <a:t>aumentar la molienda, por impacto 80%,</a:t>
            </a:r>
          </a:p>
          <a:p>
            <a:r>
              <a:rPr lang="es-CL" dirty="0" err="1"/>
              <a:t>astillamiento</a:t>
            </a:r>
            <a:r>
              <a:rPr lang="es-CL" dirty="0"/>
              <a:t> 10% y abrasión 10%. Se trabaja</a:t>
            </a:r>
          </a:p>
          <a:p>
            <a:r>
              <a:rPr lang="es-CL" dirty="0"/>
              <a:t>normalmente en un 77% de la velocidad crítica</a:t>
            </a:r>
            <a:r>
              <a:rPr lang="es-CL" dirty="0" smtClean="0"/>
              <a:t>.</a:t>
            </a:r>
          </a:p>
          <a:p>
            <a:r>
              <a:rPr lang="es-CL" b="1" dirty="0"/>
              <a:t>Porcentaje de sólido</a:t>
            </a:r>
            <a:r>
              <a:rPr lang="es-CL" dirty="0"/>
              <a:t>: Se recomienda trabajar</a:t>
            </a:r>
          </a:p>
          <a:p>
            <a:r>
              <a:rPr lang="es-CL" dirty="0"/>
              <a:t>con densidad de pulpa tan alta como sea posible,</a:t>
            </a:r>
          </a:p>
          <a:p>
            <a:r>
              <a:rPr lang="es-CL" dirty="0"/>
              <a:t>pero obteniendo una viscosidad adecuada; si es</a:t>
            </a:r>
          </a:p>
          <a:p>
            <a:r>
              <a:rPr lang="es-CL" dirty="0"/>
              <a:t>muy alta puede actuar como amortiguador de los</a:t>
            </a:r>
          </a:p>
          <a:p>
            <a:r>
              <a:rPr lang="es-CL" dirty="0"/>
              <a:t>impactos. Si es muy baja, disminuye la</a:t>
            </a:r>
          </a:p>
          <a:p>
            <a:r>
              <a:rPr lang="es-CL" dirty="0"/>
              <a:t>probabilidad de contacto del mineral con las</a:t>
            </a:r>
          </a:p>
          <a:p>
            <a:r>
              <a:rPr lang="es-CL" dirty="0"/>
              <a:t>bolas y así hay mayor consumo de metal, se </a:t>
            </a:r>
            <a:r>
              <a:rPr lang="es-CL" dirty="0" smtClean="0"/>
              <a:t>opera normalmente </a:t>
            </a:r>
            <a:r>
              <a:rPr lang="es-CL" dirty="0"/>
              <a:t>entre 70 - 75 % de sólidos, lo </a:t>
            </a:r>
            <a:r>
              <a:rPr lang="es-CL" dirty="0" smtClean="0"/>
              <a:t>que da </a:t>
            </a:r>
            <a:r>
              <a:rPr lang="es-CL" dirty="0"/>
              <a:t>un mejor aprovechamiento de la energía.</a:t>
            </a:r>
          </a:p>
        </p:txBody>
      </p:sp>
    </p:spTree>
    <p:extLst>
      <p:ext uri="{BB962C8B-B14F-4D97-AF65-F5344CB8AC3E}">
        <p14:creationId xmlns:p14="http://schemas.microsoft.com/office/powerpoint/2010/main" val="1173439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a:bodyPr>
          <a:lstStyle/>
          <a:p>
            <a:r>
              <a:rPr lang="es-CL" dirty="0" smtClean="0"/>
              <a:t>.</a:t>
            </a:r>
            <a:endParaRPr lang="es-C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9"/>
            <a:ext cx="835292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081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a:bodyPr>
          <a:lstStyle/>
          <a:p>
            <a:r>
              <a:rPr lang="es-CL" dirty="0" smtClean="0"/>
              <a:t>.</a:t>
            </a:r>
            <a:endParaRPr lang="es-C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657350"/>
            <a:ext cx="8547100" cy="354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052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a:bodyPr>
          <a:lstStyle/>
          <a:p>
            <a:r>
              <a:rPr lang="es-CL" b="1" dirty="0"/>
              <a:t>Descripción de Circuitos de Molienda</a:t>
            </a:r>
          </a:p>
          <a:p>
            <a:r>
              <a:rPr lang="es-CL" dirty="0"/>
              <a:t>Los circuitos de molienda son utilizados para</a:t>
            </a:r>
          </a:p>
          <a:p>
            <a:r>
              <a:rPr lang="es-CL" dirty="0"/>
              <a:t>reducir el tamaño de las partículas de la mena,</a:t>
            </a:r>
          </a:p>
          <a:p>
            <a:r>
              <a:rPr lang="es-CL" dirty="0"/>
              <a:t>hasta el tamaño necesario para su beneficio.</a:t>
            </a:r>
          </a:p>
          <a:p>
            <a:r>
              <a:rPr lang="es-CL" dirty="0"/>
              <a:t>Estos circuitos consisten en uno o más</a:t>
            </a:r>
          </a:p>
          <a:p>
            <a:r>
              <a:rPr lang="es-CL" dirty="0"/>
              <a:t>equipos que muelen los sólidos productos del</a:t>
            </a:r>
          </a:p>
          <a:p>
            <a:r>
              <a:rPr lang="es-CL" dirty="0"/>
              <a:t>chancado.</a:t>
            </a:r>
          </a:p>
          <a:p>
            <a:r>
              <a:rPr lang="es-CL" dirty="0"/>
              <a:t>Generalmente se incluyen en estos circuitos</a:t>
            </a:r>
          </a:p>
          <a:p>
            <a:r>
              <a:rPr lang="es-CL" dirty="0"/>
              <a:t>los molinos, equipos de clasificación, y los</a:t>
            </a:r>
          </a:p>
          <a:p>
            <a:r>
              <a:rPr lang="es-CL" dirty="0"/>
              <a:t>equipos de manipulación de materiales, como por</a:t>
            </a:r>
          </a:p>
          <a:p>
            <a:r>
              <a:rPr lang="es-CL" dirty="0"/>
              <a:t>ejemplo bombas, </a:t>
            </a:r>
            <a:r>
              <a:rPr lang="es-CL" dirty="0" err="1"/>
              <a:t>hidrociclón</a:t>
            </a:r>
            <a:r>
              <a:rPr lang="es-CL" dirty="0"/>
              <a:t>, tuberías y correas</a:t>
            </a:r>
          </a:p>
          <a:p>
            <a:r>
              <a:rPr lang="es-CL" dirty="0"/>
              <a:t>transportadoras..</a:t>
            </a:r>
          </a:p>
        </p:txBody>
      </p:sp>
    </p:spTree>
    <p:extLst>
      <p:ext uri="{BB962C8B-B14F-4D97-AF65-F5344CB8AC3E}">
        <p14:creationId xmlns:p14="http://schemas.microsoft.com/office/powerpoint/2010/main" val="2953278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a:bodyPr>
          <a:lstStyle/>
          <a:p>
            <a:r>
              <a:rPr lang="es-CL" dirty="0"/>
              <a:t>Los circuitos </a:t>
            </a:r>
            <a:r>
              <a:rPr lang="es-CL" dirty="0" smtClean="0"/>
              <a:t>se dividen </a:t>
            </a:r>
            <a:r>
              <a:rPr lang="es-CL" dirty="0"/>
              <a:t>en dos </a:t>
            </a:r>
            <a:r>
              <a:rPr lang="es-CL" dirty="0" smtClean="0"/>
              <a:t>amplias clasificaciones</a:t>
            </a:r>
            <a:r>
              <a:rPr lang="es-CL" dirty="0"/>
              <a:t>: </a:t>
            </a:r>
            <a:endParaRPr lang="es-CL" dirty="0" smtClean="0"/>
          </a:p>
          <a:p>
            <a:r>
              <a:rPr lang="es-CL" dirty="0" smtClean="0"/>
              <a:t>Abierto y cerrado</a:t>
            </a:r>
            <a:r>
              <a:rPr lang="es-CL" dirty="0"/>
              <a:t>.</a:t>
            </a:r>
          </a:p>
          <a:p>
            <a:r>
              <a:rPr lang="es-CL" dirty="0" smtClean="0"/>
              <a:t>Circuito abierto.</a:t>
            </a:r>
          </a:p>
          <a:p>
            <a:r>
              <a:rPr lang="es-CL" dirty="0" smtClean="0"/>
              <a:t>Los </a:t>
            </a:r>
            <a:r>
              <a:rPr lang="es-CL" dirty="0"/>
              <a:t>circuitos abiertos </a:t>
            </a:r>
            <a:r>
              <a:rPr lang="es-CL" dirty="0" smtClean="0"/>
              <a:t>consisten </a:t>
            </a:r>
            <a:r>
              <a:rPr lang="es-CL" dirty="0"/>
              <a:t>en</a:t>
            </a:r>
          </a:p>
          <a:p>
            <a:r>
              <a:rPr lang="es-CL" dirty="0"/>
              <a:t>instalaciones en las cuales se tiene uno o dos</a:t>
            </a:r>
          </a:p>
          <a:p>
            <a:r>
              <a:rPr lang="es-CL" dirty="0"/>
              <a:t>molinos con o sin clasificación por tamaño en</a:t>
            </a:r>
          </a:p>
          <a:p>
            <a:r>
              <a:rPr lang="es-CL" dirty="0"/>
              <a:t>ninguna de sus secciones, pero sin recirculación</a:t>
            </a:r>
          </a:p>
          <a:p>
            <a:r>
              <a:rPr lang="es-CL" dirty="0"/>
              <a:t>(carga circulante) del material molido</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64260"/>
            <a:ext cx="48164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075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a:bodyPr>
          <a:lstStyle/>
          <a:p>
            <a:r>
              <a:rPr lang="es-CL" dirty="0"/>
              <a:t>b) Circuitos cerrados</a:t>
            </a:r>
          </a:p>
          <a:p>
            <a:r>
              <a:rPr lang="es-CL" dirty="0"/>
              <a:t>Son los circuitos más comunes en el</a:t>
            </a:r>
          </a:p>
          <a:p>
            <a:r>
              <a:rPr lang="es-CL" dirty="0"/>
              <a:t>procesamiento de minerales.</a:t>
            </a:r>
          </a:p>
          <a:p>
            <a:r>
              <a:rPr lang="es-CL" dirty="0"/>
              <a:t>La molienda en la industria minera casi</a:t>
            </a:r>
          </a:p>
          <a:p>
            <a:r>
              <a:rPr lang="es-CL" dirty="0"/>
              <a:t>siempre se presenta en circuito cerrado. </a:t>
            </a:r>
            <a:r>
              <a:rPr lang="es-CL" dirty="0" smtClean="0"/>
              <a:t>Estos circuitos consisten </a:t>
            </a:r>
            <a:r>
              <a:rPr lang="es-CL" dirty="0"/>
              <a:t>en uno o más</a:t>
            </a:r>
          </a:p>
          <a:p>
            <a:r>
              <a:rPr lang="es-CL" dirty="0"/>
              <a:t>molinos y clasificadores mediante los cuales </a:t>
            </a:r>
            <a:r>
              <a:rPr lang="es-CL" dirty="0" smtClean="0"/>
              <a:t>se entrega </a:t>
            </a:r>
            <a:r>
              <a:rPr lang="es-CL" dirty="0"/>
              <a:t>en forma eficiente el producto que </a:t>
            </a:r>
            <a:r>
              <a:rPr lang="es-CL" dirty="0" smtClean="0"/>
              <a:t>se desea</a:t>
            </a:r>
            <a:r>
              <a:rPr lang="es-CL" dirty="0"/>
              <a:t>. En este caso se puede controlar el </a:t>
            </a:r>
            <a:r>
              <a:rPr lang="es-CL" dirty="0" smtClean="0"/>
              <a:t>tamaño máximo </a:t>
            </a:r>
            <a:r>
              <a:rPr lang="es-CL" dirty="0"/>
              <a:t>del producto y minimizar </a:t>
            </a:r>
            <a:r>
              <a:rPr lang="es-CL" dirty="0" smtClean="0"/>
              <a:t>la </a:t>
            </a:r>
            <a:r>
              <a:rPr lang="es-CL" dirty="0" err="1" smtClean="0"/>
              <a:t>sobremolienda</a:t>
            </a:r>
            <a:r>
              <a:rPr lang="es-CL" dirty="0"/>
              <a:t>..</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6467" y="5301208"/>
            <a:ext cx="2904431" cy="170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74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lnSpcReduction="10000"/>
          </a:bodyPr>
          <a:lstStyle/>
          <a:p>
            <a:r>
              <a:rPr lang="es-CL" dirty="0" smtClean="0"/>
              <a:t>MOLIENDA </a:t>
            </a:r>
          </a:p>
          <a:p>
            <a:r>
              <a:rPr lang="es-CL" dirty="0" smtClean="0"/>
              <a:t>Es </a:t>
            </a:r>
            <a:r>
              <a:rPr lang="es-CL" dirty="0"/>
              <a:t>la última etapa en el proceso de</a:t>
            </a:r>
          </a:p>
          <a:p>
            <a:r>
              <a:rPr lang="es-CL" dirty="0" err="1"/>
              <a:t>Conminución</a:t>
            </a:r>
            <a:r>
              <a:rPr lang="es-CL" dirty="0"/>
              <a:t>. Se realiza en cilindros rotatorios</a:t>
            </a:r>
          </a:p>
          <a:p>
            <a:r>
              <a:rPr lang="es-CL" dirty="0"/>
              <a:t>conocidos como Molinos, y existen diversos</a:t>
            </a:r>
          </a:p>
          <a:p>
            <a:r>
              <a:rPr lang="es-CL" dirty="0"/>
              <a:t>tipos de ellos que se clasifican según su forma y</a:t>
            </a:r>
          </a:p>
          <a:p>
            <a:r>
              <a:rPr lang="es-CL" dirty="0"/>
              <a:t>según su medio de molienda así por ejemplo</a:t>
            </a:r>
          </a:p>
          <a:p>
            <a:r>
              <a:rPr lang="es-CL" dirty="0"/>
              <a:t>tenemos molinos según su forma en: </a:t>
            </a:r>
            <a:r>
              <a:rPr lang="es-CL" b="1" dirty="0"/>
              <a:t>Cilíndricos</a:t>
            </a:r>
          </a:p>
          <a:p>
            <a:r>
              <a:rPr lang="es-CL" b="1" dirty="0"/>
              <a:t>rotatorios, cilindro - cónicos rotatorios, </a:t>
            </a:r>
            <a:r>
              <a:rPr lang="es-CL" b="1" dirty="0" smtClean="0"/>
              <a:t>tubular rotatorio</a:t>
            </a:r>
            <a:r>
              <a:rPr lang="es-CL" dirty="0" smtClean="0"/>
              <a:t>.</a:t>
            </a:r>
          </a:p>
          <a:p>
            <a:r>
              <a:rPr lang="es-CL" dirty="0" smtClean="0"/>
              <a:t> </a:t>
            </a:r>
            <a:r>
              <a:rPr lang="es-CL" dirty="0"/>
              <a:t>A pesar de la diversidad de tipos </a:t>
            </a:r>
            <a:r>
              <a:rPr lang="es-CL" dirty="0" smtClean="0"/>
              <a:t>el objetivo </a:t>
            </a:r>
            <a:r>
              <a:rPr lang="es-CL" dirty="0"/>
              <a:t>común de su utilización es lograr una</a:t>
            </a:r>
          </a:p>
          <a:p>
            <a:r>
              <a:rPr lang="es-CL" dirty="0"/>
              <a:t>fragmentación tal de las partículas de mineral </a:t>
            </a:r>
            <a:r>
              <a:rPr lang="es-CL" dirty="0" smtClean="0"/>
              <a:t>que queden </a:t>
            </a:r>
            <a:r>
              <a:rPr lang="es-CL" dirty="0"/>
              <a:t>separadas las partículas de las </a:t>
            </a:r>
            <a:r>
              <a:rPr lang="es-CL" dirty="0" smtClean="0"/>
              <a:t>especies útiles </a:t>
            </a:r>
            <a:r>
              <a:rPr lang="es-CL" dirty="0"/>
              <a:t>de las de ganga</a:t>
            </a:r>
          </a:p>
        </p:txBody>
      </p:sp>
    </p:spTree>
    <p:extLst>
      <p:ext uri="{BB962C8B-B14F-4D97-AF65-F5344CB8AC3E}">
        <p14:creationId xmlns:p14="http://schemas.microsoft.com/office/powerpoint/2010/main" val="4174855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85000" lnSpcReduction="20000"/>
          </a:bodyPr>
          <a:lstStyle/>
          <a:p>
            <a:r>
              <a:rPr lang="es-CL" dirty="0"/>
              <a:t>CARACTERISTICAS DE LOS MOLINOS EN CIRCUITO ABIERTO Y CERRADO DE MOLIENDA La molienda en circuito abierto puede llamarse también molienda con pasada simple del material, es decir, cuando todo el material es molido hasta la fineza deseada en un solo recorrido por el molino. Al molino se le exige entonces que no solamente muela el material sino que lo reduzca a un tamaño determinado, descargándolo sólo cuando satisface los requisitos de producto terminado. En estas condiciones, debe molerse hasta el final todo el material servido y por lo tanto la cantidad de material entrante debe corresponder exactamente a la cantidad del material saliente del molino. Con un exceso de carga, la molienda será demasiado grosera y la máquina podrá obstruirse; con defecto del carga, el material resultará más fino de lo necesario.</a:t>
            </a:r>
          </a:p>
        </p:txBody>
      </p:sp>
    </p:spTree>
    <p:extLst>
      <p:ext uri="{BB962C8B-B14F-4D97-AF65-F5344CB8AC3E}">
        <p14:creationId xmlns:p14="http://schemas.microsoft.com/office/powerpoint/2010/main" val="4179889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lnSpcReduction="10000"/>
          </a:bodyPr>
          <a:lstStyle/>
          <a:p>
            <a:r>
              <a:rPr lang="es-CL" dirty="0"/>
              <a:t>La molienda en circuito cerrado puede definirse como un sistema de desintegración en el cual el equipo reductor trabaje conjuntamente con un clasificador. En este caso no se exige que el molino muela todo el material que se le suministra, en un solo recorrido. La selección de las partículas de finura exigida se realiza por el clasificador. Todo el material que sale del molino, el grueso y el fino, pasa por el clasificador que separa el material de suficiente finura y devuelve al molino aquel que no ha sido bastante reducido. El material devuelto por el clasificador para una segunda molienda, se denomina carga circulante.</a:t>
            </a:r>
          </a:p>
        </p:txBody>
      </p:sp>
    </p:spTree>
    <p:extLst>
      <p:ext uri="{BB962C8B-B14F-4D97-AF65-F5344CB8AC3E}">
        <p14:creationId xmlns:p14="http://schemas.microsoft.com/office/powerpoint/2010/main" val="1891997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a:t>Con el sistema actual de circuito cerrado, la capacidad de molienda de la máquina es aprovechada íntegramente, y además el molino no debe terminar al 100 % la molienda del material en un solo recorrido.</a:t>
            </a:r>
          </a:p>
        </p:txBody>
      </p:sp>
    </p:spTree>
    <p:extLst>
      <p:ext uri="{BB962C8B-B14F-4D97-AF65-F5344CB8AC3E}">
        <p14:creationId xmlns:p14="http://schemas.microsoft.com/office/powerpoint/2010/main" val="3501058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a:t>El material que regresa al molino por el</a:t>
            </a:r>
          </a:p>
          <a:p>
            <a:r>
              <a:rPr lang="es-CL" dirty="0"/>
              <a:t>clasificador se conoce como </a:t>
            </a:r>
            <a:r>
              <a:rPr lang="es-CL" b="1" dirty="0"/>
              <a:t>carga circulante </a:t>
            </a:r>
            <a:r>
              <a:rPr lang="es-CL" dirty="0" smtClean="0"/>
              <a:t>y su </a:t>
            </a:r>
            <a:r>
              <a:rPr lang="es-CL" dirty="0"/>
              <a:t>peso se expresa como un porcentaje del </a:t>
            </a:r>
            <a:r>
              <a:rPr lang="es-CL" dirty="0" smtClean="0"/>
              <a:t>peso de </a:t>
            </a:r>
            <a:r>
              <a:rPr lang="es-CL" dirty="0"/>
              <a:t>la nueva alimentación</a:t>
            </a:r>
            <a:r>
              <a:rPr lang="es-CL" dirty="0" smtClean="0"/>
              <a:t>.</a:t>
            </a:r>
          </a:p>
          <a:p>
            <a:r>
              <a:rPr lang="es-CL" dirty="0"/>
              <a:t>La molienda en circuito cerrado reduce el</a:t>
            </a:r>
          </a:p>
          <a:p>
            <a:r>
              <a:rPr lang="es-CL" dirty="0"/>
              <a:t>tiempo de residencia de las partículas en cada</a:t>
            </a:r>
          </a:p>
          <a:p>
            <a:r>
              <a:rPr lang="es-CL" dirty="0"/>
              <a:t>paso y disminuye así la proporción de los</a:t>
            </a:r>
          </a:p>
          <a:p>
            <a:r>
              <a:rPr lang="es-CL" dirty="0"/>
              <a:t>tamaños terminados dentro del molino,</a:t>
            </a:r>
          </a:p>
          <a:p>
            <a:r>
              <a:rPr lang="es-CL" dirty="0"/>
              <a:t>comparada con la molienda en circuito abierto.</a:t>
            </a:r>
          </a:p>
        </p:txBody>
      </p:sp>
    </p:spTree>
    <p:extLst>
      <p:ext uri="{BB962C8B-B14F-4D97-AF65-F5344CB8AC3E}">
        <p14:creationId xmlns:p14="http://schemas.microsoft.com/office/powerpoint/2010/main" val="3661657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a:bodyPr>
          <a:lstStyle/>
          <a:p>
            <a:r>
              <a:rPr lang="es-CL" dirty="0" smtClean="0"/>
              <a:t>VARIABLES OPERACIONALES</a:t>
            </a:r>
          </a:p>
          <a:p>
            <a:r>
              <a:rPr lang="es-CL" b="1" dirty="0"/>
              <a:t>a) Porcentaje de sólido en el molino</a:t>
            </a:r>
          </a:p>
          <a:p>
            <a:r>
              <a:rPr lang="es-CL" dirty="0"/>
              <a:t>El porcentaje de sólido de la pulpa en el</a:t>
            </a:r>
          </a:p>
          <a:p>
            <a:r>
              <a:rPr lang="es-CL" dirty="0"/>
              <a:t>interior del molino, se regula normalmente con</a:t>
            </a:r>
          </a:p>
          <a:p>
            <a:r>
              <a:rPr lang="es-CL" dirty="0"/>
              <a:t>condiciones de agua, en general se </a:t>
            </a:r>
            <a:r>
              <a:rPr lang="es-CL" dirty="0" smtClean="0"/>
              <a:t>desea obtener</a:t>
            </a:r>
            <a:r>
              <a:rPr lang="es-CL" dirty="0"/>
              <a:t> </a:t>
            </a:r>
            <a:r>
              <a:rPr lang="es-CL" dirty="0" smtClean="0"/>
              <a:t>una </a:t>
            </a:r>
            <a:r>
              <a:rPr lang="es-CL" dirty="0"/>
              <a:t>pulpa, que no sea ni tan diluida, como </a:t>
            </a:r>
            <a:r>
              <a:rPr lang="es-CL" dirty="0" smtClean="0"/>
              <a:t>para que </a:t>
            </a:r>
            <a:r>
              <a:rPr lang="es-CL" dirty="0"/>
              <a:t>las partículas no se adhieran a las bolas, ni </a:t>
            </a:r>
            <a:r>
              <a:rPr lang="es-CL" dirty="0" smtClean="0"/>
              <a:t>tan espesas </a:t>
            </a:r>
            <a:r>
              <a:rPr lang="es-CL" dirty="0"/>
              <a:t>de modo que la alta viscosidad impida </a:t>
            </a:r>
            <a:r>
              <a:rPr lang="es-CL" dirty="0" smtClean="0"/>
              <a:t>el choque </a:t>
            </a:r>
            <a:r>
              <a:rPr lang="es-CL" dirty="0"/>
              <a:t>de las bolas entre sí y con la carga.</a:t>
            </a:r>
          </a:p>
        </p:txBody>
      </p:sp>
    </p:spTree>
    <p:extLst>
      <p:ext uri="{BB962C8B-B14F-4D97-AF65-F5344CB8AC3E}">
        <p14:creationId xmlns:p14="http://schemas.microsoft.com/office/powerpoint/2010/main" val="399018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a:bodyPr>
          <a:lstStyle/>
          <a:p>
            <a:r>
              <a:rPr lang="es-CL" b="1" dirty="0"/>
              <a:t>b) Tamaño de bolas</a:t>
            </a:r>
          </a:p>
          <a:p>
            <a:r>
              <a:rPr lang="es-CL" dirty="0"/>
              <a:t>La composición de la carga de medios de</a:t>
            </a:r>
          </a:p>
          <a:p>
            <a:r>
              <a:rPr lang="es-CL" dirty="0"/>
              <a:t>molienda, es la variable más importante del</a:t>
            </a:r>
          </a:p>
          <a:p>
            <a:r>
              <a:rPr lang="es-CL" dirty="0"/>
              <a:t>circuito; asimismo, el tamaño, densidad, forma,</a:t>
            </a:r>
          </a:p>
          <a:p>
            <a:r>
              <a:rPr lang="es-CL" dirty="0"/>
              <a:t>dureza, tenacidad y cantidad de medios de</a:t>
            </a:r>
          </a:p>
          <a:p>
            <a:r>
              <a:rPr lang="es-CL" dirty="0"/>
              <a:t>molienda, tienen marcados efectos sobre la</a:t>
            </a:r>
          </a:p>
          <a:p>
            <a:r>
              <a:rPr lang="es-CL" dirty="0"/>
              <a:t>misma. La forma de los medios de molienda </a:t>
            </a:r>
            <a:r>
              <a:rPr lang="es-CL" dirty="0" smtClean="0"/>
              <a:t>es importante </a:t>
            </a:r>
            <a:r>
              <a:rPr lang="es-CL" dirty="0"/>
              <a:t>por dos razones; primero, puede</a:t>
            </a:r>
          </a:p>
          <a:p>
            <a:r>
              <a:rPr lang="es-CL" dirty="0"/>
              <a:t>ayudar a manipular la carga y a la vez le da</a:t>
            </a:r>
          </a:p>
          <a:p>
            <a:r>
              <a:rPr lang="es-CL" dirty="0"/>
              <a:t>máxima movilidad y segundo, su área superficial</a:t>
            </a:r>
          </a:p>
          <a:p>
            <a:r>
              <a:rPr lang="es-CL" dirty="0"/>
              <a:t>es muy importante para la producción de</a:t>
            </a:r>
          </a:p>
          <a:p>
            <a:r>
              <a:rPr lang="es-CL" dirty="0"/>
              <a:t>tamaños finos .</a:t>
            </a:r>
          </a:p>
        </p:txBody>
      </p:sp>
    </p:spTree>
    <p:extLst>
      <p:ext uri="{BB962C8B-B14F-4D97-AF65-F5344CB8AC3E}">
        <p14:creationId xmlns:p14="http://schemas.microsoft.com/office/powerpoint/2010/main" val="3253048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lnSpcReduction="10000"/>
          </a:bodyPr>
          <a:lstStyle/>
          <a:p>
            <a:r>
              <a:rPr lang="es-CL" b="1" dirty="0"/>
              <a:t>Carga circulante y eficiencia de</a:t>
            </a:r>
          </a:p>
          <a:p>
            <a:r>
              <a:rPr lang="es-CL" b="1" dirty="0"/>
              <a:t>clasificación</a:t>
            </a:r>
          </a:p>
          <a:p>
            <a:r>
              <a:rPr lang="es-CL" dirty="0"/>
              <a:t>A menudo, al operar un circuito de molienda,</a:t>
            </a:r>
          </a:p>
          <a:p>
            <a:r>
              <a:rPr lang="es-CL" dirty="0"/>
              <a:t>con una eficiencia de clasificación baja, se </a:t>
            </a:r>
            <a:r>
              <a:rPr lang="es-CL" dirty="0" smtClean="0"/>
              <a:t>traduce en </a:t>
            </a:r>
            <a:r>
              <a:rPr lang="es-CL" dirty="0"/>
              <a:t>aumentar la cantidad de finos que salen por </a:t>
            </a:r>
            <a:r>
              <a:rPr lang="es-CL" dirty="0" smtClean="0"/>
              <a:t>la descarga </a:t>
            </a:r>
            <a:r>
              <a:rPr lang="es-CL" dirty="0"/>
              <a:t>del </a:t>
            </a:r>
            <a:r>
              <a:rPr lang="es-CL" dirty="0" err="1"/>
              <a:t>hidrociclón</a:t>
            </a:r>
            <a:r>
              <a:rPr lang="es-CL" dirty="0"/>
              <a:t> (</a:t>
            </a:r>
            <a:r>
              <a:rPr lang="es-CL" dirty="0" err="1"/>
              <a:t>underflow</a:t>
            </a:r>
            <a:r>
              <a:rPr lang="es-CL" dirty="0"/>
              <a:t>) y que </a:t>
            </a:r>
            <a:r>
              <a:rPr lang="es-CL" dirty="0" smtClean="0"/>
              <a:t>deben en </a:t>
            </a:r>
            <a:r>
              <a:rPr lang="es-CL" dirty="0"/>
              <a:t>realidad salir por el rebose del </a:t>
            </a:r>
            <a:r>
              <a:rPr lang="es-CL" dirty="0" err="1" smtClean="0"/>
              <a:t>hidrociclón</a:t>
            </a:r>
            <a:r>
              <a:rPr lang="es-CL" dirty="0"/>
              <a:t> </a:t>
            </a:r>
            <a:r>
              <a:rPr lang="es-CL" dirty="0" smtClean="0"/>
              <a:t>(</a:t>
            </a:r>
            <a:r>
              <a:rPr lang="es-CL" dirty="0" err="1" smtClean="0"/>
              <a:t>overflow</a:t>
            </a:r>
            <a:r>
              <a:rPr lang="es-CL" dirty="0"/>
              <a:t>), constituyendo lo que se </a:t>
            </a:r>
            <a:r>
              <a:rPr lang="es-CL" dirty="0" smtClean="0"/>
              <a:t>denomina como </a:t>
            </a:r>
            <a:r>
              <a:rPr lang="es-CL" dirty="0"/>
              <a:t>cortocircuito de finos, lo anterior </a:t>
            </a:r>
            <a:r>
              <a:rPr lang="es-CL" dirty="0" smtClean="0"/>
              <a:t>lleva consigo </a:t>
            </a:r>
            <a:r>
              <a:rPr lang="es-CL" dirty="0"/>
              <a:t>un aumento en la carga que retorna </a:t>
            </a:r>
            <a:r>
              <a:rPr lang="es-CL" dirty="0" smtClean="0"/>
              <a:t>al molino</a:t>
            </a:r>
            <a:r>
              <a:rPr lang="es-CL" dirty="0"/>
              <a:t>, por consiguiente un aumento de la carga</a:t>
            </a:r>
          </a:p>
          <a:p>
            <a:r>
              <a:rPr lang="es-CL" dirty="0"/>
              <a:t>circulante.</a:t>
            </a:r>
          </a:p>
        </p:txBody>
      </p:sp>
    </p:spTree>
    <p:extLst>
      <p:ext uri="{BB962C8B-B14F-4D97-AF65-F5344CB8AC3E}">
        <p14:creationId xmlns:p14="http://schemas.microsoft.com/office/powerpoint/2010/main" val="727372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a:t>En general, si se mejora la eficiencia</a:t>
            </a:r>
          </a:p>
          <a:p>
            <a:r>
              <a:rPr lang="es-CL" dirty="0"/>
              <a:t>de clasificación, disminuirá el corto circuito de</a:t>
            </a:r>
          </a:p>
          <a:p>
            <a:r>
              <a:rPr lang="es-CL" dirty="0"/>
              <a:t>finos y podrá por ende, disminuir la carga</a:t>
            </a:r>
          </a:p>
          <a:p>
            <a:r>
              <a:rPr lang="es-CL" dirty="0"/>
              <a:t>circulante y aumentar la alimentación fresca al</a:t>
            </a:r>
          </a:p>
          <a:p>
            <a:r>
              <a:rPr lang="es-CL" dirty="0"/>
              <a:t>molino, con el consiguiente aumento de</a:t>
            </a:r>
          </a:p>
          <a:p>
            <a:r>
              <a:rPr lang="es-CL" dirty="0"/>
              <a:t>capacidad, que es del mayor interés .</a:t>
            </a:r>
          </a:p>
        </p:txBody>
      </p:sp>
    </p:spTree>
    <p:extLst>
      <p:ext uri="{BB962C8B-B14F-4D97-AF65-F5344CB8AC3E}">
        <p14:creationId xmlns:p14="http://schemas.microsoft.com/office/powerpoint/2010/main" val="3320668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85000" lnSpcReduction="20000"/>
          </a:bodyPr>
          <a:lstStyle/>
          <a:p>
            <a:r>
              <a:rPr lang="es-CL" dirty="0"/>
              <a:t>FACTORES QUE INFLUYEN EN </a:t>
            </a:r>
            <a:r>
              <a:rPr lang="es-CL" dirty="0" smtClean="0"/>
              <a:t>LA OPERACIÓN DE </a:t>
            </a:r>
            <a:r>
              <a:rPr lang="es-CL" dirty="0"/>
              <a:t>UN </a:t>
            </a:r>
            <a:r>
              <a:rPr lang="es-CL" dirty="0" smtClean="0"/>
              <a:t>MOLINO SEMIAUTOGENO</a:t>
            </a:r>
          </a:p>
          <a:p>
            <a:r>
              <a:rPr lang="es-CL" b="1" dirty="0"/>
              <a:t>Flujo de Alimentación</a:t>
            </a:r>
          </a:p>
          <a:p>
            <a:r>
              <a:rPr lang="es-CL" dirty="0"/>
              <a:t>Mientras mayor sea el flujo de alimentación, mayor será el volumen de la carga</a:t>
            </a:r>
          </a:p>
          <a:p>
            <a:r>
              <a:rPr lang="es-CL" dirty="0"/>
              <a:t>con que trabaja el molino. Esto se debe a que la molienda y la descarga de mineral, son</a:t>
            </a:r>
          </a:p>
          <a:p>
            <a:r>
              <a:rPr lang="es-CL" dirty="0"/>
              <a:t>procesos cinéticos, en los cuales si las condiciones operacionales permanecen constantes,</a:t>
            </a:r>
          </a:p>
          <a:p>
            <a:r>
              <a:rPr lang="es-CL" dirty="0"/>
              <a:t>las masas de mineral molido y descargado por unidad de tiempo, son proporcionales a la</a:t>
            </a:r>
          </a:p>
          <a:p>
            <a:r>
              <a:rPr lang="es-CL" dirty="0"/>
              <a:t>masa presente en el molino. En consecuencia, para balancear un aumento del flujo de</a:t>
            </a:r>
          </a:p>
          <a:p>
            <a:r>
              <a:rPr lang="es-CL" dirty="0"/>
              <a:t>alimentación, la cantidad de mineral presente en el molino debe necesariamente aumentar.</a:t>
            </a:r>
          </a:p>
          <a:p>
            <a:r>
              <a:rPr lang="es-CL" dirty="0"/>
              <a:t>Esto ocurre así hasta un cierto valor del llenado del molino por sobre el cual el proceso se</a:t>
            </a:r>
          </a:p>
          <a:p>
            <a:r>
              <a:rPr lang="es-CL" dirty="0"/>
              <a:t>revierte.</a:t>
            </a:r>
          </a:p>
        </p:txBody>
      </p:sp>
    </p:spTree>
    <p:extLst>
      <p:ext uri="{BB962C8B-B14F-4D97-AF65-F5344CB8AC3E}">
        <p14:creationId xmlns:p14="http://schemas.microsoft.com/office/powerpoint/2010/main" val="3658985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77500" lnSpcReduction="20000"/>
          </a:bodyPr>
          <a:lstStyle/>
          <a:p>
            <a:r>
              <a:rPr lang="es-CL" b="1" dirty="0"/>
              <a:t>Distribución Granulométrica en la Alimentación</a:t>
            </a:r>
          </a:p>
          <a:p>
            <a:r>
              <a:rPr lang="es-CL" dirty="0"/>
              <a:t>Otro factor que afecta el volumen de la carga en </a:t>
            </a:r>
            <a:r>
              <a:rPr lang="es-CL" dirty="0" smtClean="0"/>
              <a:t>un molino </a:t>
            </a:r>
            <a:r>
              <a:rPr lang="es-CL" dirty="0" err="1" smtClean="0"/>
              <a:t>semiautógeno</a:t>
            </a:r>
            <a:r>
              <a:rPr lang="es-CL" dirty="0"/>
              <a:t>, es </a:t>
            </a:r>
            <a:r>
              <a:rPr lang="es-CL" dirty="0" smtClean="0"/>
              <a:t>la distribución </a:t>
            </a:r>
            <a:r>
              <a:rPr lang="es-CL" dirty="0"/>
              <a:t>de tamaños en la alimentación. Operacionalmente se ha mostrado que para </a:t>
            </a:r>
            <a:r>
              <a:rPr lang="es-CL" dirty="0" smtClean="0"/>
              <a:t>un flujo </a:t>
            </a:r>
            <a:r>
              <a:rPr lang="es-CL" dirty="0"/>
              <a:t>de alimentación fijo, el volumen de la carga en el molino es menor, mientras mayor es </a:t>
            </a:r>
            <a:r>
              <a:rPr lang="es-CL" dirty="0" smtClean="0"/>
              <a:t>la proporción </a:t>
            </a:r>
            <a:r>
              <a:rPr lang="es-CL" dirty="0"/>
              <a:t>de mineral grueso en la alimentación. Visto de otra </a:t>
            </a:r>
            <a:r>
              <a:rPr lang="es-CL" dirty="0" err="1" smtClean="0"/>
              <a:t>forma,para</a:t>
            </a:r>
            <a:r>
              <a:rPr lang="es-CL" dirty="0" smtClean="0"/>
              <a:t> un </a:t>
            </a:r>
            <a:r>
              <a:rPr lang="es-CL" dirty="0"/>
              <a:t>volumen </a:t>
            </a:r>
            <a:r>
              <a:rPr lang="es-CL" dirty="0" smtClean="0"/>
              <a:t>de carga </a:t>
            </a:r>
            <a:r>
              <a:rPr lang="es-CL" dirty="0"/>
              <a:t>constante, una mayor capacidad de tratamiento se logra cuando el mineral de</a:t>
            </a:r>
          </a:p>
          <a:p>
            <a:r>
              <a:rPr lang="es-CL" dirty="0"/>
              <a:t>alimentación es más grueso. Lo anterior se debe a que la capacidad moledora del molino,</a:t>
            </a:r>
          </a:p>
          <a:p>
            <a:r>
              <a:rPr lang="es-CL" dirty="0"/>
              <a:t>está determinada por los medios de molienda, los cuales se forman a partir de las rocas de</a:t>
            </a:r>
          </a:p>
          <a:p>
            <a:r>
              <a:rPr lang="es-CL" dirty="0"/>
              <a:t>mayor tamaño en la alimentación. Si la cantidad de gruesos en la alimentación no es</a:t>
            </a:r>
          </a:p>
          <a:p>
            <a:r>
              <a:rPr lang="es-CL" dirty="0"/>
              <a:t>suficiente, la intensidad de la molienda en el molino será reducida y la capacidad del molino</a:t>
            </a:r>
          </a:p>
          <a:p>
            <a:r>
              <a:rPr lang="es-CL" dirty="0"/>
              <a:t>decrecerá.</a:t>
            </a:r>
          </a:p>
        </p:txBody>
      </p:sp>
    </p:spTree>
    <p:extLst>
      <p:ext uri="{BB962C8B-B14F-4D97-AF65-F5344CB8AC3E}">
        <p14:creationId xmlns:p14="http://schemas.microsoft.com/office/powerpoint/2010/main" val="334733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a:t>Dicha separación </a:t>
            </a:r>
            <a:r>
              <a:rPr lang="es-CL" dirty="0" smtClean="0"/>
              <a:t>es deseada </a:t>
            </a:r>
            <a:r>
              <a:rPr lang="es-CL" dirty="0"/>
              <a:t>con el fin </a:t>
            </a:r>
            <a:r>
              <a:rPr lang="es-CL" dirty="0" smtClean="0"/>
              <a:t>de aplicar </a:t>
            </a:r>
            <a:r>
              <a:rPr lang="es-CL" dirty="0"/>
              <a:t>luego </a:t>
            </a:r>
            <a:r>
              <a:rPr lang="es-CL" dirty="0" smtClean="0"/>
              <a:t>una operación o </a:t>
            </a:r>
            <a:r>
              <a:rPr lang="es-CL" dirty="0"/>
              <a:t>un proceso que nos permita concentrar </a:t>
            </a:r>
            <a:r>
              <a:rPr lang="es-CL" dirty="0" smtClean="0"/>
              <a:t>la fracción </a:t>
            </a:r>
            <a:r>
              <a:rPr lang="es-CL" dirty="0"/>
              <a:t>útil, </a:t>
            </a:r>
            <a:r>
              <a:rPr lang="es-CL" dirty="0" smtClean="0"/>
              <a:t>o extraer </a:t>
            </a:r>
            <a:r>
              <a:rPr lang="es-CL" dirty="0"/>
              <a:t>el elemento de interés con</a:t>
            </a:r>
          </a:p>
          <a:p>
            <a:r>
              <a:rPr lang="es-CL" dirty="0"/>
              <a:t>mayor eficiencia, en lo relativo a </a:t>
            </a:r>
            <a:r>
              <a:rPr lang="es-CL" dirty="0" smtClean="0"/>
              <a:t>recuperación principalmente. </a:t>
            </a:r>
          </a:p>
          <a:p>
            <a:endParaRPr lang="es-CL" dirty="0" smtClean="0"/>
          </a:p>
          <a:p>
            <a:r>
              <a:rPr lang="es-CL" dirty="0" smtClean="0"/>
              <a:t>Es </a:t>
            </a:r>
            <a:r>
              <a:rPr lang="es-CL" dirty="0" err="1" smtClean="0"/>
              <a:t>importante,entonces</a:t>
            </a:r>
            <a:r>
              <a:rPr lang="es-CL" dirty="0" smtClean="0"/>
              <a:t>, moler</a:t>
            </a:r>
            <a:r>
              <a:rPr lang="es-CL" dirty="0"/>
              <a:t> </a:t>
            </a:r>
            <a:r>
              <a:rPr lang="es-CL" dirty="0" smtClean="0"/>
              <a:t>hasta </a:t>
            </a:r>
            <a:r>
              <a:rPr lang="es-CL" dirty="0"/>
              <a:t>alcanzar el </a:t>
            </a:r>
            <a:r>
              <a:rPr lang="es-CL" b="1" dirty="0"/>
              <a:t>grado de liberación del mineral</a:t>
            </a:r>
          </a:p>
        </p:txBody>
      </p:sp>
    </p:spTree>
    <p:extLst>
      <p:ext uri="{BB962C8B-B14F-4D97-AF65-F5344CB8AC3E}">
        <p14:creationId xmlns:p14="http://schemas.microsoft.com/office/powerpoint/2010/main" val="21637891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a:bodyPr>
          <a:lstStyle/>
          <a:p>
            <a:r>
              <a:rPr lang="es-CL" b="1" dirty="0"/>
              <a:t>Densidad y Viscosidad de la Pulpa</a:t>
            </a:r>
          </a:p>
          <a:p>
            <a:r>
              <a:rPr lang="es-CL" dirty="0"/>
              <a:t>La viscosidad y la densidad de la pulpa, están muy ligadas. Desafortunadamente</a:t>
            </a:r>
          </a:p>
          <a:p>
            <a:r>
              <a:rPr lang="es-CL" dirty="0"/>
              <a:t>la densidad de la pulpa dentro del molino no puede ser medida directamente, de modo que lo</a:t>
            </a:r>
          </a:p>
          <a:p>
            <a:r>
              <a:rPr lang="es-CL" dirty="0"/>
              <a:t>que se mide y controla es la densidad de la pulpa en la descarga del molino. Es importante</a:t>
            </a:r>
          </a:p>
          <a:p>
            <a:r>
              <a:rPr lang="es-CL" dirty="0"/>
              <a:t>notar que ambas, en la descarga y en el interior del molino, no son las mismas. La retención</a:t>
            </a:r>
          </a:p>
          <a:p>
            <a:r>
              <a:rPr lang="es-CL" dirty="0"/>
              <a:t>de agua en el molino es generalmente menor que la de los sólidos finos, de allí que la</a:t>
            </a:r>
          </a:p>
          <a:p>
            <a:r>
              <a:rPr lang="es-CL" dirty="0"/>
              <a:t>densidad de la pulpa al interior sea mayor que en la descarga</a:t>
            </a:r>
          </a:p>
        </p:txBody>
      </p:sp>
    </p:spTree>
    <p:extLst>
      <p:ext uri="{BB962C8B-B14F-4D97-AF65-F5344CB8AC3E}">
        <p14:creationId xmlns:p14="http://schemas.microsoft.com/office/powerpoint/2010/main" val="190083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a:bodyPr>
          <a:lstStyle/>
          <a:p>
            <a:r>
              <a:rPr lang="es-CL" b="1" dirty="0"/>
              <a:t>Carga de Bolas</a:t>
            </a:r>
          </a:p>
          <a:p>
            <a:r>
              <a:rPr lang="es-CL" dirty="0"/>
              <a:t>Un factor que influye mucho en la operación de un molino </a:t>
            </a:r>
            <a:r>
              <a:rPr lang="es-CL" dirty="0" err="1"/>
              <a:t>semiautógeno</a:t>
            </a:r>
            <a:r>
              <a:rPr lang="es-CL" dirty="0"/>
              <a:t>, es el</a:t>
            </a:r>
          </a:p>
          <a:p>
            <a:r>
              <a:rPr lang="es-CL" dirty="0"/>
              <a:t>volumen de la carga de bolas. Este volumen se expresa como una fracción del volumen total</a:t>
            </a:r>
          </a:p>
          <a:p>
            <a:r>
              <a:rPr lang="es-CL" dirty="0"/>
              <a:t>del molino y puede variar entre 4% y 14%, siendo el valor más usado un 8</a:t>
            </a:r>
            <a:r>
              <a:rPr lang="es-CL" dirty="0" smtClean="0"/>
              <a:t>%.</a:t>
            </a:r>
          </a:p>
          <a:p>
            <a:r>
              <a:rPr lang="es-CL" dirty="0"/>
              <a:t>La determinación de la carga de bolas óptima es finalmente un problema de</a:t>
            </a:r>
          </a:p>
          <a:p>
            <a:r>
              <a:rPr lang="es-CL" dirty="0"/>
              <a:t>carácter económico. Una de las principales ventajas de costos para los sistemas autógenos</a:t>
            </a:r>
          </a:p>
          <a:p>
            <a:r>
              <a:rPr lang="es-CL" dirty="0"/>
              <a:t>es el bajo consumo de acero</a:t>
            </a:r>
          </a:p>
        </p:txBody>
      </p:sp>
    </p:spTree>
    <p:extLst>
      <p:ext uri="{BB962C8B-B14F-4D97-AF65-F5344CB8AC3E}">
        <p14:creationId xmlns:p14="http://schemas.microsoft.com/office/powerpoint/2010/main" val="4337236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smtClean="0"/>
              <a:t>Trayectoria </a:t>
            </a:r>
            <a:r>
              <a:rPr lang="es-CL" dirty="0"/>
              <a:t>de la carga de un molino</a:t>
            </a:r>
          </a:p>
          <a:p>
            <a:r>
              <a:rPr lang="es-CL" dirty="0"/>
              <a:t>SAG</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844824"/>
            <a:ext cx="444817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099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lnSpcReduction="20000"/>
          </a:bodyPr>
          <a:lstStyle/>
          <a:p>
            <a:r>
              <a:rPr lang="es-CL" dirty="0"/>
              <a:t>REVESTIMIENTOS</a:t>
            </a:r>
          </a:p>
          <a:p>
            <a:r>
              <a:rPr lang="es-CL" dirty="0"/>
              <a:t>TIPOS DE REVESTIMIENTOS DE GOMA Y ACERO</a:t>
            </a:r>
          </a:p>
          <a:p>
            <a:r>
              <a:rPr lang="es-CL" dirty="0"/>
              <a:t>A fin de proteger un molino en todas sus superficies, que están en contacto con la pulpa, debe proveerse el mismo, con un revestimiento que absorba el desgaste, conserve la resistencia y se ajuste en su estructura. Debe ser principalmente un eficiente eslabón final en la transmisión de energía a la carga molturadora. Las distintas patentes existentes en el mercado internacional, difieren en la interpretación del diseño, calidad de goma o acero y sistema de sujeción, factores que tienen gran incidencia en la eficiencia de molienda, al ser consideradas con las variables en juego.</a:t>
            </a:r>
          </a:p>
        </p:txBody>
      </p:sp>
    </p:spTree>
    <p:extLst>
      <p:ext uri="{BB962C8B-B14F-4D97-AF65-F5344CB8AC3E}">
        <p14:creationId xmlns:p14="http://schemas.microsoft.com/office/powerpoint/2010/main" val="18294946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a:t>TIPOS DE CAUCHO</a:t>
            </a:r>
          </a:p>
          <a:p>
            <a:r>
              <a:rPr lang="es-CL" dirty="0"/>
              <a:t>Se clasifican en dos grupos:</a:t>
            </a:r>
          </a:p>
          <a:p>
            <a:r>
              <a:rPr lang="es-CL" dirty="0"/>
              <a:t>a) Cauchos naturales (crudo o bruto)</a:t>
            </a:r>
          </a:p>
          <a:p>
            <a:r>
              <a:rPr lang="es-CL" dirty="0"/>
              <a:t>b) Cauchos </a:t>
            </a:r>
            <a:r>
              <a:rPr lang="es-CL" dirty="0" smtClean="0"/>
              <a:t>sintéticos</a:t>
            </a:r>
          </a:p>
          <a:p>
            <a:endParaRPr lang="es-CL" dirty="0" smtClean="0"/>
          </a:p>
          <a:p>
            <a:r>
              <a:rPr lang="es-CL" dirty="0" smtClean="0"/>
              <a:t>Las </a:t>
            </a:r>
            <a:r>
              <a:rPr lang="es-CL" dirty="0"/>
              <a:t>aleaciones usadas son: 1. Aleaciones resistentes al impacto y a la abrasión a) Aceros al manganeso b) Aleaciones cromo - molibdeno bajo carbono c) Aleaciones cromo - níquel alto carbono.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23526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941168"/>
            <a:ext cx="307657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47" y="5257800"/>
            <a:ext cx="30384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570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a:bodyPr>
          <a:lstStyle/>
          <a:p>
            <a:r>
              <a:rPr lang="es-CL" dirty="0"/>
              <a:t>CLASIFICACIÓN</a:t>
            </a:r>
          </a:p>
          <a:p>
            <a:r>
              <a:rPr lang="es-CL" dirty="0"/>
              <a:t>El campo de la clasificación comprende</a:t>
            </a:r>
          </a:p>
          <a:p>
            <a:r>
              <a:rPr lang="es-CL" dirty="0"/>
              <a:t>aquellas operaciones de separación por tamaños</a:t>
            </a:r>
          </a:p>
          <a:p>
            <a:r>
              <a:rPr lang="es-CL" dirty="0"/>
              <a:t>que utilizan como principio de separación la</a:t>
            </a:r>
          </a:p>
          <a:p>
            <a:r>
              <a:rPr lang="es-CL" dirty="0"/>
              <a:t>velocidad de sedimentación. Entendiéndose por</a:t>
            </a:r>
          </a:p>
          <a:p>
            <a:r>
              <a:rPr lang="es-CL" dirty="0"/>
              <a:t>velocidad de sedimentación, la velocidad relativa</a:t>
            </a:r>
          </a:p>
          <a:p>
            <a:r>
              <a:rPr lang="es-CL" dirty="0"/>
              <a:t>entre un fluido y un sólido que se produce por la</a:t>
            </a:r>
          </a:p>
          <a:p>
            <a:r>
              <a:rPr lang="es-CL" dirty="0"/>
              <a:t>acción de un campo de fuerzas externo como el</a:t>
            </a:r>
          </a:p>
          <a:p>
            <a:r>
              <a:rPr lang="es-CL" dirty="0"/>
              <a:t>gravitatorio o uno centrífugo.</a:t>
            </a:r>
          </a:p>
        </p:txBody>
      </p:sp>
    </p:spTree>
    <p:extLst>
      <p:ext uri="{BB962C8B-B14F-4D97-AF65-F5344CB8AC3E}">
        <p14:creationId xmlns:p14="http://schemas.microsoft.com/office/powerpoint/2010/main" val="270749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smtClean="0"/>
              <a:t>CLASIFICADORES</a:t>
            </a:r>
          </a:p>
          <a:p>
            <a:r>
              <a:rPr lang="es-CL" dirty="0" smtClean="0"/>
              <a:t>Clasificación </a:t>
            </a:r>
            <a:r>
              <a:rPr lang="es-CL" dirty="0"/>
              <a:t>es la separación de partículas según su rapidez de asentamiento en un fluido (generalmente agua o aire).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28" y="2348880"/>
            <a:ext cx="89820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7854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a:t>CLASIFICADORES</a:t>
            </a:r>
          </a:p>
          <a:p>
            <a:pPr algn="ctr"/>
            <a:r>
              <a:rPr lang="es-CL" dirty="0"/>
              <a:t>Los equipos de clasificación generalmente </a:t>
            </a:r>
            <a:r>
              <a:rPr lang="es-CL" dirty="0" smtClean="0"/>
              <a:t>se clasifican </a:t>
            </a:r>
            <a:r>
              <a:rPr lang="es-CL" dirty="0"/>
              <a:t>de acuerdo con la forma </a:t>
            </a:r>
            <a:r>
              <a:rPr lang="es-CL" dirty="0" err="1" smtClean="0"/>
              <a:t>dedescarga</a:t>
            </a:r>
            <a:r>
              <a:rPr lang="es-CL" dirty="0" smtClean="0"/>
              <a:t> </a:t>
            </a:r>
            <a:r>
              <a:rPr lang="es-CL" dirty="0"/>
              <a:t>de los sobre-tamaños en</a:t>
            </a:r>
            <a:r>
              <a:rPr lang="es-CL" dirty="0" smtClean="0"/>
              <a:t>: </a:t>
            </a:r>
            <a:r>
              <a:rPr lang="es-CL" dirty="0"/>
              <a:t>Clasificadores de descarga mecánica</a:t>
            </a:r>
          </a:p>
          <a:p>
            <a:pPr algn="ctr"/>
            <a:r>
              <a:rPr lang="es-CL" dirty="0"/>
              <a:t> </a:t>
            </a:r>
            <a:r>
              <a:rPr lang="es-CL" dirty="0" err="1"/>
              <a:t>Hidrociclones</a:t>
            </a:r>
            <a:r>
              <a:rPr lang="es-CL" dirty="0"/>
              <a:t>.</a:t>
            </a:r>
          </a:p>
          <a:p>
            <a:pPr algn="ctr"/>
            <a:r>
              <a:rPr lang="es-CL" dirty="0"/>
              <a:t> Ciclones neumáticos</a:t>
            </a:r>
          </a:p>
          <a:p>
            <a:r>
              <a:rPr lang="es-CL" dirty="0"/>
              <a:t>Los clasificadores se pueden clasificar como</a:t>
            </a:r>
            <a:r>
              <a:rPr lang="es-CL" dirty="0" smtClean="0"/>
              <a:t>:</a:t>
            </a:r>
          </a:p>
          <a:p>
            <a:endParaRPr lang="es-C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888040"/>
            <a:ext cx="5713705" cy="113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647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85000" lnSpcReduction="10000"/>
          </a:bodyPr>
          <a:lstStyle/>
          <a:p>
            <a:r>
              <a:rPr lang="es-CL" b="1" dirty="0"/>
              <a:t>CLASIFICADORES HIDRÁULICOS </a:t>
            </a:r>
            <a:endParaRPr lang="es-CL" dirty="0"/>
          </a:p>
          <a:p>
            <a:r>
              <a:rPr lang="es-CL" b="1" i="1" dirty="0" err="1"/>
              <a:t>Hidrociclones</a:t>
            </a:r>
            <a:r>
              <a:rPr lang="es-CL" b="1" i="1" dirty="0"/>
              <a:t>: </a:t>
            </a:r>
            <a:r>
              <a:rPr lang="es-CL" dirty="0"/>
              <a:t>En este clasificador la interacción entre las partículas y el fluido se da por sedimentación, la descarga de los sobre-tamaños se da por medios no mecánicos. Por su parte los clasificadores hidráulicos resultan ser más adecuados para separar partículas pequeñas (</a:t>
            </a:r>
            <a:r>
              <a:rPr lang="es-CL" dirty="0" err="1"/>
              <a:t>dp</a:t>
            </a:r>
            <a:r>
              <a:rPr lang="es-CL" dirty="0"/>
              <a:t>&lt;300[</a:t>
            </a:r>
            <a:r>
              <a:rPr lang="es-CL" dirty="0" err="1"/>
              <a:t>μm</a:t>
            </a:r>
            <a:r>
              <a:rPr lang="es-CL" dirty="0"/>
              <a:t>]) y se caracterizan por tener un bajo costo de capital y de instalación. Los </a:t>
            </a:r>
            <a:r>
              <a:rPr lang="es-CL" dirty="0" err="1"/>
              <a:t>hidrociclones</a:t>
            </a:r>
            <a:r>
              <a:rPr lang="es-CL" dirty="0"/>
              <a:t> por su alta eficiencia de clasificación son utilizados en molienda de circuito cerrado. Entre los clasificadores hidráulicos destaca el </a:t>
            </a:r>
            <a:r>
              <a:rPr lang="es-CL" dirty="0" err="1"/>
              <a:t>hidrociclón</a:t>
            </a:r>
            <a:r>
              <a:rPr lang="es-CL" dirty="0"/>
              <a:t>, el cual separa las partículas usando el principio de centrifugación de la pulpa. La figura siguiente muestra la forma típica de un </a:t>
            </a:r>
            <a:r>
              <a:rPr lang="es-CL" dirty="0" err="1"/>
              <a:t>hidrociclón</a:t>
            </a:r>
            <a:r>
              <a:rPr lang="es-CL" dirty="0"/>
              <a:t> de fondo cónico. </a:t>
            </a:r>
          </a:p>
        </p:txBody>
      </p:sp>
    </p:spTree>
    <p:extLst>
      <p:ext uri="{BB962C8B-B14F-4D97-AF65-F5344CB8AC3E}">
        <p14:creationId xmlns:p14="http://schemas.microsoft.com/office/powerpoint/2010/main" val="771242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endParaRPr lang="es-C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5286375"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935" y="1412776"/>
            <a:ext cx="29241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4994154"/>
            <a:ext cx="1061244" cy="72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34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a:t>Para desarrollar su trabajo de molienda la</a:t>
            </a:r>
          </a:p>
          <a:p>
            <a:r>
              <a:rPr lang="es-CL" dirty="0"/>
              <a:t>máquina está provista de elementos moledores </a:t>
            </a:r>
            <a:r>
              <a:rPr lang="es-CL" dirty="0" smtClean="0"/>
              <a:t>o </a:t>
            </a:r>
            <a:r>
              <a:rPr lang="es-CL" dirty="0" err="1" smtClean="0"/>
              <a:t>molturantes</a:t>
            </a:r>
            <a:r>
              <a:rPr lang="es-CL" dirty="0"/>
              <a:t>. Dichos elementos son </a:t>
            </a:r>
            <a:r>
              <a:rPr lang="es-CL" dirty="0" smtClean="0"/>
              <a:t>usualmente </a:t>
            </a:r>
            <a:r>
              <a:rPr lang="es-CL" b="1" dirty="0" smtClean="0"/>
              <a:t>bolas </a:t>
            </a:r>
            <a:r>
              <a:rPr lang="es-CL" b="1" dirty="0"/>
              <a:t>de acero</a:t>
            </a:r>
            <a:r>
              <a:rPr lang="es-CL" dirty="0"/>
              <a:t>, </a:t>
            </a:r>
            <a:r>
              <a:rPr lang="es-CL" b="1" dirty="0"/>
              <a:t>barras </a:t>
            </a:r>
            <a:r>
              <a:rPr lang="es-CL" b="1" dirty="0" smtClean="0"/>
              <a:t>de acero</a:t>
            </a:r>
            <a:r>
              <a:rPr lang="es-CL" b="1" dirty="0"/>
              <a:t>, </a:t>
            </a:r>
            <a:r>
              <a:rPr lang="es-CL" b="1" dirty="0" smtClean="0"/>
              <a:t>o</a:t>
            </a:r>
            <a:r>
              <a:rPr lang="es-CL" b="1" dirty="0"/>
              <a:t> </a:t>
            </a:r>
            <a:r>
              <a:rPr lang="es-CL" b="1" dirty="0" smtClean="0"/>
              <a:t>autógenos</a:t>
            </a:r>
            <a:r>
              <a:rPr lang="es-CL" dirty="0"/>
              <a:t>; pero además se usan otros tipos </a:t>
            </a:r>
            <a:r>
              <a:rPr lang="es-CL" dirty="0" smtClean="0"/>
              <a:t>de elementos </a:t>
            </a:r>
            <a:r>
              <a:rPr lang="es-CL" dirty="0"/>
              <a:t>como </a:t>
            </a:r>
            <a:r>
              <a:rPr lang="es-CL" dirty="0" smtClean="0"/>
              <a:t>las, </a:t>
            </a:r>
            <a:r>
              <a:rPr lang="es-CL" dirty="0"/>
              <a:t>bolas de porcelana </a:t>
            </a:r>
            <a:r>
              <a:rPr lang="es-CL" dirty="0" smtClean="0"/>
              <a:t>y el </a:t>
            </a:r>
            <a:r>
              <a:rPr lang="es-CL" dirty="0"/>
              <a:t>mismo mineral grueso</a:t>
            </a:r>
          </a:p>
        </p:txBody>
      </p:sp>
    </p:spTree>
    <p:extLst>
      <p:ext uri="{BB962C8B-B14F-4D97-AF65-F5344CB8AC3E}">
        <p14:creationId xmlns:p14="http://schemas.microsoft.com/office/powerpoint/2010/main" val="23535660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a:t>Las partículas más grandes y pesadas que tienen mayor velocidad de sedimentación se mueven hacia la pared del </a:t>
            </a:r>
            <a:r>
              <a:rPr lang="es-CL" dirty="0" err="1"/>
              <a:t>hidrociclón</a:t>
            </a:r>
            <a:r>
              <a:rPr lang="es-CL" dirty="0"/>
              <a:t> y son arrastradas por el vórtice primario hacia la Descarga. Las partículas más pequeñas debido al mayor efecto de arrastre relativo a las fuerzas inerciales, que produce un menor movimiento relativo al fluido, se mueven hacia la zona de baja presión en el centro del </a:t>
            </a:r>
            <a:r>
              <a:rPr lang="es-CL" dirty="0" err="1"/>
              <a:t>hidrociclón</a:t>
            </a:r>
            <a:r>
              <a:rPr lang="es-CL" dirty="0"/>
              <a:t> y son arrastradas hacia arriba a través de buscador de vórtice y salen por el Rebalse.</a:t>
            </a:r>
          </a:p>
        </p:txBody>
      </p:sp>
    </p:spTree>
    <p:extLst>
      <p:ext uri="{BB962C8B-B14F-4D97-AF65-F5344CB8AC3E}">
        <p14:creationId xmlns:p14="http://schemas.microsoft.com/office/powerpoint/2010/main" val="36298240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77500" lnSpcReduction="20000"/>
          </a:bodyPr>
          <a:lstStyle/>
          <a:p>
            <a:r>
              <a:rPr lang="es-CL" dirty="0"/>
              <a:t>CLASIFICADORES</a:t>
            </a:r>
          </a:p>
          <a:p>
            <a:r>
              <a:rPr lang="es-CL" dirty="0"/>
              <a:t>CENTRÍFUGOS</a:t>
            </a:r>
          </a:p>
          <a:p>
            <a:r>
              <a:rPr lang="es-CL" dirty="0"/>
              <a:t>Dentro del grupo de equipos centrífugos se</a:t>
            </a:r>
          </a:p>
          <a:p>
            <a:r>
              <a:rPr lang="es-CL" dirty="0"/>
              <a:t>encuentra el ciclón y el </a:t>
            </a:r>
            <a:r>
              <a:rPr lang="es-CL" dirty="0" err="1"/>
              <a:t>hidrociclón</a:t>
            </a:r>
            <a:r>
              <a:rPr lang="es-CL" dirty="0"/>
              <a:t>, que </a:t>
            </a:r>
            <a:r>
              <a:rPr lang="es-CL" dirty="0" smtClean="0"/>
              <a:t>utilizan un </a:t>
            </a:r>
            <a:r>
              <a:rPr lang="es-CL" dirty="0"/>
              <a:t>campo centrífugo generado por la rotación </a:t>
            </a:r>
            <a:r>
              <a:rPr lang="es-CL" dirty="0" smtClean="0"/>
              <a:t>del fluido</a:t>
            </a:r>
            <a:r>
              <a:rPr lang="es-CL" dirty="0"/>
              <a:t>, para acelerar la velocidad </a:t>
            </a:r>
            <a:r>
              <a:rPr lang="es-CL" dirty="0" smtClean="0"/>
              <a:t>de sedimentación </a:t>
            </a:r>
            <a:r>
              <a:rPr lang="es-CL" dirty="0"/>
              <a:t>de las partículas.</a:t>
            </a:r>
          </a:p>
          <a:p>
            <a:r>
              <a:rPr lang="es-CL" dirty="0"/>
              <a:t>El </a:t>
            </a:r>
            <a:r>
              <a:rPr lang="es-CL" dirty="0" err="1"/>
              <a:t>hidrociclón</a:t>
            </a:r>
            <a:r>
              <a:rPr lang="es-CL" dirty="0"/>
              <a:t> es un estanque cilindro -El </a:t>
            </a:r>
            <a:r>
              <a:rPr lang="es-CL" dirty="0" err="1"/>
              <a:t>hidrociclón</a:t>
            </a:r>
            <a:r>
              <a:rPr lang="es-CL" dirty="0"/>
              <a:t> es un estanque cilindro -</a:t>
            </a:r>
          </a:p>
          <a:p>
            <a:r>
              <a:rPr lang="es-CL" dirty="0"/>
              <a:t>cónico, con una alimentación tangencial en la</a:t>
            </a:r>
          </a:p>
          <a:p>
            <a:r>
              <a:rPr lang="es-CL" dirty="0"/>
              <a:t>parte superior. Posee dos salidas, una situada en</a:t>
            </a:r>
          </a:p>
          <a:p>
            <a:r>
              <a:rPr lang="es-CL" dirty="0"/>
              <a:t>el centro y en lo alto de la parte cilíndrica</a:t>
            </a:r>
          </a:p>
          <a:p>
            <a:r>
              <a:rPr lang="es-CL" dirty="0"/>
              <a:t>denominada </a:t>
            </a:r>
            <a:r>
              <a:rPr lang="es-CL" dirty="0" err="1"/>
              <a:t>vortex</a:t>
            </a:r>
            <a:r>
              <a:rPr lang="es-CL" dirty="0"/>
              <a:t>, y una en el extremo inferior</a:t>
            </a:r>
          </a:p>
          <a:p>
            <a:r>
              <a:rPr lang="es-CL" dirty="0"/>
              <a:t>del cono denominada </a:t>
            </a:r>
            <a:r>
              <a:rPr lang="es-CL" dirty="0" err="1"/>
              <a:t>apex</a:t>
            </a:r>
            <a:r>
              <a:rPr lang="es-CL" dirty="0"/>
              <a:t>; (figura 5). La entrada</a:t>
            </a:r>
          </a:p>
          <a:p>
            <a:r>
              <a:rPr lang="es-CL" dirty="0"/>
              <a:t>tangencial produce un movimiento de vórtice en</a:t>
            </a:r>
          </a:p>
          <a:p>
            <a:r>
              <a:rPr lang="es-CL" dirty="0"/>
              <a:t>tres dimensiones (figura 6). Las trayectorias son</a:t>
            </a:r>
          </a:p>
          <a:p>
            <a:r>
              <a:rPr lang="es-CL" dirty="0"/>
              <a:t>hacia abajo para las partículas gruesas que se</a:t>
            </a:r>
          </a:p>
          <a:p>
            <a:r>
              <a:rPr lang="es-CL" dirty="0"/>
              <a:t>ubican cerca de las paredes, y hacia arriba para las</a:t>
            </a:r>
          </a:p>
          <a:p>
            <a:r>
              <a:rPr lang="es-CL" dirty="0"/>
              <a:t>partículas finas que se ubican cerca del eje.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15" y="3429000"/>
            <a:ext cx="280987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285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endParaRPr lang="es-CL"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23907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074054"/>
            <a:ext cx="4528374" cy="416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725144"/>
            <a:ext cx="2429396" cy="165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7429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a:t>CLASIFICADORES NEUMÁTICOS</a:t>
            </a:r>
          </a:p>
          <a:p>
            <a:r>
              <a:rPr lang="es-CL" dirty="0"/>
              <a:t>Ciclones Neumáticos: Este tipo de clasificadores realiza la descarga de los sobre-tamaños por medios no mecánicos y la interacción entre las partículas y el fluido se da por sedimentación. Su principal uso se da en la clasificación en seco y no posee restricciones de tamaño.</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325" y="4365104"/>
            <a:ext cx="1811606" cy="100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2532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85000" lnSpcReduction="20000"/>
          </a:bodyPr>
          <a:lstStyle/>
          <a:p>
            <a:r>
              <a:rPr lang="es-CL" dirty="0"/>
              <a:t>DEFINICIONES GENERALES.</a:t>
            </a:r>
          </a:p>
          <a:p>
            <a:r>
              <a:rPr lang="es-CL" dirty="0"/>
              <a:t>Molinos </a:t>
            </a:r>
            <a:r>
              <a:rPr lang="es-CL" dirty="0" err="1"/>
              <a:t>Semiautógenos</a:t>
            </a:r>
            <a:r>
              <a:rPr lang="es-CL" dirty="0"/>
              <a:t> (SAG).</a:t>
            </a:r>
          </a:p>
          <a:p>
            <a:r>
              <a:rPr lang="es-CL" dirty="0"/>
              <a:t>Son molinos en que la carga de alimentación</a:t>
            </a:r>
          </a:p>
          <a:p>
            <a:r>
              <a:rPr lang="es-CL" dirty="0"/>
              <a:t>proviene directamente de la Mina o desde un</a:t>
            </a:r>
          </a:p>
          <a:p>
            <a:r>
              <a:rPr lang="es-CL" dirty="0" err="1"/>
              <a:t>Chancador</a:t>
            </a:r>
            <a:r>
              <a:rPr lang="es-CL" dirty="0"/>
              <a:t> Primario ( 1.524 x 2.794 m, con</a:t>
            </a:r>
          </a:p>
          <a:p>
            <a:r>
              <a:rPr lang="es-CL" dirty="0"/>
              <a:t>capacidad de 8.400 t/h). En este caso, se agregan</a:t>
            </a:r>
          </a:p>
          <a:p>
            <a:r>
              <a:rPr lang="es-CL" dirty="0"/>
              <a:t>bolas de acero para mejorar la acción moledora</a:t>
            </a:r>
          </a:p>
          <a:p>
            <a:r>
              <a:rPr lang="es-CL" dirty="0"/>
              <a:t>de las colpas gruesas de la carga. Generalmente</a:t>
            </a:r>
          </a:p>
          <a:p>
            <a:r>
              <a:rPr lang="es-CL" dirty="0"/>
              <a:t>las bolas representan entre un 4 y 12 %. del</a:t>
            </a:r>
          </a:p>
          <a:p>
            <a:r>
              <a:rPr lang="es-CL" dirty="0"/>
              <a:t>volumen total del molino.</a:t>
            </a:r>
          </a:p>
          <a:p>
            <a:r>
              <a:rPr lang="es-CL" dirty="0"/>
              <a:t>Molienda convencional.</a:t>
            </a:r>
          </a:p>
          <a:p>
            <a:r>
              <a:rPr lang="es-CL" dirty="0"/>
              <a:t>Se define así a la molienda habitual</a:t>
            </a:r>
          </a:p>
          <a:p>
            <a:r>
              <a:rPr lang="es-CL" dirty="0"/>
              <a:t>(convencional) con molinos de bolas.</a:t>
            </a:r>
          </a:p>
          <a:p>
            <a:r>
              <a:rPr lang="es-CL" dirty="0" err="1"/>
              <a:t>Pebbles</a:t>
            </a:r>
            <a:r>
              <a:rPr lang="es-CL" dirty="0"/>
              <a:t> (guijarros).</a:t>
            </a:r>
          </a:p>
          <a:p>
            <a:r>
              <a:rPr lang="es-CL" dirty="0"/>
              <a:t>Se refiere a un producto intermedio del</a:t>
            </a:r>
          </a:p>
          <a:p>
            <a:r>
              <a:rPr lang="es-CL" dirty="0"/>
              <a:t>molino SAG y corresponde a un tamaño crítico</a:t>
            </a:r>
          </a:p>
          <a:p>
            <a:r>
              <a:rPr lang="es-CL" dirty="0"/>
              <a:t>difícil de moler, que se evacua del molino.</a:t>
            </a:r>
          </a:p>
        </p:txBody>
      </p:sp>
    </p:spTree>
    <p:extLst>
      <p:ext uri="{BB962C8B-B14F-4D97-AF65-F5344CB8AC3E}">
        <p14:creationId xmlns:p14="http://schemas.microsoft.com/office/powerpoint/2010/main" val="2113598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a:t>Consumo de energía.</a:t>
            </a:r>
          </a:p>
          <a:p>
            <a:r>
              <a:rPr lang="es-CL" dirty="0"/>
              <a:t>La energía específica consumida (</a:t>
            </a:r>
            <a:r>
              <a:rPr lang="es-CL" dirty="0" err="1"/>
              <a:t>kWh</a:t>
            </a:r>
            <a:r>
              <a:rPr lang="es-CL" dirty="0"/>
              <a:t>/ton)</a:t>
            </a:r>
          </a:p>
          <a:p>
            <a:r>
              <a:rPr lang="es-CL" dirty="0"/>
              <a:t>para reducir, un mineral entre dos tamaños</a:t>
            </a:r>
          </a:p>
          <a:p>
            <a:r>
              <a:rPr lang="es-CL" dirty="0"/>
              <a:t>determinados y aplicado a una muestra lo más</a:t>
            </a:r>
          </a:p>
          <a:p>
            <a:r>
              <a:rPr lang="es-CL" dirty="0"/>
              <a:t>representativa posible del mineral, representa el</a:t>
            </a:r>
          </a:p>
          <a:p>
            <a:r>
              <a:rPr lang="es-CL" dirty="0"/>
              <a:t>parámetro más global e importante del proceso</a:t>
            </a:r>
          </a:p>
          <a:p>
            <a:r>
              <a:rPr lang="es-CL" dirty="0"/>
              <a:t>de molienda.</a:t>
            </a:r>
          </a:p>
        </p:txBody>
      </p:sp>
    </p:spTree>
    <p:extLst>
      <p:ext uri="{BB962C8B-B14F-4D97-AF65-F5344CB8AC3E}">
        <p14:creationId xmlns:p14="http://schemas.microsoft.com/office/powerpoint/2010/main" val="7399069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a:bodyPr>
          <a:lstStyle/>
          <a:p>
            <a:r>
              <a:rPr lang="es-CL" dirty="0"/>
              <a:t>Para el caso de la molienda convencional</a:t>
            </a:r>
          </a:p>
          <a:p>
            <a:r>
              <a:rPr lang="es-CL" dirty="0"/>
              <a:t>dicho parámetro se obtiene de pruebas de</a:t>
            </a:r>
          </a:p>
          <a:p>
            <a:r>
              <a:rPr lang="es-CL" dirty="0"/>
              <a:t>laboratorio, mediante la determinación del índice</a:t>
            </a:r>
          </a:p>
          <a:p>
            <a:r>
              <a:rPr lang="es-CL" dirty="0"/>
              <a:t>de Bond, con el cual se puede diseñar y controlar</a:t>
            </a:r>
          </a:p>
          <a:p>
            <a:r>
              <a:rPr lang="es-CL" dirty="0"/>
              <a:t>exitosamente circuitos convencionales de</a:t>
            </a:r>
          </a:p>
          <a:p>
            <a:r>
              <a:rPr lang="es-CL" dirty="0"/>
              <a:t>molienda.</a:t>
            </a:r>
          </a:p>
          <a:p>
            <a:r>
              <a:rPr lang="es-CL" dirty="0"/>
              <a:t>Por el contrario, para el caso de la molienda SAG</a:t>
            </a:r>
          </a:p>
          <a:p>
            <a:r>
              <a:rPr lang="es-CL" dirty="0"/>
              <a:t>dicho parámetro se obtiene a partir de ensayos</a:t>
            </a:r>
          </a:p>
          <a:p>
            <a:r>
              <a:rPr lang="es-CL" dirty="0"/>
              <a:t>pilotos, no pudiéndose utilizar el índice de Bond,</a:t>
            </a:r>
          </a:p>
          <a:p>
            <a:r>
              <a:rPr lang="es-CL" dirty="0"/>
              <a:t>que no da cuenta de la competencia de la roca</a:t>
            </a:r>
          </a:p>
          <a:p>
            <a:r>
              <a:rPr lang="es-CL" dirty="0"/>
              <a:t>como medio de molienda</a:t>
            </a:r>
            <a:r>
              <a:rPr lang="es-CL" dirty="0" smtClean="0"/>
              <a:t>.</a:t>
            </a:r>
            <a:endParaRPr lang="es-CL" dirty="0"/>
          </a:p>
        </p:txBody>
      </p:sp>
    </p:spTree>
    <p:extLst>
      <p:ext uri="{BB962C8B-B14F-4D97-AF65-F5344CB8AC3E}">
        <p14:creationId xmlns:p14="http://schemas.microsoft.com/office/powerpoint/2010/main" val="8522518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a:t>En términos generales, la dureza puede ser</a:t>
            </a:r>
          </a:p>
          <a:p>
            <a:r>
              <a:rPr lang="es-CL" dirty="0"/>
              <a:t>definida como la resistencia a la fractura que</a:t>
            </a:r>
          </a:p>
          <a:p>
            <a:r>
              <a:rPr lang="es-CL" dirty="0"/>
              <a:t>presentan las partículas. Se puede decir que es la</a:t>
            </a:r>
          </a:p>
          <a:p>
            <a:r>
              <a:rPr lang="es-CL" dirty="0"/>
              <a:t>resistencia a la propagación de grietas que</a:t>
            </a:r>
          </a:p>
          <a:p>
            <a:r>
              <a:rPr lang="es-CL" dirty="0"/>
              <a:t>separan la roca en fragmentos de menor tamaño</a:t>
            </a:r>
          </a:p>
        </p:txBody>
      </p:sp>
    </p:spTree>
    <p:extLst>
      <p:ext uri="{BB962C8B-B14F-4D97-AF65-F5344CB8AC3E}">
        <p14:creationId xmlns:p14="http://schemas.microsoft.com/office/powerpoint/2010/main" val="9813327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9392"/>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endParaRPr lang="es-CL"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9" t="5240" r="49176" b="27628"/>
          <a:stretch/>
        </p:blipFill>
        <p:spPr bwMode="auto">
          <a:xfrm>
            <a:off x="1043608" y="-315416"/>
            <a:ext cx="6552728" cy="690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9354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endParaRPr lang="es-CL"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788" y="993775"/>
            <a:ext cx="6700837"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81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a:bodyPr>
          <a:lstStyle/>
          <a:p>
            <a:r>
              <a:rPr lang="es-CL" dirty="0"/>
              <a:t>Desde el punto de vista de la continuidad en la</a:t>
            </a:r>
          </a:p>
          <a:p>
            <a:r>
              <a:rPr lang="es-CL" dirty="0"/>
              <a:t>alimentación y descarga del molino </a:t>
            </a:r>
            <a:r>
              <a:rPr lang="es-CL" dirty="0" smtClean="0"/>
              <a:t>diferenciamos entre </a:t>
            </a:r>
            <a:r>
              <a:rPr lang="es-CL" b="1" dirty="0"/>
              <a:t>operación </a:t>
            </a:r>
            <a:r>
              <a:rPr lang="es-CL" b="1" dirty="0" err="1"/>
              <a:t>batch</a:t>
            </a:r>
            <a:r>
              <a:rPr lang="es-CL" b="1" dirty="0"/>
              <a:t> y continua</a:t>
            </a:r>
            <a:r>
              <a:rPr lang="es-CL" dirty="0"/>
              <a:t>. Nos </a:t>
            </a:r>
            <a:r>
              <a:rPr lang="es-CL" dirty="0" smtClean="0"/>
              <a:t>referimos a </a:t>
            </a:r>
            <a:r>
              <a:rPr lang="es-CL" b="1" dirty="0" err="1"/>
              <a:t>batch</a:t>
            </a:r>
            <a:r>
              <a:rPr lang="es-CL" dirty="0"/>
              <a:t> cuando el molino es cargado con </a:t>
            </a:r>
            <a:r>
              <a:rPr lang="es-CL" dirty="0" smtClean="0"/>
              <a:t>el mineral</a:t>
            </a:r>
            <a:r>
              <a:rPr lang="es-CL" dirty="0"/>
              <a:t>, luego </a:t>
            </a:r>
            <a:r>
              <a:rPr lang="es-CL" dirty="0" smtClean="0"/>
              <a:t>se cierra</a:t>
            </a:r>
            <a:r>
              <a:rPr lang="es-CL" dirty="0"/>
              <a:t>, realiza la molienda y </a:t>
            </a:r>
            <a:r>
              <a:rPr lang="es-CL" dirty="0" smtClean="0"/>
              <a:t>se abre para ser descargado</a:t>
            </a:r>
            <a:r>
              <a:rPr lang="es-CL" dirty="0"/>
              <a:t>. </a:t>
            </a:r>
            <a:endParaRPr lang="es-CL" dirty="0" smtClean="0"/>
          </a:p>
          <a:p>
            <a:r>
              <a:rPr lang="es-CL" dirty="0" smtClean="0"/>
              <a:t>Es </a:t>
            </a:r>
            <a:r>
              <a:rPr lang="es-CL" dirty="0"/>
              <a:t>una molienda</a:t>
            </a:r>
          </a:p>
          <a:p>
            <a:r>
              <a:rPr lang="es-CL" b="1" dirty="0"/>
              <a:t>continua</a:t>
            </a:r>
            <a:r>
              <a:rPr lang="es-CL" dirty="0"/>
              <a:t>, si permanentemente a lo largo de la</a:t>
            </a:r>
          </a:p>
          <a:p>
            <a:r>
              <a:rPr lang="es-CL" dirty="0"/>
              <a:t>operación del molino, tenemos alimentación y</a:t>
            </a:r>
          </a:p>
          <a:p>
            <a:r>
              <a:rPr lang="es-CL" dirty="0"/>
              <a:t>descarga de él. Indudablemente el diseño del</a:t>
            </a:r>
          </a:p>
          <a:p>
            <a:r>
              <a:rPr lang="es-CL" dirty="0"/>
              <a:t>molino varía para cada forma de operación.</a:t>
            </a:r>
          </a:p>
        </p:txBody>
      </p:sp>
    </p:spTree>
    <p:extLst>
      <p:ext uri="{BB962C8B-B14F-4D97-AF65-F5344CB8AC3E}">
        <p14:creationId xmlns:p14="http://schemas.microsoft.com/office/powerpoint/2010/main" val="8715955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endParaRPr lang="es-C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401638"/>
            <a:ext cx="7218363" cy="605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6956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a:bodyPr>
          <a:lstStyle/>
          <a:p>
            <a:r>
              <a:rPr lang="es-CL" dirty="0" smtClean="0"/>
              <a:t>Molino de Barras</a:t>
            </a:r>
            <a:endParaRPr lang="es-C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4176713"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3573016"/>
            <a:ext cx="4071937"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7167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lnSpcReduction="20000"/>
          </a:bodyPr>
          <a:lstStyle/>
          <a:p>
            <a:r>
              <a:rPr lang="es-CL" dirty="0"/>
              <a:t>Los trazadores radiactivos o </a:t>
            </a:r>
            <a:r>
              <a:rPr lang="es-CL" dirty="0" err="1"/>
              <a:t>radiotrazadores</a:t>
            </a:r>
            <a:r>
              <a:rPr lang="es-CL" dirty="0"/>
              <a:t> son </a:t>
            </a:r>
            <a:r>
              <a:rPr lang="es-CL" dirty="0" smtClean="0"/>
              <a:t>sustancias radiactivas </a:t>
            </a:r>
            <a:r>
              <a:rPr lang="es-CL" dirty="0"/>
              <a:t>que incorporadas al sistema en </a:t>
            </a:r>
            <a:r>
              <a:rPr lang="es-CL" dirty="0" err="1"/>
              <a:t>estudio,proporcionan</a:t>
            </a:r>
            <a:r>
              <a:rPr lang="es-CL" dirty="0"/>
              <a:t> información sobre su comportamiento, la </a:t>
            </a:r>
            <a:r>
              <a:rPr lang="es-CL" dirty="0" smtClean="0"/>
              <a:t>que se </a:t>
            </a:r>
            <a:r>
              <a:rPr lang="es-CL" dirty="0"/>
              <a:t>obtiene mediante la detección y el análisis de la </a:t>
            </a:r>
            <a:r>
              <a:rPr lang="es-CL" dirty="0" smtClean="0"/>
              <a:t>radiación emitida</a:t>
            </a:r>
            <a:r>
              <a:rPr lang="es-CL" dirty="0"/>
              <a:t>. Así, los </a:t>
            </a:r>
            <a:r>
              <a:rPr lang="es-CL" dirty="0" err="1"/>
              <a:t>radiotrazadores</a:t>
            </a:r>
            <a:r>
              <a:rPr lang="es-CL" dirty="0"/>
              <a:t> se usan eficientemente </a:t>
            </a:r>
            <a:r>
              <a:rPr lang="es-CL" dirty="0" smtClean="0"/>
              <a:t>para monitorear </a:t>
            </a:r>
            <a:r>
              <a:rPr lang="es-CL" dirty="0"/>
              <a:t>el curso de muchos procesos industriales </a:t>
            </a:r>
            <a:r>
              <a:rPr lang="es-CL" dirty="0" smtClean="0"/>
              <a:t>sin interrumpir </a:t>
            </a:r>
            <a:r>
              <a:rPr lang="es-CL" dirty="0"/>
              <a:t>la </a:t>
            </a:r>
            <a:r>
              <a:rPr lang="es-CL" dirty="0" err="1"/>
              <a:t>producción.Con</a:t>
            </a:r>
            <a:r>
              <a:rPr lang="es-CL" dirty="0"/>
              <a:t> la utilización de los </a:t>
            </a:r>
            <a:r>
              <a:rPr lang="es-CL" dirty="0" err="1"/>
              <a:t>radiotrazadores</a:t>
            </a:r>
            <a:r>
              <a:rPr lang="es-CL" dirty="0"/>
              <a:t> se </a:t>
            </a:r>
            <a:r>
              <a:rPr lang="es-CL" dirty="0" smtClean="0"/>
              <a:t>pueden determinar </a:t>
            </a:r>
            <a:r>
              <a:rPr lang="es-CL" dirty="0"/>
              <a:t>parámetros de transporte de material, como </a:t>
            </a:r>
            <a:r>
              <a:rPr lang="es-CL" dirty="0" smtClean="0"/>
              <a:t>por ejemplo </a:t>
            </a:r>
            <a:r>
              <a:rPr lang="es-CL" dirty="0"/>
              <a:t>flujos volumétricos y másicos, distribución </a:t>
            </a:r>
            <a:r>
              <a:rPr lang="es-CL" dirty="0" smtClean="0"/>
              <a:t>de tiempos </a:t>
            </a:r>
            <a:r>
              <a:rPr lang="es-CL" dirty="0"/>
              <a:t>de residencia, coeficientes de dispersión, ubicar </a:t>
            </a:r>
            <a:r>
              <a:rPr lang="es-CL" dirty="0" smtClean="0"/>
              <a:t>o cuantificar </a:t>
            </a:r>
            <a:r>
              <a:rPr lang="es-CL" dirty="0"/>
              <a:t>fugas y filtraciones y realizar balances de </a:t>
            </a:r>
            <a:r>
              <a:rPr lang="es-CL" dirty="0" err="1"/>
              <a:t>masa,entre</a:t>
            </a:r>
            <a:r>
              <a:rPr lang="es-CL" dirty="0"/>
              <a:t> otras </a:t>
            </a:r>
            <a:r>
              <a:rPr lang="es-CL" dirty="0" err="1"/>
              <a:t>aplicaciones.Radiotrazadores</a:t>
            </a:r>
            <a:endParaRPr lang="es-CL" dirty="0"/>
          </a:p>
        </p:txBody>
      </p:sp>
    </p:spTree>
    <p:extLst>
      <p:ext uri="{BB962C8B-B14F-4D97-AF65-F5344CB8AC3E}">
        <p14:creationId xmlns:p14="http://schemas.microsoft.com/office/powerpoint/2010/main" val="13772437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a:bodyPr>
          <a:lstStyle/>
          <a:p>
            <a:r>
              <a:rPr lang="es-CL" dirty="0"/>
              <a:t>El HIDROCICLÓN consiste de una parte cónica seguida por una cámara cilíndrica, en la cual existen una entrada tangencial para la suspensión de la alimentación (</a:t>
            </a:r>
            <a:r>
              <a:rPr lang="es-CL" dirty="0" err="1"/>
              <a:t>Feed</a:t>
            </a:r>
            <a:r>
              <a:rPr lang="es-CL" dirty="0"/>
              <a:t>). La parte superior del </a:t>
            </a:r>
            <a:r>
              <a:rPr lang="es-CL" dirty="0" err="1"/>
              <a:t>hidrociclón</a:t>
            </a:r>
            <a:r>
              <a:rPr lang="es-CL" dirty="0"/>
              <a:t> presenta un tubo para la salida de la suspensión diluida (</a:t>
            </a:r>
            <a:r>
              <a:rPr lang="es-CL" dirty="0" err="1"/>
              <a:t>overflow</a:t>
            </a:r>
            <a:r>
              <a:rPr lang="es-CL" dirty="0"/>
              <a:t>) y en la parte inferior existe un orificio de salida de la suspensión concentrada (</a:t>
            </a:r>
            <a:r>
              <a:rPr lang="es-CL" dirty="0" err="1"/>
              <a:t>underflow</a:t>
            </a:r>
            <a:r>
              <a:rPr lang="es-CL" dirty="0"/>
              <a:t>). El ducto de alimentación se denomina </a:t>
            </a:r>
            <a:r>
              <a:rPr lang="es-CL" dirty="0" err="1"/>
              <a:t>inlet</a:t>
            </a:r>
            <a:r>
              <a:rPr lang="es-CL" dirty="0"/>
              <a:t>, el tubo de salida de la suspensión diluida se denomina </a:t>
            </a:r>
            <a:r>
              <a:rPr lang="es-CL" dirty="0" err="1"/>
              <a:t>vortex</a:t>
            </a:r>
            <a:r>
              <a:rPr lang="es-CL" dirty="0"/>
              <a:t>, y el orificio de salida del concentrado se denomina </a:t>
            </a:r>
            <a:r>
              <a:rPr lang="es-CL" dirty="0" err="1"/>
              <a:t>apex</a:t>
            </a:r>
            <a:r>
              <a:rPr lang="es-CL" dirty="0"/>
              <a:t>, tal como se puede observar en el siguiente esquema de las partes del HIDROCICLÓN:</a:t>
            </a:r>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448" y="5373216"/>
            <a:ext cx="22383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1043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lnSpcReduction="10000"/>
          </a:bodyPr>
          <a:lstStyle/>
          <a:p>
            <a:r>
              <a:rPr lang="es-CL" dirty="0"/>
              <a:t>La suspensión es bombeada bajo presión, y entrando al HIDROCICLÓN a través del tubo de alimentación se genera un movimiento de tipo espiral descendente debido a la forma del equipo y la acción de la fuerza de gravedad . A razón de este movimiento se produce una zona de muy baja presión a lo largo del eje del equipo, por lo que se desarrolla un núcleo de aire en ese lugar. A medida que la sección transversal disminuye en la parte cónica, se superpone una corriente interior que genera un flujo neto ascendente también de tipo espiral a lo largo del eje central del equipo, lo que permite que el flujo encuentre en su camino al </a:t>
            </a:r>
            <a:r>
              <a:rPr lang="es-CL" dirty="0" err="1"/>
              <a:t>vortex</a:t>
            </a:r>
            <a:r>
              <a:rPr lang="es-CL" dirty="0"/>
              <a:t> que actúa como rebalse.</a:t>
            </a:r>
            <a:endParaRPr lang="es-C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19621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6414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lnSpcReduction="10000"/>
          </a:bodyPr>
          <a:lstStyle/>
          <a:p>
            <a:r>
              <a:rPr lang="es-CL" dirty="0"/>
              <a:t>Las partículas en el seno del fluido se ven afectadas en el sentido radial por dos fuerzas opositoras: una hacia la periferia del equipo debido a la aceleración centrífuga y la otra hacia el interior del equipo debido al arrastre que se mueve a través del HIDROCICLÓN. Consecuentemente, la mayor parte de las partículas finas abandonarán el equipo a través del </a:t>
            </a:r>
            <a:r>
              <a:rPr lang="es-CL" dirty="0" err="1"/>
              <a:t>vortex</a:t>
            </a:r>
            <a:r>
              <a:rPr lang="es-CL" dirty="0"/>
              <a:t>, y el resto de las partículas, mayoritariamente los gruesos, saldrán a través del </a:t>
            </a:r>
            <a:r>
              <a:rPr lang="es-CL" dirty="0" err="1"/>
              <a:t>apex</a:t>
            </a:r>
            <a:r>
              <a:rPr lang="es-CL" dirty="0"/>
              <a:t>. En la siguiente figura se puede observar la trayectoria de flujos dentro del HIDROCICLÓN</a:t>
            </a:r>
            <a:endParaRPr lang="es-CL" dirty="0"/>
          </a:p>
        </p:txBody>
      </p:sp>
    </p:spTree>
    <p:extLst>
      <p:ext uri="{BB962C8B-B14F-4D97-AF65-F5344CB8AC3E}">
        <p14:creationId xmlns:p14="http://schemas.microsoft.com/office/powerpoint/2010/main" val="28960382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a:bodyPr>
          <a:lstStyle/>
          <a:p>
            <a:r>
              <a:rPr lang="es-CL" dirty="0"/>
              <a:t>Básicamente los cuatro parámetros independientes que permiten variar las condiciones de operación son: la densidad de la pulpa, la caída de presión en la alimentación, el diámetro del </a:t>
            </a:r>
            <a:r>
              <a:rPr lang="es-CL" dirty="0" err="1"/>
              <a:t>vortex</a:t>
            </a:r>
            <a:r>
              <a:rPr lang="es-CL" dirty="0"/>
              <a:t> y el diámetro del </a:t>
            </a:r>
            <a:r>
              <a:rPr lang="es-CL" dirty="0" err="1"/>
              <a:t>apex</a:t>
            </a:r>
            <a:r>
              <a:rPr lang="es-CL" dirty="0"/>
              <a:t>. </a:t>
            </a:r>
            <a:r>
              <a:rPr lang="es-CL"/>
              <a:t>El tamaño de corte y la eficiencia de la separación son controlados mediante el ajuste de estos parámetros.</a:t>
            </a:r>
            <a:endParaRPr lang="es-CL" dirty="0"/>
          </a:p>
        </p:txBody>
      </p:sp>
    </p:spTree>
    <p:extLst>
      <p:ext uri="{BB962C8B-B14F-4D97-AF65-F5344CB8AC3E}">
        <p14:creationId xmlns:p14="http://schemas.microsoft.com/office/powerpoint/2010/main" val="11434515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a:bodyPr>
          <a:lstStyle/>
          <a:p>
            <a:endParaRPr lang="es-CL" dirty="0"/>
          </a:p>
        </p:txBody>
      </p:sp>
    </p:spTree>
    <p:extLst>
      <p:ext uri="{BB962C8B-B14F-4D97-AF65-F5344CB8AC3E}">
        <p14:creationId xmlns:p14="http://schemas.microsoft.com/office/powerpoint/2010/main" val="11860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lstStyle/>
          <a:p>
            <a:r>
              <a:rPr lang="es-CL" dirty="0"/>
              <a:t>En la segunda etapa de la </a:t>
            </a:r>
            <a:r>
              <a:rPr lang="es-CL" dirty="0" err="1"/>
              <a:t>conminución</a:t>
            </a:r>
            <a:r>
              <a:rPr lang="es-CL" dirty="0"/>
              <a:t>,</a:t>
            </a:r>
          </a:p>
          <a:p>
            <a:r>
              <a:rPr lang="es-CL" dirty="0"/>
              <a:t>denominada molienda, los productos de la</a:t>
            </a:r>
          </a:p>
          <a:p>
            <a:r>
              <a:rPr lang="es-CL" dirty="0"/>
              <a:t>trituración son reducidos hasta valores de </a:t>
            </a:r>
            <a:r>
              <a:rPr lang="es-CL" dirty="0" smtClean="0"/>
              <a:t>10micrones.Dependiendo de la fineza del producto</a:t>
            </a:r>
            <a:r>
              <a:rPr lang="es-CL" dirty="0"/>
              <a:t> </a:t>
            </a:r>
            <a:r>
              <a:rPr lang="es-CL" dirty="0" smtClean="0"/>
              <a:t>final</a:t>
            </a:r>
            <a:r>
              <a:rPr lang="es-CL" dirty="0"/>
              <a:t>, la molienda se dividirá así en</a:t>
            </a:r>
            <a:r>
              <a:rPr lang="es-CL" dirty="0" smtClean="0"/>
              <a:t>:</a:t>
            </a:r>
          </a:p>
          <a:p>
            <a:endParaRPr lang="es-CL" dirty="0" smtClean="0"/>
          </a:p>
          <a:p>
            <a:r>
              <a:rPr lang="es-CL" dirty="0" smtClean="0"/>
              <a:t> Molienda primaria</a:t>
            </a:r>
            <a:r>
              <a:rPr lang="es-CL" dirty="0"/>
              <a:t>, secundaria y terciaria</a:t>
            </a:r>
          </a:p>
        </p:txBody>
      </p:sp>
    </p:spTree>
    <p:extLst>
      <p:ext uri="{BB962C8B-B14F-4D97-AF65-F5344CB8AC3E}">
        <p14:creationId xmlns:p14="http://schemas.microsoft.com/office/powerpoint/2010/main" val="328986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
            <a:ext cx="8062912" cy="908720"/>
          </a:xfrm>
        </p:spPr>
        <p:txBody>
          <a:bodyPr/>
          <a:lstStyle/>
          <a:p>
            <a:pPr algn="ctr"/>
            <a:r>
              <a:rPr lang="es-CL" dirty="0" smtClean="0"/>
              <a:t>MOLIENDA</a:t>
            </a:r>
            <a:endParaRPr lang="es-CL" dirty="0"/>
          </a:p>
        </p:txBody>
      </p:sp>
      <p:sp>
        <p:nvSpPr>
          <p:cNvPr id="3" name="2 Subtítulo"/>
          <p:cNvSpPr>
            <a:spLocks noGrp="1"/>
          </p:cNvSpPr>
          <p:nvPr>
            <p:ph type="subTitle" idx="1"/>
          </p:nvPr>
        </p:nvSpPr>
        <p:spPr>
          <a:xfrm>
            <a:off x="540544" y="836712"/>
            <a:ext cx="8062912" cy="5832648"/>
          </a:xfrm>
        </p:spPr>
        <p:txBody>
          <a:bodyPr>
            <a:normAutofit fontScale="92500"/>
          </a:bodyPr>
          <a:lstStyle/>
          <a:p>
            <a:r>
              <a:rPr lang="es-CL" dirty="0"/>
              <a:t>Esta puede realizarse en seco o en húmedo. </a:t>
            </a:r>
            <a:r>
              <a:rPr lang="es-CL" dirty="0" smtClean="0"/>
              <a:t>Se llama </a:t>
            </a:r>
            <a:r>
              <a:rPr lang="es-CL" dirty="0"/>
              <a:t>molienda seca cuando el mineral es</a:t>
            </a:r>
          </a:p>
          <a:p>
            <a:r>
              <a:rPr lang="es-CL" dirty="0"/>
              <a:t>alimentado en tal estado. Si se agrega agua, con </a:t>
            </a:r>
            <a:r>
              <a:rPr lang="es-CL" dirty="0" smtClean="0"/>
              <a:t>lo que </a:t>
            </a:r>
            <a:r>
              <a:rPr lang="es-CL" dirty="0"/>
              <a:t>se forma una pulpa, se denomina </a:t>
            </a:r>
            <a:r>
              <a:rPr lang="es-CL" dirty="0" smtClean="0"/>
              <a:t>molienda húmeda</a:t>
            </a:r>
            <a:r>
              <a:rPr lang="es-CL" dirty="0"/>
              <a:t>. Pero en general la molienda se realiza </a:t>
            </a:r>
            <a:r>
              <a:rPr lang="es-CL" dirty="0" smtClean="0"/>
              <a:t>en húmedo</a:t>
            </a:r>
            <a:r>
              <a:rPr lang="es-CL" dirty="0"/>
              <a:t>, y solo en casos excepcionales en seco</a:t>
            </a:r>
            <a:r>
              <a:rPr lang="es-CL" dirty="0" smtClean="0"/>
              <a:t>.</a:t>
            </a:r>
          </a:p>
          <a:p>
            <a:r>
              <a:rPr lang="es-CL" dirty="0"/>
              <a:t>La gran aplicación de la molienda en húmedo se</a:t>
            </a:r>
          </a:p>
          <a:p>
            <a:r>
              <a:rPr lang="es-CL" dirty="0"/>
              <a:t>debe a que no produce polvo, es más eficiente,</a:t>
            </a:r>
          </a:p>
          <a:p>
            <a:r>
              <a:rPr lang="es-CL" dirty="0"/>
              <a:t>permite un contacto más íntimo con los reactivos</a:t>
            </a:r>
          </a:p>
          <a:p>
            <a:r>
              <a:rPr lang="es-CL" dirty="0"/>
              <a:t>de flotación y por último permite fácil transporte</a:t>
            </a:r>
          </a:p>
          <a:p>
            <a:r>
              <a:rPr lang="es-CL" dirty="0"/>
              <a:t>de los productos</a:t>
            </a:r>
          </a:p>
        </p:txBody>
      </p:sp>
    </p:spTree>
    <p:extLst>
      <p:ext uri="{BB962C8B-B14F-4D97-AF65-F5344CB8AC3E}">
        <p14:creationId xmlns:p14="http://schemas.microsoft.com/office/powerpoint/2010/main" val="26931421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1080</TotalTime>
  <Words>5227</Words>
  <Application>Microsoft Office PowerPoint</Application>
  <PresentationFormat>Presentación en pantalla (4:3)</PresentationFormat>
  <Paragraphs>468</Paragraphs>
  <Slides>77</Slides>
  <Notes>0</Notes>
  <HiddenSlides>0</HiddenSlides>
  <MMClips>0</MMClips>
  <ScaleCrop>false</ScaleCrop>
  <HeadingPairs>
    <vt:vector size="4" baseType="variant">
      <vt:variant>
        <vt:lpstr>Tema</vt:lpstr>
      </vt:variant>
      <vt:variant>
        <vt:i4>1</vt:i4>
      </vt:variant>
      <vt:variant>
        <vt:lpstr>Títulos de diapositiva</vt:lpstr>
      </vt:variant>
      <vt:variant>
        <vt:i4>77</vt:i4>
      </vt:variant>
    </vt:vector>
  </HeadingPairs>
  <TitlesOfParts>
    <vt:vector size="78" baseType="lpstr">
      <vt:lpstr>Brío</vt:lpstr>
      <vt:lpstr>MOLIENDA</vt:lpstr>
      <vt:lpstr>Presentación de PowerPoint</vt:lpstr>
      <vt:lpstr>Presentación de PowerPoint</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lpstr>MOLIENDA</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MOLIENDA</dc:title>
  <dc:creator>Luffi</dc:creator>
  <cp:lastModifiedBy>Luffi</cp:lastModifiedBy>
  <cp:revision>40</cp:revision>
  <dcterms:created xsi:type="dcterms:W3CDTF">2014-08-27T00:06:38Z</dcterms:created>
  <dcterms:modified xsi:type="dcterms:W3CDTF">2014-09-03T03:32:16Z</dcterms:modified>
</cp:coreProperties>
</file>