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60" r:id="rId8"/>
    <p:sldId id="259" r:id="rId9"/>
    <p:sldId id="264" r:id="rId10"/>
    <p:sldId id="265" r:id="rId11"/>
    <p:sldId id="266" r:id="rId12"/>
    <p:sldId id="267" r:id="rId13"/>
    <p:sldId id="268" r:id="rId14"/>
    <p:sldId id="274" r:id="rId15"/>
    <p:sldId id="273" r:id="rId16"/>
    <p:sldId id="272" r:id="rId17"/>
    <p:sldId id="271" r:id="rId18"/>
    <p:sldId id="270" r:id="rId19"/>
    <p:sldId id="269" r:id="rId20"/>
    <p:sldId id="275" r:id="rId21"/>
    <p:sldId id="277" r:id="rId22"/>
    <p:sldId id="276" r:id="rId23"/>
    <p:sldId id="278" r:id="rId24"/>
    <p:sldId id="280" r:id="rId25"/>
    <p:sldId id="281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7D810AA-4996-4073-8881-FD89A653B6B2}" type="datetimeFigureOut">
              <a:rPr lang="es-CL" smtClean="0"/>
              <a:t>29-10-2014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5CB8B8A-A7A0-4550-B1E2-3E11330E7DFA}" type="slidenum">
              <a:rPr lang="es-CL" smtClean="0"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5544616"/>
          </a:xfrm>
        </p:spPr>
        <p:txBody>
          <a:bodyPr>
            <a:normAutofit fontScale="92500" lnSpcReduction="10000"/>
          </a:bodyPr>
          <a:lstStyle/>
          <a:p>
            <a:r>
              <a:rPr lang="es-CL" b="1" dirty="0"/>
              <a:t>Proceso electroquímico</a:t>
            </a:r>
          </a:p>
          <a:p>
            <a:r>
              <a:rPr lang="es-CL" dirty="0"/>
              <a:t>Un proceso de naturaleza electro-química se caracteriza por presentar la</a:t>
            </a:r>
          </a:p>
          <a:p>
            <a:r>
              <a:rPr lang="es-CL" dirty="0"/>
              <a:t>realización simultánea de dos reacciones denominadas anódicas y catódicas. En</a:t>
            </a:r>
          </a:p>
          <a:p>
            <a:r>
              <a:rPr lang="es-CL" dirty="0"/>
              <a:t>la primera sucede una transformación química de oxidación y se liberan</a:t>
            </a:r>
          </a:p>
          <a:p>
            <a:r>
              <a:rPr lang="es-CL" dirty="0"/>
              <a:t>electrones. La reacción catódica involucra un proceso químico de reducción con</a:t>
            </a:r>
          </a:p>
          <a:p>
            <a:r>
              <a:rPr lang="es-CL" dirty="0"/>
              <a:t>participación de los electrones liberados en el ánodo y que viajan por</a:t>
            </a:r>
          </a:p>
          <a:p>
            <a:r>
              <a:rPr lang="es-CL" dirty="0"/>
              <a:t>CONDUCTORES ELECTRÓNICOS (cables) que unen el cátodo con el ánodo</a:t>
            </a:r>
          </a:p>
        </p:txBody>
      </p:sp>
    </p:spTree>
    <p:extLst>
      <p:ext uri="{BB962C8B-B14F-4D97-AF65-F5344CB8AC3E}">
        <p14:creationId xmlns:p14="http://schemas.microsoft.com/office/powerpoint/2010/main" val="54203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r>
              <a:rPr lang="es-CL" b="1" dirty="0"/>
              <a:t>Aspectos cinéticos</a:t>
            </a:r>
          </a:p>
          <a:p>
            <a:r>
              <a:rPr lang="es-CL" dirty="0"/>
              <a:t>Los aspectos cinéticos de los procesos </a:t>
            </a:r>
            <a:r>
              <a:rPr lang="es-CL" dirty="0" err="1"/>
              <a:t>electrometalurgicos</a:t>
            </a:r>
            <a:r>
              <a:rPr lang="es-CL" dirty="0"/>
              <a:t> están basados en la</a:t>
            </a:r>
          </a:p>
          <a:p>
            <a:r>
              <a:rPr lang="es-CL" dirty="0"/>
              <a:t>CINETICA ELECTROQUIMICA que estudia los procesos de electrodos cuando</a:t>
            </a:r>
          </a:p>
          <a:p>
            <a:r>
              <a:rPr lang="es-CL" dirty="0"/>
              <a:t>éstos se encuentran fuera del equilibrio; es decir cuando a través del electrodo</a:t>
            </a:r>
          </a:p>
          <a:p>
            <a:r>
              <a:rPr lang="es-CL" dirty="0"/>
              <a:t>circula una corriente I.</a:t>
            </a:r>
          </a:p>
        </p:txBody>
      </p:sp>
    </p:spTree>
    <p:extLst>
      <p:ext uri="{BB962C8B-B14F-4D97-AF65-F5344CB8AC3E}">
        <p14:creationId xmlns:p14="http://schemas.microsoft.com/office/powerpoint/2010/main" val="371572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r>
              <a:rPr lang="es-CL" b="1" dirty="0"/>
              <a:t>Densidad de corriente</a:t>
            </a:r>
          </a:p>
          <a:p>
            <a:r>
              <a:rPr lang="es-CL" dirty="0"/>
              <a:t>Intensidad de corriente que fluye o pasa por unidad de superficie de </a:t>
            </a:r>
            <a:r>
              <a:rPr lang="es-CL" dirty="0" smtClean="0"/>
              <a:t>electrodo</a:t>
            </a:r>
          </a:p>
          <a:p>
            <a:r>
              <a:rPr lang="es-CL" dirty="0" smtClean="0"/>
              <a:t>i = I/S</a:t>
            </a:r>
          </a:p>
          <a:p>
            <a:endParaRPr lang="es-CL" dirty="0"/>
          </a:p>
          <a:p>
            <a:r>
              <a:rPr lang="es-CL" dirty="0" smtClean="0"/>
              <a:t>i </a:t>
            </a:r>
            <a:r>
              <a:rPr lang="es-CL" dirty="0"/>
              <a:t>: densidad de corriente (A/m2)</a:t>
            </a:r>
          </a:p>
          <a:p>
            <a:r>
              <a:rPr lang="es-CL" dirty="0"/>
              <a:t>I : corriente que pasa por el electrodo (A)</a:t>
            </a:r>
          </a:p>
          <a:p>
            <a:r>
              <a:rPr lang="es-CL" dirty="0"/>
              <a:t>S : superficie del electrodo (m2)</a:t>
            </a:r>
          </a:p>
          <a:p>
            <a:r>
              <a:rPr lang="es-CL" dirty="0"/>
              <a:t>La densidad de corriente es proporcional a la velocidad de la reacción que se</a:t>
            </a:r>
          </a:p>
          <a:p>
            <a:r>
              <a:rPr lang="es-CL" dirty="0"/>
              <a:t>produce sobre el electrodo (ver ley de Faraday</a:t>
            </a:r>
            <a:r>
              <a:rPr lang="es-CL" dirty="0" smtClean="0"/>
              <a:t>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8844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r>
              <a:rPr lang="es-CL" dirty="0"/>
              <a:t>En electrometalurgia, la densidad de corriente i es equivalente a la velocidad</a:t>
            </a:r>
          </a:p>
          <a:p>
            <a:r>
              <a:rPr lang="es-CL" dirty="0"/>
              <a:t>de la reacción.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158417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709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b="1" dirty="0" err="1"/>
              <a:t>Electroobtención</a:t>
            </a:r>
            <a:r>
              <a:rPr lang="es-CL" b="1" dirty="0"/>
              <a:t> de cobre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3904" cy="554461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s-CL" sz="4400" b="1" dirty="0">
                <a:latin typeface="ComicSansMS-Bold"/>
              </a:rPr>
              <a:t>Descripción del proceso</a:t>
            </a:r>
          </a:p>
          <a:p>
            <a:pPr algn="l"/>
            <a:r>
              <a:rPr lang="es-CL" sz="3200" dirty="0">
                <a:latin typeface="Arial"/>
              </a:rPr>
              <a:t>El proceso de </a:t>
            </a:r>
            <a:r>
              <a:rPr lang="es-CL" sz="3200" dirty="0" err="1">
                <a:latin typeface="Arial"/>
              </a:rPr>
              <a:t>electroobtención</a:t>
            </a:r>
            <a:r>
              <a:rPr lang="es-CL" sz="3200" dirty="0">
                <a:latin typeface="Arial"/>
              </a:rPr>
              <a:t> de cobre consiste básicamente en </a:t>
            </a:r>
            <a:r>
              <a:rPr lang="es-CL" sz="3200" dirty="0" smtClean="0">
                <a:latin typeface="Arial"/>
              </a:rPr>
              <a:t>la transformación </a:t>
            </a:r>
            <a:r>
              <a:rPr lang="es-CL" sz="3200" dirty="0">
                <a:latin typeface="Arial"/>
              </a:rPr>
              <a:t>electroquímica del cobre disuelto en un electrolito en cobre</a:t>
            </a:r>
          </a:p>
          <a:p>
            <a:pPr algn="l"/>
            <a:r>
              <a:rPr lang="es-CL" sz="3200" dirty="0">
                <a:latin typeface="Arial"/>
              </a:rPr>
              <a:t>metálico depositado en un cátodo, mediante la utilización de energía </a:t>
            </a:r>
            <a:r>
              <a:rPr lang="es-CL" sz="3200" dirty="0" smtClean="0">
                <a:latin typeface="Arial"/>
              </a:rPr>
              <a:t>eléctrica proveniente </a:t>
            </a:r>
            <a:r>
              <a:rPr lang="es-CL" sz="3200" dirty="0">
                <a:latin typeface="Arial"/>
              </a:rPr>
              <a:t>de una fuente externa. El cobre iónico (Cu2+) </a:t>
            </a:r>
            <a:r>
              <a:rPr lang="es-CL" sz="3200" dirty="0" smtClean="0">
                <a:latin typeface="Arial"/>
              </a:rPr>
              <a:t>del electrolito es depositado </a:t>
            </a:r>
            <a:r>
              <a:rPr lang="es-CL" sz="3200" dirty="0">
                <a:latin typeface="Arial"/>
              </a:rPr>
              <a:t>selectivamente sobre la superficie del cátodo y a la vez </a:t>
            </a:r>
            <a:r>
              <a:rPr lang="es-CL" sz="3200" dirty="0" smtClean="0">
                <a:latin typeface="Arial"/>
              </a:rPr>
              <a:t>se descompone </a:t>
            </a:r>
            <a:r>
              <a:rPr lang="es-CL" sz="3200" dirty="0">
                <a:latin typeface="Arial"/>
              </a:rPr>
              <a:t>agua en oxigeno y ácido sulfúrico en la superficie de </a:t>
            </a:r>
            <a:r>
              <a:rPr lang="es-CL" sz="3200" dirty="0" smtClean="0">
                <a:latin typeface="Arial"/>
              </a:rPr>
              <a:t>ánodos insolubles </a:t>
            </a:r>
            <a:r>
              <a:rPr lang="es-CL" sz="3200" dirty="0">
                <a:latin typeface="Arial"/>
              </a:rPr>
              <a:t>de plomo. Este proceso electrolítico y las reacciones involucradas se</a:t>
            </a:r>
          </a:p>
          <a:p>
            <a:pPr algn="l"/>
            <a:r>
              <a:rPr lang="es-CL" sz="3200" dirty="0">
                <a:latin typeface="Arial"/>
              </a:rPr>
              <a:t>presentan esquemáticamente en la </a:t>
            </a:r>
            <a:r>
              <a:rPr lang="es-CL" sz="3200" dirty="0" smtClean="0">
                <a:latin typeface="Arial"/>
              </a:rPr>
              <a:t>figura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46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b="1" dirty="0" err="1"/>
              <a:t>Electroobtención</a:t>
            </a:r>
            <a:r>
              <a:rPr lang="es-CL" b="1" dirty="0"/>
              <a:t> de cobre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r>
              <a:rPr lang="pt-BR" dirty="0"/>
              <a:t>REACCION ANODICA : H2O =&gt; 1/2 O2 + 2H+ + 2e- </a:t>
            </a:r>
            <a:r>
              <a:rPr lang="pt-BR" dirty="0" err="1"/>
              <a:t>E°</a:t>
            </a:r>
            <a:r>
              <a:rPr lang="pt-BR" dirty="0"/>
              <a:t>=1.23V</a:t>
            </a:r>
          </a:p>
          <a:p>
            <a:r>
              <a:rPr lang="pt-BR" dirty="0"/>
              <a:t>(</a:t>
            </a:r>
            <a:r>
              <a:rPr lang="pt-BR" dirty="0" err="1"/>
              <a:t>Descomposición</a:t>
            </a:r>
            <a:r>
              <a:rPr lang="pt-BR" dirty="0"/>
              <a:t> agua)</a:t>
            </a:r>
          </a:p>
          <a:p>
            <a:r>
              <a:rPr lang="pt-BR" dirty="0"/>
              <a:t>REACCION CATODICA : Cu2+ + 2e- =&gt; Cu </a:t>
            </a:r>
            <a:r>
              <a:rPr lang="pt-BR" dirty="0" err="1"/>
              <a:t>E°</a:t>
            </a:r>
            <a:r>
              <a:rPr lang="pt-BR" dirty="0"/>
              <a:t>=0.34 V</a:t>
            </a:r>
          </a:p>
          <a:p>
            <a:r>
              <a:rPr lang="pt-BR" dirty="0"/>
              <a:t>(</a:t>
            </a:r>
            <a:r>
              <a:rPr lang="pt-BR" dirty="0" err="1"/>
              <a:t>Precipitación</a:t>
            </a:r>
            <a:r>
              <a:rPr lang="pt-BR" dirty="0"/>
              <a:t> de cobre) _______________________________</a:t>
            </a:r>
          </a:p>
          <a:p>
            <a:r>
              <a:rPr lang="pt-BR" dirty="0"/>
              <a:t>REACCION DE CELDA : Cu2+ + H2O =&gt; Cu + 1/2 O2 + 2H+ </a:t>
            </a:r>
            <a:r>
              <a:rPr lang="pt-BR" dirty="0" err="1"/>
              <a:t>ΔE°</a:t>
            </a:r>
            <a:r>
              <a:rPr lang="pt-BR" dirty="0"/>
              <a:t>=</a:t>
            </a:r>
            <a:r>
              <a:rPr lang="pt-BR" dirty="0" smtClean="0"/>
              <a:t>0.89V</a:t>
            </a:r>
          </a:p>
          <a:p>
            <a:r>
              <a:rPr lang="es-CL" dirty="0"/>
              <a:t>(Expresada en forma </a:t>
            </a:r>
            <a:r>
              <a:rPr lang="es-CL" dirty="0" err="1"/>
              <a:t>ionica</a:t>
            </a:r>
            <a:r>
              <a:rPr lang="es-CL" dirty="0" smtClean="0"/>
              <a:t>)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5405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b="1" dirty="0" err="1"/>
              <a:t>Electroobtención</a:t>
            </a:r>
            <a:r>
              <a:rPr lang="es-CL" b="1" dirty="0"/>
              <a:t> de cobre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pPr algn="l"/>
            <a:r>
              <a:rPr lang="es-CL" sz="3200" dirty="0">
                <a:latin typeface="Arial"/>
              </a:rPr>
              <a:t>Resultados del proceso electrolítico :</a:t>
            </a:r>
          </a:p>
          <a:p>
            <a:pPr algn="l"/>
            <a:r>
              <a:rPr lang="es-CL" sz="3200" dirty="0">
                <a:latin typeface="Arial"/>
              </a:rPr>
              <a:t>* </a:t>
            </a:r>
            <a:r>
              <a:rPr lang="es-CL" sz="3200" dirty="0" err="1">
                <a:latin typeface="Arial"/>
              </a:rPr>
              <a:t>Depositación</a:t>
            </a:r>
            <a:r>
              <a:rPr lang="es-CL" sz="3200" dirty="0">
                <a:latin typeface="Arial"/>
              </a:rPr>
              <a:t> del cobre en el cátodo</a:t>
            </a:r>
          </a:p>
          <a:p>
            <a:pPr algn="l"/>
            <a:r>
              <a:rPr lang="es-CL" sz="3200" dirty="0">
                <a:latin typeface="Arial"/>
              </a:rPr>
              <a:t>* Evolución de oxigeno en el ánodo</a:t>
            </a:r>
          </a:p>
          <a:p>
            <a:pPr algn="l"/>
            <a:r>
              <a:rPr lang="es-CL" sz="3200" dirty="0">
                <a:latin typeface="Arial"/>
              </a:rPr>
              <a:t>* El electrolito se enriquece en ácido y se empobrece en cobre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812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b="1" dirty="0" err="1"/>
              <a:t>Electroobtención</a:t>
            </a:r>
            <a:r>
              <a:rPr lang="es-CL" b="1" dirty="0"/>
              <a:t> de cobre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pPr algn="l"/>
            <a:r>
              <a:rPr lang="es-CL" sz="2800" dirty="0">
                <a:latin typeface="Arial"/>
              </a:rPr>
              <a:t>El proceso de EW, se lleva a cabo en una celda electrolítica, donde circula</a:t>
            </a:r>
          </a:p>
          <a:p>
            <a:pPr algn="l"/>
            <a:r>
              <a:rPr lang="es-CL" sz="2800" dirty="0">
                <a:latin typeface="Arial"/>
              </a:rPr>
              <a:t>continuamente el electrolito acuoso que contiene disuelto CuSO4 y H2SO4 y que</a:t>
            </a:r>
          </a:p>
          <a:p>
            <a:pPr algn="l"/>
            <a:r>
              <a:rPr lang="es-CL" sz="2800" dirty="0">
                <a:latin typeface="Arial"/>
              </a:rPr>
              <a:t>proviene de la planta SX para el caso de nuestro interés en este curso. En la celda</a:t>
            </a:r>
          </a:p>
          <a:p>
            <a:pPr algn="l"/>
            <a:r>
              <a:rPr lang="es-CL" sz="2800" dirty="0">
                <a:latin typeface="Arial"/>
              </a:rPr>
              <a:t>ocurren reacciones electroquímicas de oxidación - reducción provocadas por la</a:t>
            </a:r>
          </a:p>
          <a:p>
            <a:pPr algn="l"/>
            <a:r>
              <a:rPr lang="es-CL" sz="2800" dirty="0">
                <a:latin typeface="Arial"/>
              </a:rPr>
              <a:t>energía eléctrica. En el cátodo el ion cúprico es reducido a cobre por los</a:t>
            </a:r>
          </a:p>
          <a:p>
            <a:pPr algn="l"/>
            <a:r>
              <a:rPr lang="es-CL" sz="2800" dirty="0">
                <a:latin typeface="Arial"/>
              </a:rPr>
              <a:t>electrones suplidos por la corriente y que vuelven dicho electrodo de polaridad</a:t>
            </a:r>
          </a:p>
          <a:p>
            <a:pPr algn="l"/>
            <a:r>
              <a:rPr lang="es-CL" sz="2800" dirty="0">
                <a:latin typeface="Arial"/>
              </a:rPr>
              <a:t>negativa.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07573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b="1" dirty="0" err="1"/>
              <a:t>Electroobtención</a:t>
            </a:r>
            <a:r>
              <a:rPr lang="es-CL" b="1" dirty="0"/>
              <a:t> de cobre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pPr lvl="0" algn="l">
              <a:buClr>
                <a:srgbClr val="629DD1"/>
              </a:buClr>
            </a:pPr>
            <a:r>
              <a:rPr lang="es-CL" sz="2700" dirty="0">
                <a:ln>
                  <a:solidFill>
                    <a:srgbClr val="242852"/>
                  </a:solidFill>
                </a:ln>
                <a:solidFill>
                  <a:prstClr val="white">
                    <a:tint val="75000"/>
                  </a:prstClr>
                </a:solidFill>
                <a:latin typeface="Arial"/>
              </a:rPr>
              <a:t>En el electrodo positivo hay un déficit de electrones, y se descompone</a:t>
            </a:r>
          </a:p>
          <a:p>
            <a:pPr lvl="0" algn="l">
              <a:buClr>
                <a:srgbClr val="629DD1"/>
              </a:buClr>
            </a:pPr>
            <a:r>
              <a:rPr lang="es-CL" sz="2700" dirty="0">
                <a:ln>
                  <a:solidFill>
                    <a:srgbClr val="242852"/>
                  </a:solidFill>
                </a:ln>
                <a:solidFill>
                  <a:prstClr val="white">
                    <a:tint val="75000"/>
                  </a:prstClr>
                </a:solidFill>
                <a:latin typeface="Arial"/>
              </a:rPr>
              <a:t>agua generándose oxigeno gaseoso que burbujea en la superficie del ánodo y</a:t>
            </a:r>
          </a:p>
          <a:p>
            <a:pPr lvl="0" algn="l">
              <a:buClr>
                <a:srgbClr val="629DD1"/>
              </a:buClr>
            </a:pPr>
            <a:r>
              <a:rPr lang="es-CL" sz="2700" dirty="0">
                <a:ln>
                  <a:solidFill>
                    <a:srgbClr val="242852"/>
                  </a:solidFill>
                </a:ln>
                <a:solidFill>
                  <a:prstClr val="white">
                    <a:tint val="75000"/>
                  </a:prstClr>
                </a:solidFill>
                <a:latin typeface="Arial"/>
              </a:rPr>
              <a:t>además ácido sulfúrico, de acuerdo a la reacción neta global</a:t>
            </a:r>
            <a:endParaRPr lang="es-CL" sz="2600" dirty="0">
              <a:ln>
                <a:solidFill>
                  <a:srgbClr val="242852"/>
                </a:solidFill>
              </a:ln>
              <a:solidFill>
                <a:prstClr val="white">
                  <a:tint val="75000"/>
                </a:prstClr>
              </a:solidFill>
            </a:endParaRPr>
          </a:p>
          <a:p>
            <a:r>
              <a:rPr lang="pt-BR" sz="3200" dirty="0">
                <a:latin typeface="Arial"/>
              </a:rPr>
              <a:t>REACCION DE CELDA O GLOBAL : CuSO4 + H2O =&gt; Cu + H2SO4 + 1/2 O2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507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b="1" dirty="0" err="1"/>
              <a:t>Electroobtención</a:t>
            </a:r>
            <a:r>
              <a:rPr lang="es-CL" b="1" dirty="0"/>
              <a:t> de cobre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7991896" cy="554461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CL" sz="3200" dirty="0">
                <a:latin typeface="Arial"/>
              </a:rPr>
              <a:t>El electrolito es una solución ácida de sulfato de cobre que contiene entre 30 y 50</a:t>
            </a:r>
          </a:p>
          <a:p>
            <a:pPr algn="l"/>
            <a:r>
              <a:rPr lang="es-CL" sz="3200" dirty="0">
                <a:latin typeface="Arial"/>
              </a:rPr>
              <a:t>g/l de Cu2+ y 130 a 160 g/l de H2SO4; la temperatura de trabajo es del orden de</a:t>
            </a:r>
          </a:p>
          <a:p>
            <a:pPr algn="l"/>
            <a:r>
              <a:rPr lang="es-CL" sz="3200" dirty="0">
                <a:latin typeface="Arial"/>
              </a:rPr>
              <a:t>40 °C. En el proceso de EW, otras sustancias denominadas aditivos (sulfato de</a:t>
            </a:r>
          </a:p>
          <a:p>
            <a:pPr algn="l"/>
            <a:r>
              <a:rPr lang="es-CL" sz="3200" dirty="0">
                <a:latin typeface="Arial"/>
              </a:rPr>
              <a:t>cobalto y </a:t>
            </a:r>
            <a:r>
              <a:rPr lang="es-CL" sz="3200" dirty="0" err="1">
                <a:latin typeface="Arial"/>
              </a:rPr>
              <a:t>guarfloc</a:t>
            </a:r>
            <a:r>
              <a:rPr lang="es-CL" sz="3200" dirty="0">
                <a:latin typeface="Arial"/>
              </a:rPr>
              <a:t>) pueden ser agregadas al electrolito para mejorar los resultados</a:t>
            </a:r>
          </a:p>
          <a:p>
            <a:pPr algn="l"/>
            <a:r>
              <a:rPr lang="es-CL" sz="3200" dirty="0">
                <a:latin typeface="Arial"/>
              </a:rPr>
              <a:t>del proceso.</a:t>
            </a:r>
          </a:p>
          <a:p>
            <a:pPr algn="l"/>
            <a:r>
              <a:rPr lang="es-CL" sz="3200" dirty="0">
                <a:latin typeface="Arial"/>
              </a:rPr>
              <a:t>La densidad de corriente se mantiene entre 250 y 300 A/hm</a:t>
            </a:r>
            <a:r>
              <a:rPr lang="es-CL" sz="1800" dirty="0">
                <a:latin typeface="Arial"/>
              </a:rPr>
              <a:t>2</a:t>
            </a:r>
            <a:r>
              <a:rPr lang="es-CL" sz="3200" dirty="0">
                <a:latin typeface="Arial"/>
              </a:rPr>
              <a:t>, para tener la</a:t>
            </a:r>
          </a:p>
          <a:p>
            <a:pPr algn="l"/>
            <a:r>
              <a:rPr lang="es-CL" sz="3200" dirty="0">
                <a:latin typeface="Arial"/>
              </a:rPr>
              <a:t>producción más alta posible compatible con una buena calidad del depósito.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8706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b="1" dirty="0" err="1"/>
              <a:t>Electroobtención</a:t>
            </a:r>
            <a:r>
              <a:rPr lang="es-CL" b="1" dirty="0"/>
              <a:t> de cobre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pPr algn="l"/>
            <a:r>
              <a:rPr lang="es-CL" sz="3200" dirty="0">
                <a:latin typeface="Arial"/>
              </a:rPr>
              <a:t>En cada celda, los cátodos de acero inoxidable (1 m2) se posicionan entre dos</a:t>
            </a:r>
          </a:p>
          <a:p>
            <a:pPr algn="l"/>
            <a:r>
              <a:rPr lang="es-CL" sz="3200" dirty="0">
                <a:latin typeface="Arial"/>
              </a:rPr>
              <a:t>ánodos de plomo aleado y permanecen alrededor de 6-7 días recibiendo cobre en</a:t>
            </a:r>
          </a:p>
          <a:p>
            <a:pPr algn="l"/>
            <a:r>
              <a:rPr lang="es-CL" sz="3200" dirty="0">
                <a:latin typeface="Arial"/>
              </a:rPr>
              <a:t>sus dos caras, logrando cosechar un peso de 45 a 55 kg de cobre catódico por</a:t>
            </a:r>
          </a:p>
          <a:p>
            <a:pPr algn="l"/>
            <a:r>
              <a:rPr lang="es-CL" sz="3200" dirty="0">
                <a:latin typeface="Arial"/>
              </a:rPr>
              <a:t>cara. Los cátodos cosechados </a:t>
            </a:r>
            <a:r>
              <a:rPr lang="es-CL" sz="3200" dirty="0" smtClean="0">
                <a:latin typeface="Arial"/>
              </a:rPr>
              <a:t>posteriormente </a:t>
            </a:r>
            <a:r>
              <a:rPr lang="es-CL" sz="3200" dirty="0">
                <a:latin typeface="Arial"/>
              </a:rPr>
              <a:t>se someten a las</a:t>
            </a:r>
          </a:p>
          <a:p>
            <a:pPr algn="l"/>
            <a:r>
              <a:rPr lang="es-CL" sz="3200" dirty="0">
                <a:latin typeface="Arial"/>
              </a:rPr>
              <a:t>operaciones de lavado, despegue de las láminas de cobre, encerado del borde</a:t>
            </a:r>
          </a:p>
          <a:p>
            <a:pPr algn="l"/>
            <a:r>
              <a:rPr lang="es-CL" sz="3200" dirty="0">
                <a:latin typeface="Arial"/>
              </a:rPr>
              <a:t>inferior y retorno a la celda.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5120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5472608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En la solución, no hay desplazamiento de electrones, sino que los iones se</a:t>
            </a:r>
          </a:p>
          <a:p>
            <a:r>
              <a:rPr lang="es-CL" dirty="0"/>
              <a:t>desplazan en la solución. Los aniones (-) van hacia el electrodo de carga positiva y</a:t>
            </a:r>
          </a:p>
          <a:p>
            <a:r>
              <a:rPr lang="es-CL" dirty="0"/>
              <a:t>los cationes (+) hacia el electrodo de carga negativa. El electrolito es un</a:t>
            </a:r>
          </a:p>
          <a:p>
            <a:r>
              <a:rPr lang="es-CL" dirty="0"/>
              <a:t>CONDUCTOR IONICO.</a:t>
            </a:r>
          </a:p>
          <a:p>
            <a:r>
              <a:rPr lang="es-CL" dirty="0"/>
              <a:t>Los procesos electroquímicos pueden ser clasificados en dos tipos según sean o</a:t>
            </a:r>
          </a:p>
          <a:p>
            <a:r>
              <a:rPr lang="es-CL" dirty="0"/>
              <a:t>no espontáneos. Los primeros suceden en forma natural y la celda se denomina</a:t>
            </a:r>
          </a:p>
          <a:p>
            <a:r>
              <a:rPr lang="es-CL" dirty="0"/>
              <a:t>GALVÁNICA o PILA. Los no espontáneos se realizan por medio de la aplicación</a:t>
            </a:r>
          </a:p>
          <a:p>
            <a:r>
              <a:rPr lang="es-CL" dirty="0"/>
              <a:t>de corriente externa y se realizan en una celda llamada ELECTROLITICA. </a:t>
            </a:r>
          </a:p>
        </p:txBody>
      </p:sp>
    </p:spTree>
    <p:extLst>
      <p:ext uri="{BB962C8B-B14F-4D97-AF65-F5344CB8AC3E}">
        <p14:creationId xmlns:p14="http://schemas.microsoft.com/office/powerpoint/2010/main" val="155164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b="1" dirty="0" err="1"/>
              <a:t>Electroobtención</a:t>
            </a:r>
            <a:r>
              <a:rPr lang="es-CL" b="1" dirty="0"/>
              <a:t> de cobre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3904" cy="5616624"/>
          </a:xfrm>
        </p:spPr>
        <p:txBody>
          <a:bodyPr>
            <a:normAutofit fontScale="77500" lnSpcReduction="20000"/>
          </a:bodyPr>
          <a:lstStyle/>
          <a:p>
            <a:r>
              <a:rPr lang="es-CL" b="1" dirty="0"/>
              <a:t>Calidad de los cátodos producidos</a:t>
            </a:r>
          </a:p>
          <a:p>
            <a:r>
              <a:rPr lang="es-CL" dirty="0"/>
              <a:t>La EW, como etapa final del proceso </a:t>
            </a:r>
            <a:r>
              <a:rPr lang="es-CL" dirty="0" err="1"/>
              <a:t>Hidrometalurgico</a:t>
            </a:r>
            <a:r>
              <a:rPr lang="es-CL" dirty="0"/>
              <a:t>, tiene entre sus </a:t>
            </a:r>
            <a:r>
              <a:rPr lang="es-CL" dirty="0" smtClean="0"/>
              <a:t>objetivos producir </a:t>
            </a:r>
            <a:r>
              <a:rPr lang="es-CL" dirty="0"/>
              <a:t>cátodos de cobre de alta pureza para maximizar los </a:t>
            </a:r>
            <a:r>
              <a:rPr lang="es-CL" dirty="0" smtClean="0"/>
              <a:t>resultados económicos </a:t>
            </a:r>
            <a:r>
              <a:rPr lang="es-CL" dirty="0"/>
              <a:t>de venta del producto. Los procesos LX/SX/EW han logrado </a:t>
            </a:r>
            <a:r>
              <a:rPr lang="es-CL" dirty="0" smtClean="0"/>
              <a:t>un desarrollo </a:t>
            </a:r>
            <a:r>
              <a:rPr lang="es-CL" dirty="0"/>
              <a:t>y potencialidad para producir cobre de alta pureza con una </a:t>
            </a:r>
            <a:r>
              <a:rPr lang="es-CL" dirty="0" smtClean="0"/>
              <a:t>calidad superior </a:t>
            </a:r>
            <a:r>
              <a:rPr lang="es-CL" dirty="0"/>
              <a:t>o similar al cobre </a:t>
            </a:r>
            <a:r>
              <a:rPr lang="es-CL" dirty="0" err="1"/>
              <a:t>electrorefinado</a:t>
            </a:r>
            <a:r>
              <a:rPr lang="es-CL" dirty="0"/>
              <a:t>. El cátodo “grado </a:t>
            </a:r>
            <a:r>
              <a:rPr lang="es-CL" dirty="0" err="1" smtClean="0"/>
              <a:t>A”contiene</a:t>
            </a:r>
            <a:r>
              <a:rPr lang="es-CL" dirty="0" smtClean="0"/>
              <a:t> </a:t>
            </a:r>
            <a:r>
              <a:rPr lang="es-CL" dirty="0"/>
              <a:t>más </a:t>
            </a:r>
            <a:r>
              <a:rPr lang="es-CL" dirty="0" smtClean="0"/>
              <a:t>de 99.96 </a:t>
            </a:r>
            <a:r>
              <a:rPr lang="es-CL" dirty="0"/>
              <a:t>% </a:t>
            </a:r>
            <a:r>
              <a:rPr lang="es-CL" dirty="0" err="1" smtClean="0"/>
              <a:t>Cu.En</a:t>
            </a:r>
            <a:r>
              <a:rPr lang="es-CL" dirty="0" smtClean="0"/>
              <a:t> </a:t>
            </a:r>
            <a:r>
              <a:rPr lang="es-CL" dirty="0"/>
              <a:t>general, los cátodos </a:t>
            </a:r>
            <a:r>
              <a:rPr lang="es-CL" dirty="0" err="1"/>
              <a:t>electroobtenidos</a:t>
            </a:r>
            <a:r>
              <a:rPr lang="es-CL" dirty="0"/>
              <a:t> producidos por medio de </a:t>
            </a:r>
            <a:r>
              <a:rPr lang="es-CL" dirty="0" smtClean="0"/>
              <a:t>SX/EW presentan </a:t>
            </a:r>
            <a:r>
              <a:rPr lang="es-CL" dirty="0"/>
              <a:t>bajos niveles de impurezas de baja tolerancia, como son los </a:t>
            </a:r>
            <a:r>
              <a:rPr lang="es-CL" dirty="0" smtClean="0"/>
              <a:t>elementos: arsénico </a:t>
            </a:r>
            <a:r>
              <a:rPr lang="es-CL" dirty="0"/>
              <a:t>(As), selenio (Se), bismuto (Bi) y antimonio (Sb). Las impurezas que más</a:t>
            </a:r>
          </a:p>
          <a:p>
            <a:r>
              <a:rPr lang="es-CL" dirty="0"/>
              <a:t>problemas presentan son el plomo (Pb), azufre (S) y fierro (Fe). Los niveles </a:t>
            </a:r>
            <a:r>
              <a:rPr lang="es-CL" dirty="0" smtClean="0"/>
              <a:t>de estas </a:t>
            </a:r>
            <a:r>
              <a:rPr lang="es-CL" dirty="0"/>
              <a:t>últimas impurezas en los </a:t>
            </a:r>
            <a:r>
              <a:rPr lang="es-CL" dirty="0" smtClean="0"/>
              <a:t>cátodos, están </a:t>
            </a:r>
            <a:r>
              <a:rPr lang="es-CL" dirty="0"/>
              <a:t>influenciadas significativamente </a:t>
            </a:r>
            <a:r>
              <a:rPr lang="es-CL" dirty="0" smtClean="0"/>
              <a:t>por la </a:t>
            </a:r>
            <a:r>
              <a:rPr lang="es-CL" dirty="0"/>
              <a:t>práctica operacional empleada en las plantas de </a:t>
            </a:r>
            <a:r>
              <a:rPr lang="es-CL" dirty="0" err="1"/>
              <a:t>electroobtención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314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b="1" dirty="0" err="1"/>
              <a:t>Electroobtención</a:t>
            </a:r>
            <a:r>
              <a:rPr lang="es-CL" b="1" dirty="0"/>
              <a:t> de cobre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pPr algn="l"/>
            <a:r>
              <a:rPr lang="es-CL" sz="3200" dirty="0">
                <a:latin typeface="Arial"/>
              </a:rPr>
              <a:t>Debemos tener presente que tanto el plomo como el azufre, son elementos que</a:t>
            </a:r>
          </a:p>
          <a:p>
            <a:pPr algn="l"/>
            <a:r>
              <a:rPr lang="es-CL" sz="3200" dirty="0">
                <a:latin typeface="Arial"/>
              </a:rPr>
              <a:t>obligatoriamente deben estar en la celda para el funcionamiento del proceso. El</a:t>
            </a:r>
          </a:p>
          <a:p>
            <a:pPr algn="l"/>
            <a:r>
              <a:rPr lang="es-CL" sz="3200" dirty="0">
                <a:latin typeface="Arial"/>
              </a:rPr>
              <a:t>primero es el principal constituyente del ánodo que se ubica cercano al cátodo, y</a:t>
            </a:r>
          </a:p>
          <a:p>
            <a:pPr algn="l"/>
            <a:r>
              <a:rPr lang="es-CL" sz="3200" dirty="0">
                <a:latin typeface="Arial"/>
              </a:rPr>
              <a:t>el azufre es uno de los elementos del ácido sulfúrico y de los iones sulfatos que se</a:t>
            </a:r>
          </a:p>
          <a:p>
            <a:pPr algn="l"/>
            <a:r>
              <a:rPr lang="es-CL" sz="3200" dirty="0">
                <a:latin typeface="Arial"/>
              </a:rPr>
              <a:t>encuentran disueltos en el electrolito.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5347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b="1" dirty="0" err="1"/>
              <a:t>Electroobtención</a:t>
            </a:r>
            <a:r>
              <a:rPr lang="es-CL" b="1" dirty="0"/>
              <a:t> de cobre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pPr algn="l"/>
            <a:r>
              <a:rPr lang="es-CL" sz="3200" dirty="0">
                <a:latin typeface="Arial"/>
              </a:rPr>
              <a:t>La calidad química de los cátodos está ligada fuertemente a la calidad física o</a:t>
            </a:r>
          </a:p>
          <a:p>
            <a:pPr algn="l"/>
            <a:r>
              <a:rPr lang="es-CL" sz="3200" dirty="0">
                <a:latin typeface="Arial"/>
              </a:rPr>
              <a:t>apariencia presentada por el deposito; estableciéndose en la práctica operacional,</a:t>
            </a:r>
          </a:p>
          <a:p>
            <a:pPr algn="l"/>
            <a:r>
              <a:rPr lang="es-CL" sz="3200" dirty="0">
                <a:latin typeface="Arial"/>
              </a:rPr>
              <a:t>que un deposito liso, denso y coherente, presenta mejor calidad química que otro</a:t>
            </a:r>
          </a:p>
          <a:p>
            <a:pPr algn="l"/>
            <a:r>
              <a:rPr lang="es-CL" sz="3200" dirty="0">
                <a:latin typeface="Arial"/>
              </a:rPr>
              <a:t>rugoso, poroso e incoherente. Eso se debe a que, en el primer caso, la solución</a:t>
            </a:r>
          </a:p>
          <a:p>
            <a:pPr algn="l"/>
            <a:r>
              <a:rPr lang="es-CL" sz="3200" dirty="0">
                <a:latin typeface="Arial"/>
              </a:rPr>
              <a:t>que contiene iones sulfatos y partículas de plomo, no queda trampeada en</a:t>
            </a:r>
          </a:p>
          <a:p>
            <a:pPr algn="l"/>
            <a:r>
              <a:rPr lang="es-CL" sz="3200">
                <a:latin typeface="Arial"/>
              </a:rPr>
              <a:t>posibles huecos del depósito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12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964488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7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933038" y="188640"/>
            <a:ext cx="51847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57056" tIns="152352" bIns="0" anchor="ctr">
            <a:spAutoFit/>
          </a:bodyPr>
          <a:lstStyle/>
          <a:p>
            <a:pPr marL="0" lvl="2" eaLnBrk="0" hangingPunct="0">
              <a:defRPr/>
            </a:pPr>
            <a:r>
              <a:rPr lang="es-CL" sz="2400" b="1" dirty="0" bmk="_Toc348007064"/>
              <a:t>Operación de electro-obtención</a:t>
            </a:r>
            <a:endParaRPr lang="es-CL" sz="2400" b="1" dirty="0"/>
          </a:p>
          <a:p>
            <a:pPr lvl="2" eaLnBrk="0" hangingPunct="0">
              <a:buFontTx/>
              <a:buAutoNum type="arabicPeriod"/>
              <a:defRPr/>
            </a:pPr>
            <a:endParaRPr lang="es-CL" dirty="0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188640"/>
            <a:ext cx="8449720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26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4253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5733256"/>
          </a:xfrm>
        </p:spPr>
        <p:txBody>
          <a:bodyPr>
            <a:normAutofit lnSpcReduction="10000"/>
          </a:bodyPr>
          <a:lstStyle/>
          <a:p>
            <a:pPr algn="l"/>
            <a:r>
              <a:rPr lang="es-CL" sz="3200" dirty="0">
                <a:latin typeface="Arial"/>
              </a:rPr>
              <a:t>Los procesos de </a:t>
            </a:r>
            <a:r>
              <a:rPr lang="es-CL" sz="3200" dirty="0" err="1">
                <a:latin typeface="Arial"/>
              </a:rPr>
              <a:t>electrodepositación</a:t>
            </a:r>
            <a:r>
              <a:rPr lang="es-CL" sz="3200" dirty="0">
                <a:latin typeface="Arial"/>
              </a:rPr>
              <a:t> de metales no son espontáneos y necesitan</a:t>
            </a:r>
          </a:p>
          <a:p>
            <a:pPr algn="l"/>
            <a:r>
              <a:rPr lang="es-CL" sz="3200" dirty="0">
                <a:latin typeface="Arial"/>
              </a:rPr>
              <a:t>un aporte de energía eléctrica para ser forzados a </a:t>
            </a:r>
            <a:r>
              <a:rPr lang="es-CL" sz="3200" dirty="0" smtClean="0">
                <a:latin typeface="Arial"/>
              </a:rPr>
              <a:t>ocurrir</a:t>
            </a:r>
          </a:p>
          <a:p>
            <a:pPr algn="l"/>
            <a:r>
              <a:rPr lang="es-CL" sz="3200" dirty="0" smtClean="0">
                <a:latin typeface="Arial"/>
              </a:rPr>
              <a:t>La </a:t>
            </a:r>
            <a:r>
              <a:rPr lang="es-CL" sz="3200" dirty="0">
                <a:latin typeface="Arial"/>
              </a:rPr>
              <a:t>FUENTE DE ENERGIA ELECTRICA</a:t>
            </a:r>
          </a:p>
          <a:p>
            <a:pPr algn="l"/>
            <a:r>
              <a:rPr lang="es-CL" sz="3200" dirty="0">
                <a:latin typeface="Arial"/>
              </a:rPr>
              <a:t>debe proporcionar corriente continua o directa (DC) a la celda, permitiendo el flujo</a:t>
            </a:r>
          </a:p>
          <a:p>
            <a:pPr algn="l"/>
            <a:r>
              <a:rPr lang="es-CL" sz="3200" dirty="0">
                <a:latin typeface="Arial"/>
              </a:rPr>
              <a:t>forzado de electrones entre el ánodo y el cátodo dónde son consumidos. En forma</a:t>
            </a:r>
          </a:p>
          <a:p>
            <a:pPr algn="l"/>
            <a:r>
              <a:rPr lang="es-CL" sz="3200" dirty="0">
                <a:latin typeface="Arial"/>
              </a:rPr>
              <a:t>simple, la fuente de energía actúa como bomba impulsora de electrones que</a:t>
            </a:r>
          </a:p>
          <a:p>
            <a:pPr algn="l"/>
            <a:r>
              <a:rPr lang="es-CL" sz="3200" dirty="0">
                <a:latin typeface="Arial"/>
              </a:rPr>
              <a:t>fluyen por los conductores y los electrodos.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6253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5832648"/>
          </a:xfrm>
        </p:spPr>
        <p:txBody>
          <a:bodyPr>
            <a:normAutofit fontScale="85000" lnSpcReduction="20000"/>
          </a:bodyPr>
          <a:lstStyle/>
          <a:p>
            <a:r>
              <a:rPr lang="es-CL" sz="3200" b="1" dirty="0">
                <a:latin typeface="ComicSansMS-Bold"/>
              </a:rPr>
              <a:t>Cantidad de metal depositado o </a:t>
            </a:r>
            <a:r>
              <a:rPr lang="es-CL" sz="3200" b="1" dirty="0" smtClean="0">
                <a:latin typeface="ComicSansMS-Bold"/>
              </a:rPr>
              <a:t>disuelto</a:t>
            </a:r>
          </a:p>
          <a:p>
            <a:pPr algn="l"/>
            <a:r>
              <a:rPr lang="es-CL" sz="4400" b="1" dirty="0">
                <a:latin typeface="ComicSansMS-Bold"/>
              </a:rPr>
              <a:t>Ley de Faraday</a:t>
            </a:r>
          </a:p>
          <a:p>
            <a:pPr algn="l"/>
            <a:r>
              <a:rPr lang="es-CL" sz="3200" dirty="0">
                <a:latin typeface="Arial"/>
              </a:rPr>
              <a:t>La ley de Faraday establece que la masa de metal depositado es proporcional a la</a:t>
            </a:r>
          </a:p>
          <a:p>
            <a:pPr algn="l"/>
            <a:r>
              <a:rPr lang="es-CL" sz="3200" dirty="0">
                <a:latin typeface="Arial"/>
              </a:rPr>
              <a:t>cantidad de corriente que circula a través de la celda y al tiempo de operación de</a:t>
            </a:r>
          </a:p>
          <a:p>
            <a:pPr algn="l"/>
            <a:r>
              <a:rPr lang="es-CL" sz="3200" dirty="0">
                <a:latin typeface="Arial"/>
              </a:rPr>
              <a:t>la electrólisis.</a:t>
            </a:r>
          </a:p>
          <a:p>
            <a:pPr algn="l"/>
            <a:r>
              <a:rPr lang="es-CL" sz="3200" dirty="0">
                <a:latin typeface="Arial"/>
              </a:rPr>
              <a:t>Se expresa así </a:t>
            </a:r>
            <a:r>
              <a:rPr lang="es-CL" sz="3200" dirty="0" smtClean="0">
                <a:latin typeface="Arial"/>
              </a:rPr>
              <a:t>:</a:t>
            </a:r>
          </a:p>
          <a:p>
            <a:r>
              <a:rPr lang="es-CL" dirty="0" err="1"/>
              <a:t>mF</a:t>
            </a:r>
            <a:r>
              <a:rPr lang="es-CL" dirty="0"/>
              <a:t> : masa depositada (g)</a:t>
            </a:r>
          </a:p>
          <a:p>
            <a:r>
              <a:rPr lang="es-CL" dirty="0"/>
              <a:t>M : Peso molecular del metal depositado</a:t>
            </a:r>
          </a:p>
          <a:p>
            <a:r>
              <a:rPr lang="es-CL" dirty="0"/>
              <a:t>n : Valencia del ion metálico en la solución</a:t>
            </a:r>
          </a:p>
          <a:p>
            <a:r>
              <a:rPr lang="es-CL" dirty="0"/>
              <a:t>F : Constante de Faraday (96487 Coulomb/equivalente)</a:t>
            </a:r>
          </a:p>
          <a:p>
            <a:r>
              <a:rPr lang="en-US" dirty="0"/>
              <a:t>(1 coulomb = 1 A x 1 s)</a:t>
            </a:r>
          </a:p>
          <a:p>
            <a:r>
              <a:rPr lang="pt-BR" dirty="0"/>
              <a:t>I : </a:t>
            </a:r>
            <a:r>
              <a:rPr lang="pt-BR" dirty="0" err="1"/>
              <a:t>Corriente</a:t>
            </a:r>
            <a:r>
              <a:rPr lang="pt-BR" dirty="0"/>
              <a:t> que circula (A)</a:t>
            </a:r>
          </a:p>
          <a:p>
            <a:r>
              <a:rPr lang="es-CL" dirty="0"/>
              <a:t>t : Tiempo de operación de la electrólisis (s)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130" y="3212976"/>
            <a:ext cx="123601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55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980728"/>
            <a:ext cx="8062912" cy="5877272"/>
          </a:xfrm>
        </p:spPr>
        <p:txBody>
          <a:bodyPr>
            <a:normAutofit/>
          </a:bodyPr>
          <a:lstStyle/>
          <a:p>
            <a:pPr algn="l"/>
            <a:r>
              <a:rPr lang="es-CL" sz="3200" dirty="0">
                <a:latin typeface="Arial"/>
              </a:rPr>
              <a:t>El </a:t>
            </a:r>
            <a:r>
              <a:rPr lang="es-CL" sz="3200" i="1" dirty="0">
                <a:latin typeface="Arial,Italic"/>
              </a:rPr>
              <a:t>equivalente electroquímico </a:t>
            </a:r>
            <a:r>
              <a:rPr lang="es-CL" sz="3200" dirty="0">
                <a:latin typeface="Arial"/>
              </a:rPr>
              <a:t>(EEQ) de la substancia transformada, se define</a:t>
            </a:r>
          </a:p>
          <a:p>
            <a:pPr algn="l"/>
            <a:r>
              <a:rPr lang="es-CL" sz="3200" dirty="0">
                <a:latin typeface="Arial"/>
              </a:rPr>
              <a:t>como la cantidad de sustancia que es afectada por el paso de una corriente de 1 A</a:t>
            </a:r>
          </a:p>
          <a:p>
            <a:pPr algn="l"/>
            <a:r>
              <a:rPr lang="es-CL" sz="3200" dirty="0">
                <a:latin typeface="Arial"/>
              </a:rPr>
              <a:t>en 1 hora. El equivalente electroquímico de un metal queda determinado por las</a:t>
            </a:r>
          </a:p>
          <a:p>
            <a:pPr algn="l"/>
            <a:r>
              <a:rPr lang="es-CL" sz="3200" dirty="0">
                <a:latin typeface="Arial"/>
              </a:rPr>
              <a:t>siguientes constantes </a:t>
            </a:r>
            <a:r>
              <a:rPr lang="es-CL" sz="3200" dirty="0" smtClean="0">
                <a:latin typeface="Arial"/>
              </a:rPr>
              <a:t>:</a:t>
            </a:r>
          </a:p>
          <a:p>
            <a:pPr algn="l"/>
            <a:endParaRPr lang="es-CL" dirty="0" smtClean="0"/>
          </a:p>
          <a:p>
            <a:pPr algn="l"/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231" y="4437112"/>
            <a:ext cx="134776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338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412776"/>
            <a:ext cx="8062912" cy="5616624"/>
          </a:xfrm>
        </p:spPr>
        <p:txBody>
          <a:bodyPr/>
          <a:lstStyle/>
          <a:p>
            <a:pPr lvl="0" algn="l">
              <a:buClr>
                <a:srgbClr val="629DD1"/>
              </a:buClr>
            </a:pPr>
            <a:r>
              <a:rPr lang="es-CL" dirty="0">
                <a:ln>
                  <a:solidFill>
                    <a:srgbClr val="242852"/>
                  </a:solidFill>
                </a:ln>
                <a:solidFill>
                  <a:prstClr val="white">
                    <a:tint val="75000"/>
                  </a:prstClr>
                </a:solidFill>
              </a:rPr>
              <a:t>Para el caso del cobre (EEQ = 1.18 kg/</a:t>
            </a:r>
            <a:r>
              <a:rPr lang="es-CL" dirty="0" err="1">
                <a:ln>
                  <a:solidFill>
                    <a:srgbClr val="242852"/>
                  </a:solidFill>
                </a:ln>
                <a:solidFill>
                  <a:prstClr val="white">
                    <a:tint val="75000"/>
                  </a:prstClr>
                </a:solidFill>
              </a:rPr>
              <a:t>kA.h</a:t>
            </a:r>
            <a:r>
              <a:rPr lang="es-CL" dirty="0">
                <a:ln>
                  <a:solidFill>
                    <a:srgbClr val="242852"/>
                  </a:solidFill>
                </a:ln>
                <a:solidFill>
                  <a:prstClr val="white">
                    <a:tint val="75000"/>
                  </a:prstClr>
                </a:solidFill>
              </a:rPr>
              <a:t>), </a:t>
            </a:r>
            <a:endParaRPr lang="es-CL" dirty="0" smtClean="0">
              <a:ln>
                <a:solidFill>
                  <a:srgbClr val="242852"/>
                </a:solidFill>
              </a:ln>
              <a:solidFill>
                <a:prstClr val="white">
                  <a:tint val="75000"/>
                </a:prstClr>
              </a:solidFill>
            </a:endParaRPr>
          </a:p>
          <a:p>
            <a:pPr lvl="0" algn="l">
              <a:buClr>
                <a:srgbClr val="629DD1"/>
              </a:buClr>
            </a:pPr>
            <a:r>
              <a:rPr lang="es-CL" dirty="0" smtClean="0">
                <a:ln>
                  <a:solidFill>
                    <a:srgbClr val="242852"/>
                  </a:solidFill>
                </a:ln>
                <a:solidFill>
                  <a:prstClr val="white">
                    <a:tint val="75000"/>
                  </a:prstClr>
                </a:solidFill>
              </a:rPr>
              <a:t>la </a:t>
            </a:r>
            <a:r>
              <a:rPr lang="es-CL" dirty="0">
                <a:ln>
                  <a:solidFill>
                    <a:srgbClr val="242852"/>
                  </a:solidFill>
                </a:ln>
                <a:solidFill>
                  <a:prstClr val="white">
                    <a:tint val="75000"/>
                  </a:prstClr>
                </a:solidFill>
              </a:rPr>
              <a:t>expresión anterior queda :</a:t>
            </a:r>
          </a:p>
          <a:p>
            <a:endParaRPr lang="es-CL" dirty="0" smtClean="0"/>
          </a:p>
          <a:p>
            <a:endParaRPr lang="es-CL" dirty="0"/>
          </a:p>
          <a:p>
            <a:r>
              <a:rPr lang="pt-BR" dirty="0" err="1"/>
              <a:t>mF</a:t>
            </a:r>
            <a:r>
              <a:rPr lang="pt-BR" dirty="0"/>
              <a:t> : </a:t>
            </a:r>
            <a:r>
              <a:rPr lang="pt-BR" dirty="0" err="1"/>
              <a:t>masa</a:t>
            </a:r>
            <a:r>
              <a:rPr lang="pt-BR" dirty="0"/>
              <a:t> de cobre depositada (kg)</a:t>
            </a:r>
          </a:p>
          <a:p>
            <a:r>
              <a:rPr lang="pt-BR" dirty="0"/>
              <a:t>I : </a:t>
            </a:r>
            <a:r>
              <a:rPr lang="pt-BR" dirty="0" err="1"/>
              <a:t>Corriente</a:t>
            </a:r>
            <a:r>
              <a:rPr lang="pt-BR" dirty="0"/>
              <a:t> que circula (kA)</a:t>
            </a:r>
          </a:p>
          <a:p>
            <a:r>
              <a:rPr lang="es-CL" dirty="0"/>
              <a:t>t : Tiempo de operación de la electrólisis (h)</a:t>
            </a:r>
            <a:endParaRPr lang="es-CL" dirty="0" smtClean="0"/>
          </a:p>
          <a:p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1512168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76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96752"/>
            <a:ext cx="8062912" cy="5472608"/>
          </a:xfrm>
        </p:spPr>
        <p:txBody>
          <a:bodyPr>
            <a:normAutofit/>
          </a:bodyPr>
          <a:lstStyle/>
          <a:p>
            <a:pPr algn="l"/>
            <a:r>
              <a:rPr lang="es-CL" sz="4400" b="1" dirty="0">
                <a:latin typeface="ComicSansMS-Bold"/>
              </a:rPr>
              <a:t>Eficiencia de corriente</a:t>
            </a:r>
          </a:p>
          <a:p>
            <a:pPr algn="l"/>
            <a:r>
              <a:rPr lang="es-CL" sz="3200" dirty="0">
                <a:latin typeface="Arial"/>
              </a:rPr>
              <a:t>La masa que se obtiene con la ecuación de Faraday (</a:t>
            </a:r>
            <a:r>
              <a:rPr lang="es-CL" sz="3200" dirty="0" err="1">
                <a:latin typeface="Arial"/>
              </a:rPr>
              <a:t>mF</a:t>
            </a:r>
            <a:r>
              <a:rPr lang="es-CL" sz="3200" dirty="0">
                <a:latin typeface="Arial"/>
              </a:rPr>
              <a:t>) es teórica o</a:t>
            </a:r>
          </a:p>
          <a:p>
            <a:pPr algn="l"/>
            <a:r>
              <a:rPr lang="es-CL" sz="3200" dirty="0" err="1">
                <a:latin typeface="Arial"/>
              </a:rPr>
              <a:t>estequiométrica</a:t>
            </a:r>
            <a:r>
              <a:rPr lang="es-CL" sz="3200" dirty="0">
                <a:latin typeface="Arial"/>
              </a:rPr>
              <a:t>, ya que considera que toda la corriente que circula se aprovecha</a:t>
            </a:r>
          </a:p>
          <a:p>
            <a:pPr algn="l"/>
            <a:r>
              <a:rPr lang="es-CL" sz="3200" dirty="0">
                <a:latin typeface="Arial"/>
              </a:rPr>
              <a:t>solo para depositar el metal, pero en los procesos reales de EW de cobre, hay</a:t>
            </a:r>
          </a:p>
          <a:p>
            <a:pPr algn="l"/>
            <a:r>
              <a:rPr lang="es-CL" sz="3200" dirty="0">
                <a:latin typeface="Arial"/>
              </a:rPr>
              <a:t>reacciones parásitas y la masa depositada realmente (</a:t>
            </a:r>
            <a:r>
              <a:rPr lang="es-CL" sz="3200" dirty="0" err="1">
                <a:latin typeface="Arial"/>
              </a:rPr>
              <a:t>mR</a:t>
            </a:r>
            <a:r>
              <a:rPr lang="es-CL" sz="3200" dirty="0">
                <a:latin typeface="Arial"/>
              </a:rPr>
              <a:t>) es menor a lo que se</a:t>
            </a:r>
          </a:p>
          <a:p>
            <a:pPr algn="l"/>
            <a:r>
              <a:rPr lang="es-CL" sz="3200" dirty="0">
                <a:latin typeface="Arial"/>
              </a:rPr>
              <a:t>esperaba.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5117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7991896" cy="5544616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La EFICIENCIA DE CORRIENTE se define como la razón entre la cantidad de</a:t>
            </a:r>
          </a:p>
          <a:p>
            <a:r>
              <a:rPr lang="es-CL" dirty="0"/>
              <a:t>cobre depositada y la que se debería haber depositado teóricamente según la ley</a:t>
            </a:r>
          </a:p>
          <a:p>
            <a:r>
              <a:rPr lang="es-CL" dirty="0"/>
              <a:t>de Faraday </a:t>
            </a:r>
            <a:r>
              <a:rPr lang="es-CL" dirty="0" smtClean="0"/>
              <a:t>:</a:t>
            </a:r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Como </a:t>
            </a:r>
            <a:r>
              <a:rPr lang="es-CL" dirty="0"/>
              <a:t>concepto, indica la fracción de corriente que es efectivamente utilizada en la</a:t>
            </a:r>
          </a:p>
          <a:p>
            <a:r>
              <a:rPr lang="es-CL" dirty="0"/>
              <a:t>reacción de </a:t>
            </a:r>
            <a:r>
              <a:rPr lang="es-CL" dirty="0" err="1"/>
              <a:t>depositación</a:t>
            </a:r>
            <a:r>
              <a:rPr lang="es-CL" dirty="0"/>
              <a:t> de cobre. Así, por ejemplo, si la EC es de 0.8 (80%),</a:t>
            </a:r>
          </a:p>
          <a:p>
            <a:r>
              <a:rPr lang="es-CL" dirty="0"/>
              <a:t>significa que solamente el 80% de la corriente está siendo útilmente utilizado y el</a:t>
            </a:r>
          </a:p>
          <a:p>
            <a:r>
              <a:rPr lang="es-CL" dirty="0"/>
              <a:t>20% restante está siendo empleado en reacciones paralelas o parasitarias, </a:t>
            </a:r>
            <a:r>
              <a:rPr lang="es-CL" dirty="0" smtClean="0"/>
              <a:t>fugas</a:t>
            </a:r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800609"/>
            <a:ext cx="1080120" cy="5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77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062912" cy="1008112"/>
          </a:xfrm>
        </p:spPr>
        <p:txBody>
          <a:bodyPr/>
          <a:lstStyle/>
          <a:p>
            <a:pPr algn="ctr"/>
            <a:r>
              <a:rPr lang="es-CL" dirty="0" smtClean="0"/>
              <a:t>Electroquímica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124744"/>
            <a:ext cx="8062912" cy="6552728"/>
          </a:xfrm>
        </p:spPr>
        <p:txBody>
          <a:bodyPr>
            <a:normAutofit/>
          </a:bodyPr>
          <a:lstStyle/>
          <a:p>
            <a:r>
              <a:rPr lang="es-CL" dirty="0"/>
              <a:t>Por ejemplo, en EW de Cu,</a:t>
            </a:r>
          </a:p>
          <a:p>
            <a:r>
              <a:rPr lang="es-CL" dirty="0"/>
              <a:t>Reacción principal : Cu2+ + 2 e- =&gt; Cu 97 % I</a:t>
            </a:r>
          </a:p>
          <a:p>
            <a:r>
              <a:rPr lang="es-CL" dirty="0"/>
              <a:t>Reacción parásita : Fe3+ + 1 e- =&gt; Fe2+ 3 % I</a:t>
            </a:r>
          </a:p>
        </p:txBody>
      </p:sp>
    </p:spTree>
    <p:extLst>
      <p:ext uri="{BB962C8B-B14F-4D97-AF65-F5344CB8AC3E}">
        <p14:creationId xmlns:p14="http://schemas.microsoft.com/office/powerpoint/2010/main" val="149623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549</TotalTime>
  <Words>1608</Words>
  <Application>Microsoft Office PowerPoint</Application>
  <PresentationFormat>Presentación en pantalla (4:3)</PresentationFormat>
  <Paragraphs>159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Brío</vt:lpstr>
      <vt:lpstr>Electroquímica</vt:lpstr>
      <vt:lpstr>Electroquímica</vt:lpstr>
      <vt:lpstr>Electroquímica</vt:lpstr>
      <vt:lpstr>Electroquímica</vt:lpstr>
      <vt:lpstr>Electroquímica</vt:lpstr>
      <vt:lpstr>Electroquímica</vt:lpstr>
      <vt:lpstr>Electroquímica</vt:lpstr>
      <vt:lpstr>Electroquímica</vt:lpstr>
      <vt:lpstr>Electroquímica</vt:lpstr>
      <vt:lpstr>Electroquímica</vt:lpstr>
      <vt:lpstr>Electroquímica</vt:lpstr>
      <vt:lpstr>Electroquímica</vt:lpstr>
      <vt:lpstr>Electroobtención de cobre</vt:lpstr>
      <vt:lpstr>Electroobtención de cobre</vt:lpstr>
      <vt:lpstr>Electroobtención de cobre</vt:lpstr>
      <vt:lpstr>Electroobtención de cobre</vt:lpstr>
      <vt:lpstr>Electroobtención de cobre</vt:lpstr>
      <vt:lpstr>Electroobtención de cobre</vt:lpstr>
      <vt:lpstr>Electroobtención de cobre</vt:lpstr>
      <vt:lpstr>Electroobtención de cobre</vt:lpstr>
      <vt:lpstr>Electroobtención de cobre</vt:lpstr>
      <vt:lpstr>Electroobtención de cobre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Electroquímica</dc:title>
  <dc:creator>Luffi</dc:creator>
  <cp:lastModifiedBy>Luffi</cp:lastModifiedBy>
  <cp:revision>18</cp:revision>
  <dcterms:created xsi:type="dcterms:W3CDTF">2013-11-07T04:06:08Z</dcterms:created>
  <dcterms:modified xsi:type="dcterms:W3CDTF">2014-10-29T18:31:36Z</dcterms:modified>
</cp:coreProperties>
</file>