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7" r:id="rId2"/>
    <p:sldId id="278" r:id="rId3"/>
    <p:sldId id="272" r:id="rId4"/>
    <p:sldId id="274" r:id="rId5"/>
    <p:sldId id="275" r:id="rId6"/>
    <p:sldId id="273" r:id="rId7"/>
    <p:sldId id="276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C99F-7244-4C6F-9F2C-6BE50C3A0D9B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1B53-7B43-42FE-8FCE-98D05C2806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24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213" y="8685071"/>
            <a:ext cx="2971227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33069" indent="-2819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27798" indent="-22556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578917" indent="-22556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30037" indent="-22556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481156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32275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38339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3451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fld id="{27D8A6AC-B06A-451C-AF9F-E9A86E87575F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213" y="8685071"/>
            <a:ext cx="2971227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33069" indent="-2819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27798" indent="-22556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578917" indent="-22556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30037" indent="-22556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481156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32275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38339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3451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fld id="{A19965DB-4A13-477F-8ECC-89A7B22F42A4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213" y="8685071"/>
            <a:ext cx="2971227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33069" indent="-2819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27798" indent="-22556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578917" indent="-22556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30037" indent="-22556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481156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32275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38339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3451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fld id="{F8B0B24C-5E1A-4370-A2B3-DEED73E99B1A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  <p:sp>
        <p:nvSpPr>
          <p:cNvPr id="11776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  <p:sp>
        <p:nvSpPr>
          <p:cNvPr id="120835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  <p:sp>
        <p:nvSpPr>
          <p:cNvPr id="12390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L" smtClean="0"/>
          </a:p>
        </p:txBody>
      </p:sp>
      <p:sp>
        <p:nvSpPr>
          <p:cNvPr id="12493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213" y="8685071"/>
            <a:ext cx="2971227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33069" indent="-2819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27798" indent="-22556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578917" indent="-22556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30037" indent="-22556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481156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32275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38339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34514" indent="-22556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fld id="{60CF6956-D0FB-4CC1-A616-0697C72A3C46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1977" y="686822"/>
            <a:ext cx="4535607" cy="3427821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84" y="4344107"/>
            <a:ext cx="5030032" cy="4113072"/>
          </a:xfrm>
          <a:noFill/>
        </p:spPr>
        <p:txBody>
          <a:bodyPr/>
          <a:lstStyle/>
          <a:p>
            <a:pPr marL="189533" lvl="1"/>
            <a:endParaRPr lang="en-AU" smtClean="0"/>
          </a:p>
          <a:p>
            <a:endParaRPr lang="en-AU" smtClean="0"/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1068395" y="4483987"/>
            <a:ext cx="5030031" cy="411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063" tIns="44531" rIns="89063" bIns="44531"/>
          <a:lstStyle/>
          <a:p>
            <a:pPr defTabSz="900673">
              <a:spcBef>
                <a:spcPct val="30000"/>
              </a:spcBef>
            </a:pPr>
            <a:r>
              <a:rPr lang="en-AU" sz="1200"/>
              <a:t>Often the design and machine considerations are already set and some operations may be somewhat limited in their capacity to change some of these aspects.</a:t>
            </a:r>
          </a:p>
          <a:p>
            <a:pPr defTabSz="900673">
              <a:spcBef>
                <a:spcPct val="30000"/>
              </a:spcBef>
            </a:pPr>
            <a:r>
              <a:rPr lang="en-AU" sz="1200"/>
              <a:t>However the underlying factor that needs to be be considered in all of this is that </a:t>
            </a:r>
          </a:p>
          <a:p>
            <a:pPr defTabSz="900673">
              <a:spcBef>
                <a:spcPct val="30000"/>
              </a:spcBef>
            </a:pPr>
            <a:r>
              <a:rPr lang="en-AU" sz="1200"/>
              <a:t>CATHODES  SHOLD SPEND AS LITTLE TIME AS POSSIBLE OUT OF THE CELLS</a:t>
            </a:r>
          </a:p>
          <a:p>
            <a:pPr defTabSz="900673">
              <a:spcBef>
                <a:spcPct val="30000"/>
              </a:spcBef>
            </a:pPr>
            <a:r>
              <a:rPr lang="en-AU" sz="1200"/>
              <a:t>The longer the cathode plates are out of the cell means the longer the remaining cathodes are subjected to higher current densities.</a:t>
            </a:r>
          </a:p>
          <a:p>
            <a:pPr defTabSz="900673">
              <a:spcBef>
                <a:spcPct val="30000"/>
              </a:spcBef>
            </a:pPr>
            <a:r>
              <a:rPr lang="en-AU" sz="1200"/>
              <a:t>It is important to understand that crane cycles, stripping schedules, machine throughput of the cathode striping machine must be sequence with one another.</a:t>
            </a:r>
          </a:p>
          <a:p>
            <a:pPr defTabSz="900673">
              <a:spcBef>
                <a:spcPct val="30000"/>
              </a:spcBef>
            </a:pPr>
            <a:r>
              <a:rPr lang="en-AU" sz="1200"/>
              <a:t>Regular machine and equipment maintenance is another obvious point but needs to be highlighted to ensure that no unnecessary damage to the cathode plate or edge strips is experienced.</a:t>
            </a:r>
          </a:p>
          <a:p>
            <a:pPr defTabSz="900673">
              <a:spcBef>
                <a:spcPct val="30000"/>
              </a:spcBef>
            </a:pPr>
            <a:endParaRPr lang="en-A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" y="84138"/>
            <a:ext cx="5562600" cy="533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0"/>
            <a:endParaRPr lang="es-CL" noProof="0" smtClean="0"/>
          </a:p>
        </p:txBody>
      </p:sp>
    </p:spTree>
    <p:extLst>
      <p:ext uri="{BB962C8B-B14F-4D97-AF65-F5344CB8AC3E}">
        <p14:creationId xmlns:p14="http://schemas.microsoft.com/office/powerpoint/2010/main" val="99474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636FB6-FEF5-441F-AE42-F07B21DF838F}" type="datetimeFigureOut">
              <a:rPr lang="es-CL" smtClean="0"/>
              <a:t>21-11-2014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B15597-1942-4F35-B49D-2E296693E48F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I4100_-02_Secado-Tostac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rgbClr val="00339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>
              <a:latin typeface="Trebuchet MS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31913" y="260350"/>
            <a:ext cx="6408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 u="sng">
                <a:solidFill>
                  <a:schemeClr val="tx1"/>
                </a:solidFill>
              </a:rPr>
              <a:t>Antecedentes Históricos</a:t>
            </a:r>
            <a:endParaRPr lang="es-ES" sz="2000" b="1" u="sng">
              <a:solidFill>
                <a:schemeClr val="tx1"/>
              </a:solidFill>
            </a:endParaRP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323850" y="765175"/>
            <a:ext cx="8640763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 algn="just"/>
            <a:r>
              <a:rPr lang="es-CL" sz="1400" b="1" dirty="0" err="1">
                <a:solidFill>
                  <a:schemeClr val="tx1"/>
                </a:solidFill>
                <a:latin typeface="Trebuchet MS" pitchFamily="34" charset="0"/>
              </a:rPr>
              <a:t>Pirometalurgia</a:t>
            </a:r>
            <a:r>
              <a:rPr lang="es-CL" sz="1400" b="1" dirty="0">
                <a:solidFill>
                  <a:schemeClr val="tx1"/>
                </a:solidFill>
                <a:latin typeface="Trebuchet MS" pitchFamily="34" charset="0"/>
              </a:rPr>
              <a:t>: </a:t>
            </a:r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Conjunto de Técnicas para la obtención de metales por medio del uso del calor (Piros=Fuego)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algn="just"/>
            <a:endParaRPr lang="es-E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Las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Pirometalurgia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 es el más importante y más antiguo de los métodos extractivos de metales, utilizado por el hombre. Hace 8.000-10.000 años el hombre de las cavernas uso el fuego para obtener metales y de esta forma avizorar el término de la edad de piedra. El cobre fue el primer metal que conoció el hombre.</a:t>
            </a:r>
            <a:endParaRPr lang="es-CL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endParaRPr lang="es-CL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En las orillas del río Éufrates  se erigió la civilización Sumeria, en el entorno de la ciudad de </a:t>
            </a:r>
            <a:r>
              <a:rPr lang="es-CL" sz="1400" dirty="0" err="1">
                <a:solidFill>
                  <a:schemeClr val="tx1"/>
                </a:solidFill>
                <a:latin typeface="Trebuchet MS" pitchFamily="34" charset="0"/>
              </a:rPr>
              <a:t>Ur</a:t>
            </a:r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 3.500 a 4.000 años A.C., </a:t>
            </a:r>
            <a:r>
              <a:rPr lang="es-CL" sz="1400" dirty="0" err="1">
                <a:solidFill>
                  <a:schemeClr val="tx1"/>
                </a:solidFill>
                <a:latin typeface="Trebuchet MS" pitchFamily="34" charset="0"/>
              </a:rPr>
              <a:t>obtenián</a:t>
            </a:r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 cobre a partir de los yacimientos alrededor del lago Van en Armenia, también conocieron el estaño.</a:t>
            </a:r>
          </a:p>
          <a:p>
            <a:pPr algn="just"/>
            <a:endParaRPr lang="es-CL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Posteriormente los Egipcios extrajeron cobre nativo y malaquita desde los yacimientos de las montañas al oriente del Mar Rojo alrededor de 2.800 años A.C. Chipre centro de comercio en esa misma era, también desarrollo yacimiento de cobre.</a:t>
            </a:r>
          </a:p>
          <a:p>
            <a:pPr algn="just"/>
            <a:endParaRPr lang="es-CL" sz="1200" dirty="0">
              <a:solidFill>
                <a:schemeClr val="bg1"/>
              </a:solidFill>
              <a:latin typeface="Trebuchet MS" pitchFamily="34" charset="0"/>
            </a:endParaRPr>
          </a:p>
          <a:p>
            <a:endParaRPr lang="es-CL" sz="1200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/>
            <a:endParaRPr lang="es-CL" sz="1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7653" name="Picture 26" descr="Su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149725"/>
            <a:ext cx="3530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7" descr="Egipto Antig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3841750"/>
            <a:ext cx="38877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7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Fundiciones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2" b="18898"/>
          <a:stretch>
            <a:fillRect/>
          </a:stretch>
        </p:blipFill>
        <p:spPr bwMode="auto">
          <a:xfrm>
            <a:off x="284163" y="1165225"/>
            <a:ext cx="4513262" cy="528796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4501" name="Group 37"/>
          <p:cNvGrpSpPr>
            <a:grpSpLocks/>
          </p:cNvGrpSpPr>
          <p:nvPr/>
        </p:nvGrpSpPr>
        <p:grpSpPr bwMode="auto">
          <a:xfrm>
            <a:off x="2627313" y="2022475"/>
            <a:ext cx="6337300" cy="4105275"/>
            <a:chOff x="1655" y="799"/>
            <a:chExt cx="3992" cy="2586"/>
          </a:xfrm>
        </p:grpSpPr>
        <p:sp>
          <p:nvSpPr>
            <p:cNvPr id="40970" name="Line 7"/>
            <p:cNvSpPr>
              <a:spLocks noChangeShapeType="1"/>
            </p:cNvSpPr>
            <p:nvPr/>
          </p:nvSpPr>
          <p:spPr bwMode="auto">
            <a:xfrm flipV="1">
              <a:off x="1873" y="935"/>
              <a:ext cx="1687" cy="25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 flipV="1">
              <a:off x="1655" y="1162"/>
              <a:ext cx="1951" cy="2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2" name="Line 13"/>
            <p:cNvSpPr>
              <a:spLocks noChangeShapeType="1"/>
            </p:cNvSpPr>
            <p:nvPr/>
          </p:nvSpPr>
          <p:spPr bwMode="auto">
            <a:xfrm flipV="1">
              <a:off x="1882" y="1661"/>
              <a:ext cx="1769" cy="22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3" name="Line 16"/>
            <p:cNvSpPr>
              <a:spLocks noChangeShapeType="1"/>
            </p:cNvSpPr>
            <p:nvPr/>
          </p:nvSpPr>
          <p:spPr bwMode="auto">
            <a:xfrm flipV="1">
              <a:off x="1837" y="1933"/>
              <a:ext cx="1859" cy="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4" name="Line 19"/>
            <p:cNvSpPr>
              <a:spLocks noChangeShapeType="1"/>
            </p:cNvSpPr>
            <p:nvPr/>
          </p:nvSpPr>
          <p:spPr bwMode="auto">
            <a:xfrm flipV="1">
              <a:off x="1791" y="2645"/>
              <a:ext cx="1774" cy="37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5" name="Line 22"/>
            <p:cNvSpPr>
              <a:spLocks noChangeShapeType="1"/>
            </p:cNvSpPr>
            <p:nvPr/>
          </p:nvSpPr>
          <p:spPr bwMode="auto">
            <a:xfrm flipV="1">
              <a:off x="1701" y="2913"/>
              <a:ext cx="1892" cy="1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6" name="Line 25"/>
            <p:cNvSpPr>
              <a:spLocks noChangeShapeType="1"/>
            </p:cNvSpPr>
            <p:nvPr/>
          </p:nvSpPr>
          <p:spPr bwMode="auto">
            <a:xfrm flipV="1">
              <a:off x="1837" y="3127"/>
              <a:ext cx="1742" cy="25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77" name="Text Box 6"/>
            <p:cNvSpPr txBox="1">
              <a:spLocks noChangeArrowheads="1"/>
            </p:cNvSpPr>
            <p:nvPr/>
          </p:nvSpPr>
          <p:spPr bwMode="auto">
            <a:xfrm>
              <a:off x="3604" y="799"/>
              <a:ext cx="1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Chuquicamata  -   Codelco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78" name="Text Box 9"/>
            <p:cNvSpPr txBox="1">
              <a:spLocks noChangeArrowheads="1"/>
            </p:cNvSpPr>
            <p:nvPr/>
          </p:nvSpPr>
          <p:spPr bwMode="auto">
            <a:xfrm>
              <a:off x="3618" y="1032"/>
              <a:ext cx="17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Altonorte          -   Xstrata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79" name="Text Box 12"/>
            <p:cNvSpPr txBox="1">
              <a:spLocks noChangeArrowheads="1"/>
            </p:cNvSpPr>
            <p:nvPr/>
          </p:nvSpPr>
          <p:spPr bwMode="auto">
            <a:xfrm>
              <a:off x="3649" y="1525"/>
              <a:ext cx="17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Potrerillos      -   Codelco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80" name="Text Box 15"/>
            <p:cNvSpPr txBox="1">
              <a:spLocks noChangeArrowheads="1"/>
            </p:cNvSpPr>
            <p:nvPr/>
          </p:nvSpPr>
          <p:spPr bwMode="auto">
            <a:xfrm>
              <a:off x="3679" y="1780"/>
              <a:ext cx="16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Paipote          -   Enami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81" name="Text Box 18"/>
            <p:cNvSpPr txBox="1">
              <a:spLocks noChangeArrowheads="1"/>
            </p:cNvSpPr>
            <p:nvPr/>
          </p:nvSpPr>
          <p:spPr bwMode="auto">
            <a:xfrm>
              <a:off x="3632" y="2485"/>
              <a:ext cx="20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Chagres      -   Angloamerican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3661" y="2740"/>
              <a:ext cx="1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Ventanas    -   Codelco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83" name="Text Box 24"/>
            <p:cNvSpPr txBox="1">
              <a:spLocks noChangeArrowheads="1"/>
            </p:cNvSpPr>
            <p:nvPr/>
          </p:nvSpPr>
          <p:spPr bwMode="auto">
            <a:xfrm>
              <a:off x="3644" y="2934"/>
              <a:ext cx="1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r>
                <a:rPr lang="es-CL">
                  <a:solidFill>
                    <a:schemeClr val="bg1"/>
                  </a:solidFill>
                  <a:latin typeface="Trebuchet MS" pitchFamily="34" charset="0"/>
                </a:rPr>
                <a:t>Caletones    -   Codelco</a:t>
              </a:r>
              <a:endParaRPr lang="es-ES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40964" name="Text Box 26"/>
          <p:cNvSpPr txBox="1">
            <a:spLocks noChangeArrowheads="1"/>
          </p:cNvSpPr>
          <p:nvPr/>
        </p:nvSpPr>
        <p:spPr bwMode="auto">
          <a:xfrm>
            <a:off x="539750" y="333375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b="1">
                <a:solidFill>
                  <a:schemeClr val="bg1"/>
                </a:solidFill>
                <a:latin typeface="Trebuchet MS" pitchFamily="34" charset="0"/>
              </a:rPr>
              <a:t>Fundiciones y Refinerías en Chile</a:t>
            </a:r>
            <a:endParaRPr lang="es-ES" b="1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574502" name="Group 38"/>
          <p:cNvGrpSpPr>
            <a:grpSpLocks/>
          </p:cNvGrpSpPr>
          <p:nvPr/>
        </p:nvGrpSpPr>
        <p:grpSpPr bwMode="auto">
          <a:xfrm>
            <a:off x="395288" y="2670175"/>
            <a:ext cx="2520950" cy="2952750"/>
            <a:chOff x="249" y="1207"/>
            <a:chExt cx="1588" cy="1860"/>
          </a:xfrm>
        </p:grpSpPr>
        <p:sp>
          <p:nvSpPr>
            <p:cNvPr id="40966" name="Text Box 32"/>
            <p:cNvSpPr txBox="1">
              <a:spLocks noChangeArrowheads="1"/>
            </p:cNvSpPr>
            <p:nvPr/>
          </p:nvSpPr>
          <p:spPr bwMode="auto">
            <a:xfrm>
              <a:off x="249" y="1661"/>
              <a:ext cx="10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600" b="1">
                  <a:solidFill>
                    <a:schemeClr val="bg1"/>
                  </a:solidFill>
                  <a:latin typeface="Trebuchet MS" pitchFamily="34" charset="0"/>
                </a:rPr>
                <a:t>Refinerías Electrolíticas</a:t>
              </a:r>
              <a:endParaRPr lang="es-ES" sz="16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0967" name="Line 33"/>
            <p:cNvSpPr>
              <a:spLocks noChangeShapeType="1"/>
            </p:cNvSpPr>
            <p:nvPr/>
          </p:nvSpPr>
          <p:spPr bwMode="auto">
            <a:xfrm flipH="1" flipV="1">
              <a:off x="612" y="2024"/>
              <a:ext cx="1043" cy="10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68" name="Line 34"/>
            <p:cNvSpPr>
              <a:spLocks noChangeShapeType="1"/>
            </p:cNvSpPr>
            <p:nvPr/>
          </p:nvSpPr>
          <p:spPr bwMode="auto">
            <a:xfrm flipV="1">
              <a:off x="1202" y="1888"/>
              <a:ext cx="63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0969" name="Line 35"/>
            <p:cNvSpPr>
              <a:spLocks noChangeShapeType="1"/>
            </p:cNvSpPr>
            <p:nvPr/>
          </p:nvSpPr>
          <p:spPr bwMode="auto">
            <a:xfrm flipV="1">
              <a:off x="748" y="1207"/>
              <a:ext cx="1089" cy="49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11190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62000" y="2365375"/>
            <a:ext cx="8001000" cy="29213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9FF3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663575" indent="-663575" algn="just">
              <a:tabLst>
                <a:tab pos="663575" algn="l"/>
              </a:tabLst>
            </a:pPr>
            <a:r>
              <a:rPr lang="es-ES_tradnl" sz="32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“QUÍMICAMENTE, el proceso de fusión - conversión representa una progresiva oxidación del hierro y del azufre contenidos en el   concentrado”</a:t>
            </a:r>
          </a:p>
          <a:p>
            <a:pPr marL="663575" indent="-663575" algn="just">
              <a:tabLst>
                <a:tab pos="663575" algn="l"/>
              </a:tabLst>
            </a:pPr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marL="663575" indent="-663575" algn="just">
              <a:tabLst>
                <a:tab pos="663575" algn="l"/>
              </a:tabLst>
            </a:pPr>
            <a:r>
              <a:rPr lang="es-ES_tradnl" sz="32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 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“RAZÓN FUNDAMENTAL que posibilita la producción de cobre metálico mediante esta secuencia de procesos oxidantes es la mayor afinidad del hierro por el oxígeno, relativa a la del cobre”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54050" y="1143000"/>
            <a:ext cx="30797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s-ES_tradnl" b="1">
                <a:solidFill>
                  <a:srgbClr val="F04A08"/>
                </a:solidFill>
                <a:latin typeface="Arial" pitchFamily="34" charset="0"/>
                <a:sym typeface="Monotype Sorts" pitchFamily="2" charset="2"/>
              </a:rPr>
              <a:t>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  <a:sym typeface="Monotype Sorts" pitchFamily="2" charset="2"/>
              </a:rPr>
              <a:t>  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FUNDAMENTOS</a:t>
            </a:r>
          </a:p>
          <a:p>
            <a:pPr algn="l" eaLnBrk="1" hangingPunct="1"/>
            <a:endParaRPr lang="es-ES_tradnl" sz="2200" b="1" u="sng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sz="28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7864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38200" y="2441575"/>
            <a:ext cx="7696200" cy="2295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F5F2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7850" indent="-577850" algn="l">
              <a:tabLst>
                <a:tab pos="288925" algn="l"/>
              </a:tabLst>
            </a:pPr>
            <a:r>
              <a:rPr lang="es-ES_tradnl" sz="32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  Disminuir la humedad de los concentrados de 8 - 10 % hasta  0.2 %. </a:t>
            </a:r>
          </a:p>
          <a:p>
            <a:pPr marL="577850" indent="-577850" algn="l">
              <a:tabLst>
                <a:tab pos="288925" algn="l"/>
              </a:tabLst>
            </a:pPr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marL="577850" indent="-577850" algn="just">
              <a:tabLst>
                <a:tab pos="288925" algn="l"/>
              </a:tabLst>
            </a:pPr>
            <a:r>
              <a:rPr lang="es-ES_tradnl" sz="32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 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Métodos modernos de fusión requieren de concentrados secos para reducir consumos energéticos y facilitar el transporte a los equipos de fusión.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1000" y="1371600"/>
            <a:ext cx="52212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indent="374650" algn="l"/>
            <a:r>
              <a:rPr lang="es-ES_tradnl" b="1">
                <a:solidFill>
                  <a:srgbClr val="F04A08"/>
                </a:solidFill>
                <a:latin typeface="Arial" pitchFamily="34" charset="0"/>
                <a:sym typeface="Monotype Sorts" pitchFamily="2" charset="2"/>
              </a:rPr>
              <a:t>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SECADO DE CONCENTRADO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6804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2286000"/>
            <a:ext cx="795655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250" indent="-4762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sz="3200" b="1" dirty="0"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sz="2000" b="1" dirty="0">
                <a:latin typeface="Arial" pitchFamily="34" charset="0"/>
              </a:rPr>
              <a:t> Descomposición de las fases sulfuradas, fusión y oxidación parcial del hierro, azufre e impurezas a temperaturas sobre 1000ºC, formando tres fases diferentes: </a:t>
            </a:r>
          </a:p>
          <a:p>
            <a:pPr marL="476250" indent="-476250"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endParaRPr lang="es-ES_tradnl" sz="2000" b="1" dirty="0"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1371600"/>
            <a:ext cx="3660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indent="374650" algn="l"/>
            <a:r>
              <a:rPr lang="es-ES_tradnl" b="1">
                <a:solidFill>
                  <a:srgbClr val="F04A08"/>
                </a:solidFill>
                <a:latin typeface="Arial" pitchFamily="34" charset="0"/>
                <a:sym typeface="Monotype Sorts" pitchFamily="2" charset="2"/>
              </a:rPr>
              <a:t>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FUSIÓN PRIMARIA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17588" y="3819525"/>
            <a:ext cx="56546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sz="2000" b="1" dirty="0">
                <a:solidFill>
                  <a:schemeClr val="tx1"/>
                </a:solidFill>
                <a:latin typeface="Arial" pitchFamily="34" charset="0"/>
              </a:rPr>
              <a:t>	</a:t>
            </a:r>
            <a:r>
              <a:rPr lang="es-ES_tradnl" b="1" dirty="0">
                <a:solidFill>
                  <a:schemeClr val="tx1"/>
                </a:solidFill>
                <a:latin typeface="Arial" pitchFamily="34" charset="0"/>
              </a:rPr>
              <a:t>Eje o mata 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</a:rPr>
              <a:t> 	Escoria </a:t>
            </a:r>
          </a:p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</a:rPr>
              <a:t> 	Gases (incluido arrastre de polvos)</a:t>
            </a:r>
            <a:endParaRPr lang="es-CL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3053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447800" y="3795713"/>
            <a:ext cx="6324600" cy="102380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5F27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sz="32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	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Eje                    =    45 - 69 % Cu</a:t>
            </a:r>
          </a:p>
          <a:p>
            <a:pPr lvl="2" algn="l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Metal Blanco   =    70 - 78 %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Cu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04850" y="1143000"/>
            <a:ext cx="153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3200" b="1">
                <a:solidFill>
                  <a:srgbClr val="FFFFF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MATA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7724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SOLUCIÓN LÍQUIDA HOMOGÉNEA QUE SE COMPONE PRINCIPALMENTE DE LAS SIGUIENTES ESPECIES: Cu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S, </a:t>
            </a:r>
            <a:r>
              <a:rPr lang="es-ES_tradnl" b="1" dirty="0" err="1">
                <a:solidFill>
                  <a:schemeClr val="bg1"/>
                </a:solidFill>
                <a:latin typeface="Arial" pitchFamily="34" charset="0"/>
              </a:rPr>
              <a:t>FeS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Fe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4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Arial" pitchFamily="34" charset="0"/>
              </a:rPr>
              <a:t>PbS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Arial" pitchFamily="34" charset="0"/>
              </a:rPr>
              <a:t>ZnS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s-CL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3997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2057400"/>
            <a:ext cx="8089900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8925" algn="just"/>
            <a:r>
              <a:rPr lang="es-ES_tradnl" b="1" dirty="0">
                <a:latin typeface="Arial" pitchFamily="34" charset="0"/>
              </a:rPr>
              <a:t>SOLUCIÓN LÍQUIDA QUE SE COMPONE DE LAS  SIGUIENTES ESPECIES: </a:t>
            </a:r>
          </a:p>
          <a:p>
            <a:pPr marL="288925" algn="l"/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1000" y="1143000"/>
            <a:ext cx="24193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indent="374650" algn="l"/>
            <a:r>
              <a:rPr lang="es-ES_tradnl" sz="3200" b="1">
                <a:solidFill>
                  <a:srgbClr val="FFFFF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ESCORIA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sz="2800" b="1">
              <a:latin typeface="Arial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200" y="3381375"/>
            <a:ext cx="7772400" cy="21852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 algn="just"/>
            <a:r>
              <a:rPr lang="es-ES_tradnl" sz="3200" b="1" dirty="0">
                <a:solidFill>
                  <a:srgbClr val="F04A08"/>
                </a:solidFill>
                <a:latin typeface="Arial" pitchFamily="34" charset="0"/>
                <a:sym typeface="Monotype Sorts" pitchFamily="2" charset="2"/>
              </a:rPr>
              <a:t></a:t>
            </a:r>
            <a:r>
              <a:rPr lang="es-ES_tradnl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Fe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SiO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4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SiO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Al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s-ES_tradnl" b="1" baseline="-25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Arial" pitchFamily="34" charset="0"/>
              </a:rPr>
              <a:t>CaO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Arial" pitchFamily="34" charset="0"/>
              </a:rPr>
              <a:t>MgO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, otros óxidos metálicos. </a:t>
            </a:r>
          </a:p>
          <a:p>
            <a:pPr algn="just"/>
            <a:endParaRPr lang="es-ES_tradnl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r>
              <a:rPr lang="es-ES_tradnl" sz="3200" b="1" dirty="0">
                <a:solidFill>
                  <a:schemeClr val="bg1"/>
                </a:solidFill>
                <a:latin typeface="Arial" pitchFamily="34" charset="0"/>
                <a:sym typeface="Monotype Sorts" pitchFamily="2" charset="2"/>
              </a:rPr>
              <a:t></a:t>
            </a:r>
            <a:r>
              <a:rPr lang="es-ES_tradnl" b="1" dirty="0">
                <a:solidFill>
                  <a:schemeClr val="bg1"/>
                </a:solidFill>
                <a:latin typeface="Arial" pitchFamily="34" charset="0"/>
              </a:rPr>
              <a:t> Contenido de Cu = 2 - 10 %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701316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2801938"/>
            <a:ext cx="80899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88925" algn="l"/>
            <a:endParaRPr lang="es-ES_tradnl" b="1">
              <a:solidFill>
                <a:schemeClr val="bg1"/>
              </a:solidFill>
              <a:latin typeface="Arial" pitchFamily="34" charset="0"/>
            </a:endParaRPr>
          </a:p>
          <a:p>
            <a:pPr marL="288925" algn="l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endParaRPr lang="es-ES_tradnl" sz="2000" b="1" baseline="-25000">
              <a:solidFill>
                <a:schemeClr val="bg1"/>
              </a:solidFill>
              <a:latin typeface="Arial" pitchFamily="34" charset="0"/>
            </a:endParaRPr>
          </a:p>
          <a:p>
            <a:pPr marL="288925" algn="just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El contenido de SO</a:t>
            </a:r>
            <a:r>
              <a:rPr lang="es-ES_tradnl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 en los gases puede variar entre 2 y 80 % según la tecnología de fusión que se esté utilizando.</a:t>
            </a:r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1000" y="1371600"/>
            <a:ext cx="20970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indent="374650" algn="l"/>
            <a:r>
              <a:rPr lang="es-ES_tradnl" sz="3200" b="1">
                <a:solidFill>
                  <a:srgbClr val="FFFFF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GASES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5438" y="2233613"/>
            <a:ext cx="72802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374650"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SE COMPONEN DE SO</a:t>
            </a:r>
            <a:r>
              <a:rPr lang="es-ES_tradnl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, N</a:t>
            </a:r>
            <a:r>
              <a:rPr lang="es-ES_tradnl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, O</a:t>
            </a:r>
            <a:r>
              <a:rPr lang="es-ES_tradnl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, H</a:t>
            </a:r>
            <a:r>
              <a:rPr lang="es-ES_tradnl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O, CO y CO</a:t>
            </a:r>
            <a:r>
              <a:rPr lang="es-ES_tradnl" b="1" baseline="-25000">
                <a:solidFill>
                  <a:schemeClr val="bg1"/>
                </a:solidFill>
                <a:latin typeface="Arial" pitchFamily="34" charset="0"/>
              </a:rPr>
              <a:t>2</a:t>
            </a:r>
            <a:endParaRPr lang="es-ES_tradnl" sz="2000" b="1" baseline="-25000">
              <a:solidFill>
                <a:schemeClr val="bg1"/>
              </a:solidFill>
              <a:latin typeface="Arial" pitchFamily="34" charset="0"/>
            </a:endParaRPr>
          </a:p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91075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44563" y="1219200"/>
            <a:ext cx="23320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3200" b="1">
                <a:solidFill>
                  <a:srgbClr val="EF440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Conversión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14400" y="2133600"/>
            <a:ext cx="7656513" cy="4121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Char char="4"/>
              <a:tabLst>
                <a:tab pos="476250" algn="l"/>
              </a:tabLst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El objetivo de la conversión es eliminar el hierro y el    azufre del eje, para producir finalmente cobre metálico.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Char char="4"/>
              <a:tabLst>
                <a:tab pos="476250" algn="l"/>
              </a:tabLst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El proceso tradicional de conversión es discontinuo, autógeno y se divide en dos etapas: soplado a escoria y soplado a cobre.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Char char="4"/>
              <a:tabLst>
                <a:tab pos="476250" algn="l"/>
              </a:tabLst>
            </a:pPr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Char char="4"/>
              <a:tabLst>
                <a:tab pos="476250" algn="l"/>
              </a:tabLst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En la actualidad los convertidores mayormente usados son los Convertidores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Peirce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Smith y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Hoboken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, los que en conjunto producen el 85% del cobre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blister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Char char="4"/>
              <a:tabLst>
                <a:tab pos="476250" algn="l"/>
              </a:tabLst>
            </a:pPr>
            <a:endParaRPr lang="es-ES_tradnl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000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90513" y="1281113"/>
            <a:ext cx="1809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endParaRPr lang="es-ES_tradnl" b="1" u="sng">
              <a:solidFill>
                <a:srgbClr val="FFFFFF"/>
              </a:solidFill>
              <a:latin typeface="Arial" pitchFamily="34" charset="0"/>
            </a:endParaRPr>
          </a:p>
          <a:p>
            <a:pPr algn="l"/>
            <a:endParaRPr lang="es-ES_tradnl" b="1">
              <a:solidFill>
                <a:srgbClr val="FFFFFF"/>
              </a:solidFill>
              <a:latin typeface="Arial" pitchFamily="34" charset="0"/>
            </a:endParaRPr>
          </a:p>
          <a:p>
            <a:pPr algn="l"/>
            <a:endParaRPr lang="es-ES_tradnl">
              <a:solidFill>
                <a:srgbClr val="FFFFFF"/>
              </a:solidFill>
              <a:latin typeface="Arial" pitchFamily="34" charset="0"/>
            </a:endParaRPr>
          </a:p>
          <a:p>
            <a:pPr algn="l" eaLnBrk="1" hangingPunct="1"/>
            <a:endParaRPr lang="es-ES_tradnl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04850" y="1066800"/>
            <a:ext cx="5086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Proceso de Refinación a Fuego</a:t>
            </a:r>
            <a:endParaRPr lang="es-ES_tradnl" sz="2200" b="1" u="sng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81013" y="2260600"/>
            <a:ext cx="828198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2279650" indent="-2279650" algn="just">
              <a:tabLst>
                <a:tab pos="2568575" algn="l"/>
              </a:tabLst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OBJETIVO:       	  Obtención de ánodos de calidad superficial y  	química adecuada para su posterior                              	electrorefinación.</a:t>
            </a:r>
          </a:p>
          <a:p>
            <a:pPr marL="2279650" indent="-2279650" algn="just">
              <a:tabLst>
                <a:tab pos="2568575" algn="l"/>
              </a:tabLst>
            </a:pPr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  <a:p>
            <a:pPr marL="2279650" indent="-2279650" algn="just">
              <a:tabLst>
                <a:tab pos="2568575" algn="l"/>
              </a:tabLst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ETAPAS:      Oxidación del azufre y otras impurezas                                  	reducción del oxígeno generado por                              	sobreoxidación del cobre</a:t>
            </a:r>
          </a:p>
          <a:p>
            <a:pPr marL="2279650" indent="-2279650" algn="just">
              <a:tabLst>
                <a:tab pos="2568575" algn="l"/>
              </a:tabLst>
            </a:pPr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  <a:p>
            <a:pPr marL="2279650" indent="-2279650" algn="just">
              <a:tabLst>
                <a:tab pos="2568575" algn="l"/>
              </a:tabLst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PRODUCTO FINAL:  Cobre anódico (99.6 % de Cu,  10 - 100 ppm S</a:t>
            </a:r>
          </a:p>
          <a:p>
            <a:pPr marL="2279650" indent="-2279650" algn="just">
              <a:tabLst>
                <a:tab pos="2568575" algn="l"/>
              </a:tabLst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	    y  500 - 2000 ppm de oxígeno) 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8744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09613" y="1143000"/>
            <a:ext cx="4090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Tratamiento de Escorias</a:t>
            </a:r>
            <a:endParaRPr lang="es-ES_tradnl" sz="2200" b="1" u="sng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371600" y="2209800"/>
            <a:ext cx="6400800" cy="2244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5F27D"/>
              </a:gs>
            </a:gsLst>
            <a:lin ang="5400000" scaled="1"/>
          </a:gradFill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just">
              <a:lnSpc>
                <a:spcPct val="13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s-ES_tradnl" sz="2200" b="1" dirty="0">
                <a:solidFill>
                  <a:schemeClr val="bg1"/>
                </a:solidFill>
                <a:latin typeface="Arial" pitchFamily="34" charset="0"/>
              </a:rPr>
              <a:t>El objetivo es la recuperación del cobre presente en la escorias de fusión-conversión,  mediante el proceso de reducción de magnetita formando un eje o mata y una escoria de descarte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18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8353425" cy="56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 marL="342900" indent="-342900"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El conocimiento de técnicas de obtención de metales determinó el predominio sobre otras culturas menos avanzadas.</a:t>
            </a:r>
          </a:p>
          <a:p>
            <a:pPr algn="just"/>
            <a:endParaRPr lang="es-CL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CL" sz="1400" dirty="0">
                <a:solidFill>
                  <a:schemeClr val="tx1"/>
                </a:solidFill>
                <a:latin typeface="Trebuchet MS" pitchFamily="34" charset="0"/>
              </a:rPr>
              <a:t>	En América las más importantes civilizaciones originarias, desde los Mayas a los Incas, desarrollaron técnicas de fundición de metales para fabricar armas, herramientas y orfebrería.</a:t>
            </a:r>
          </a:p>
          <a:p>
            <a:pPr algn="just"/>
            <a:endParaRPr lang="es-CL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	Los primeros hornos de reverbero fueron construidos en la era medieval y fueron usados para fundir bronce usado para fabricar campanas de iglesias.</a:t>
            </a:r>
          </a:p>
          <a:p>
            <a:pPr algn="just"/>
            <a:endParaRPr lang="es-E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	En 1556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Georgius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 Agrícola  publica De Re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Metallica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.  Se inician operaciones de Fundición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Mansfeld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 (Alemania) y Swansea (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Welsh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, Gales). </a:t>
            </a:r>
          </a:p>
          <a:p>
            <a:pPr algn="just">
              <a:buFontTx/>
              <a:buChar char="•"/>
            </a:pPr>
            <a:endParaRPr lang="es-E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	En los siglos  XVII y XVIII se registra un gran crecimiento de la tasa de producción de cobre, mejorada por una rápida eliminación de impurezas en el procesamiento del mineral. </a:t>
            </a:r>
          </a:p>
          <a:p>
            <a:pPr algn="just"/>
            <a:endParaRPr lang="es-ES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	En 1717 Talleres de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Landore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 en Swansea existían 30 Hornos de Fusión para cobre, plomo y plata, además de una Refinería. En esa época: Disponibilidad de buen 	carbón en el distrito de Swansea llegando a ser el centro de esa industria.  El carbón había sido utilizado desde 1688 en un nuevo método de fusión de minerales de cobre. Swansea, con su carbón y puertos fue el mayor centro en el mundo de fusión y refinación de cobre, hasta los finales del siglo XIX El proceso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Welsh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 para la extracción y refinación de cobre, era prolongado y muy costoso. Permaneció sin cambio hasta mediados del siglo XIX.</a:t>
            </a:r>
          </a:p>
          <a:p>
            <a:pPr algn="just"/>
            <a:endParaRPr lang="es-CL" sz="1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	En la actualidad la mayor parte del cobre refinado en el mundo es obtenido desde el mineral o sus concentrados mediante métodos </a:t>
            </a:r>
            <a:r>
              <a:rPr lang="es-ES" sz="1400" dirty="0" err="1">
                <a:solidFill>
                  <a:schemeClr val="tx1"/>
                </a:solidFill>
                <a:latin typeface="Trebuchet MS" pitchFamily="34" charset="0"/>
              </a:rPr>
              <a:t>pirometalúrgicos</a:t>
            </a:r>
            <a:r>
              <a:rPr lang="es-ES" sz="1400" dirty="0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  <a:p>
            <a:pPr algn="just"/>
            <a:endParaRPr lang="es-ES" sz="12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rgbClr val="00339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8676" name="Text Box 26"/>
          <p:cNvSpPr txBox="1">
            <a:spLocks noChangeArrowheads="1"/>
          </p:cNvSpPr>
          <p:nvPr/>
        </p:nvSpPr>
        <p:spPr bwMode="auto">
          <a:xfrm>
            <a:off x="1258888" y="404813"/>
            <a:ext cx="6408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b="1" u="sng">
                <a:solidFill>
                  <a:schemeClr val="tx1"/>
                </a:solidFill>
              </a:rPr>
              <a:t>Antecedentes Históricos (.Cont)</a:t>
            </a:r>
            <a:endParaRPr lang="es-ES" sz="2000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79688" y="122238"/>
            <a:ext cx="3886200" cy="5794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892300" y="3757613"/>
            <a:ext cx="5499100" cy="16129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Reducción y Escorificación</a:t>
            </a:r>
          </a:p>
          <a:p>
            <a:pPr algn="l"/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Fe</a:t>
            </a:r>
            <a:r>
              <a:rPr lang="es-ES_tradnl" sz="2000" b="1" baseline="-25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es-ES_tradnl" sz="2000" b="1" baseline="-25000" dirty="0">
                <a:solidFill>
                  <a:schemeClr val="bg1"/>
                </a:solidFill>
                <a:latin typeface="Arial" pitchFamily="34" charset="0"/>
              </a:rPr>
              <a:t>4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 +  C                         3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FeO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  +  CO</a:t>
            </a:r>
          </a:p>
          <a:p>
            <a:pPr algn="l"/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FeO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 +  1/2 SiO2                 1/2 Fe</a:t>
            </a:r>
            <a:r>
              <a:rPr lang="es-ES_tradnl" sz="2000" b="1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SiO</a:t>
            </a:r>
            <a:r>
              <a:rPr lang="es-ES_tradnl" sz="2000" b="1" baseline="-25000" dirty="0">
                <a:solidFill>
                  <a:schemeClr val="bg1"/>
                </a:solidFill>
                <a:latin typeface="Arial" pitchFamily="34" charset="0"/>
              </a:rPr>
              <a:t>4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 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975100" y="5181600"/>
            <a:ext cx="5969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975100" y="4572000"/>
            <a:ext cx="5969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249738" y="1524000"/>
            <a:ext cx="4942060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tabLst>
                <a:tab pos="171450" algn="l"/>
              </a:tabLst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	 </a:t>
            </a:r>
            <a:r>
              <a:rPr lang="es-ES_tradnl" sz="2000" b="1" dirty="0">
                <a:latin typeface="Arial" pitchFamily="34" charset="0"/>
              </a:rPr>
              <a:t>Reducción de la magnetita</a:t>
            </a:r>
          </a:p>
          <a:p>
            <a:pPr algn="l">
              <a:tabLst>
                <a:tab pos="171450" algn="l"/>
              </a:tabLst>
            </a:pPr>
            <a:endParaRPr lang="es-ES_tradnl" sz="2000" b="1" dirty="0">
              <a:latin typeface="Arial" pitchFamily="34" charset="0"/>
            </a:endParaRPr>
          </a:p>
          <a:p>
            <a:pPr algn="l">
              <a:tabLst>
                <a:tab pos="171450" algn="l"/>
              </a:tabLst>
            </a:pPr>
            <a:endParaRPr lang="es-ES_tradnl" sz="2000" b="1" dirty="0">
              <a:latin typeface="Arial" pitchFamily="34" charset="0"/>
            </a:endParaRPr>
          </a:p>
          <a:p>
            <a:pPr algn="l">
              <a:tabLst>
                <a:tab pos="171450" algn="l"/>
              </a:tabLst>
            </a:pPr>
            <a:r>
              <a:rPr lang="es-ES_tradnl" sz="2000" b="1" dirty="0">
                <a:latin typeface="Arial" pitchFamily="34" charset="0"/>
              </a:rPr>
              <a:t>	 Sedimentación (separación de fases)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914400" y="1828800"/>
            <a:ext cx="2738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buClr>
                <a:srgbClr val="FFFF66"/>
              </a:buClr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FFF66"/>
                </a:solidFill>
                <a:latin typeface="Arial" pitchFamily="34" charset="0"/>
              </a:rPr>
              <a:t>Las etapas del </a:t>
            </a:r>
          </a:p>
          <a:p>
            <a:pPr>
              <a:buClr>
                <a:srgbClr val="FFFF66"/>
              </a:buClr>
              <a:buSzPct val="135000"/>
              <a:buFont typeface="Monotype Sorts" pitchFamily="2" charset="2"/>
              <a:buNone/>
            </a:pPr>
            <a:r>
              <a:rPr lang="es-ES_tradnl" b="1">
                <a:solidFill>
                  <a:srgbClr val="FFFF66"/>
                </a:solidFill>
                <a:latin typeface="Arial" pitchFamily="34" charset="0"/>
              </a:rPr>
              <a:t>   proceso son :</a:t>
            </a:r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7352" name="AutoShape 9"/>
          <p:cNvSpPr>
            <a:spLocks/>
          </p:cNvSpPr>
          <p:nvPr/>
        </p:nvSpPr>
        <p:spPr bwMode="auto">
          <a:xfrm>
            <a:off x="3962400" y="1295400"/>
            <a:ext cx="381000" cy="1905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762000" y="246063"/>
            <a:ext cx="44275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REACCIONES QUIMICAS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3283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14400" y="2209800"/>
            <a:ext cx="7239000" cy="2663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5F27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577850" indent="-577850" algn="just" defTabSz="2286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rgbClr val="EF440F"/>
              </a:buClr>
              <a:buSzPct val="135000"/>
              <a:buFont typeface="Monotype Sorts" pitchFamily="2" charset="2"/>
              <a:buChar char="*"/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SECADO DIRECTO (secador rotatorio, spray, flash, lecho 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fluidizado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)  	material húmedo entra en contacto directo con el medio de  secado.</a:t>
            </a:r>
          </a:p>
          <a:p>
            <a:pPr marL="577850" indent="-577850" algn="l" defTabSz="2286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rgbClr val="EF440F"/>
              </a:buClr>
              <a:buSzPct val="135000"/>
              <a:buFont typeface="Monotype Sorts" pitchFamily="2" charset="2"/>
              <a:buNone/>
            </a:pPr>
            <a:endParaRPr lang="es-ES_tradnl" sz="2000" b="1" dirty="0">
              <a:solidFill>
                <a:schemeClr val="bg1"/>
              </a:solidFill>
              <a:latin typeface="Arial" pitchFamily="34" charset="0"/>
            </a:endParaRPr>
          </a:p>
          <a:p>
            <a:pPr marL="577850" indent="-577850" algn="just" defTabSz="228600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rgbClr val="EF440F"/>
              </a:buClr>
              <a:buSzPct val="135000"/>
              <a:buFont typeface="Monotype Sorts" pitchFamily="2" charset="2"/>
              <a:buChar char="*"/>
            </a:pP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SECADO INDIRECTO (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multicoil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steam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  <a:latin typeface="Arial" pitchFamily="34" charset="0"/>
              </a:rPr>
              <a:t>dryer</a:t>
            </a:r>
            <a:r>
              <a:rPr lang="es-ES_tradnl" sz="2000" b="1" dirty="0">
                <a:solidFill>
                  <a:schemeClr val="bg1"/>
                </a:solidFill>
                <a:latin typeface="Arial" pitchFamily="34" charset="0"/>
              </a:rPr>
              <a:t>) material húmedo no tiene contacto directo con el medio de secado.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19138" y="1219200"/>
            <a:ext cx="4157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just"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Secado de concentrados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1603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647700"/>
          </a:xfrm>
        </p:spPr>
        <p:txBody>
          <a:bodyPr/>
          <a:lstStyle/>
          <a:p>
            <a:r>
              <a:rPr lang="es-CL" sz="2800" dirty="0" smtClean="0">
                <a:solidFill>
                  <a:schemeClr val="tx1"/>
                </a:solidFill>
                <a:latin typeface="Trebuchet MS" pitchFamily="34" charset="0"/>
              </a:rPr>
              <a:t>Secado</a:t>
            </a:r>
            <a:endParaRPr lang="es-ES" sz="28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11188" y="1628775"/>
            <a:ext cx="8064500" cy="4414838"/>
          </a:xfrm>
          <a:prstGeom prst="rect">
            <a:avLst/>
          </a:prstGeom>
          <a:solidFill>
            <a:srgbClr val="FFFFCC"/>
          </a:solidFill>
          <a:ln w="1270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360000" bIns="44450">
            <a:spAutoFit/>
          </a:bodyPr>
          <a:lstStyle/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</a:t>
            </a:r>
            <a:r>
              <a:rPr lang="es-ES_tradnl" sz="1800" b="1">
                <a:solidFill>
                  <a:srgbClr val="660033"/>
                </a:solidFill>
                <a:latin typeface="Trebuchet MS" pitchFamily="34" charset="0"/>
              </a:rPr>
              <a:t>El objetivo del secado es eliminar en la forma de vapor el agua contenida en los concentrados. La humedad de los concentrados normalmente varía en rango de 8-10%.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800" b="1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800" b="1">
                <a:solidFill>
                  <a:srgbClr val="660033"/>
                </a:solidFill>
                <a:latin typeface="Trebuchet MS" pitchFamily="34" charset="0"/>
              </a:rPr>
              <a:t>	Se obtiene un apreciable ahorro de energía (combustibles) al extraer el agua a 100° C, en vez de calentarlos a la temperatura de salida de gases de equipos de fusión-conversión (1200-1250 °C).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800" b="1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800" b="1">
                <a:solidFill>
                  <a:srgbClr val="660033"/>
                </a:solidFill>
                <a:latin typeface="Trebuchet MS" pitchFamily="34" charset="0"/>
              </a:rPr>
              <a:t>	El proceso se puede realizar con los siguientes equipos: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800" b="1">
                <a:solidFill>
                  <a:srgbClr val="660033"/>
                </a:solidFill>
                <a:latin typeface="Trebuchet MS" pitchFamily="34" charset="0"/>
              </a:rPr>
              <a:t>Secador Rotatorio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800" b="1">
                <a:solidFill>
                  <a:srgbClr val="660033"/>
                </a:solidFill>
                <a:latin typeface="Trebuchet MS" pitchFamily="34" charset="0"/>
              </a:rPr>
              <a:t>Secador de Lecho Fluidizado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800" b="1">
                <a:solidFill>
                  <a:srgbClr val="660033"/>
                </a:solidFill>
                <a:latin typeface="Trebuchet MS" pitchFamily="34" charset="0"/>
              </a:rPr>
              <a:t>Secador Indirecto de Tubos de Vapor</a:t>
            </a:r>
          </a:p>
        </p:txBody>
      </p:sp>
    </p:spTree>
    <p:extLst>
      <p:ext uri="{BB962C8B-B14F-4D97-AF65-F5344CB8AC3E}">
        <p14:creationId xmlns:p14="http://schemas.microsoft.com/office/powerpoint/2010/main" val="33394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647700"/>
          </a:xfrm>
        </p:spPr>
        <p:txBody>
          <a:bodyPr/>
          <a:lstStyle/>
          <a:p>
            <a:r>
              <a:rPr lang="es-CL" sz="2800" dirty="0" smtClean="0">
                <a:solidFill>
                  <a:schemeClr val="tx1"/>
                </a:solidFill>
                <a:latin typeface="Trebuchet MS" pitchFamily="34" charset="0"/>
              </a:rPr>
              <a:t>Fusión de Concentrados</a:t>
            </a:r>
            <a:endParaRPr lang="es-ES" sz="28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188" y="1628775"/>
            <a:ext cx="8077200" cy="4191000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360000" bIns="44450">
            <a:spAutoFit/>
          </a:bodyPr>
          <a:lstStyle/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El objetivo de la fusión es llevar a estado líquido el concentrado de cobre sólido y producir en este estado la separación de fases: sulfuradas (eje) y oxidada (escoria).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El proceso se puede hacer de 3 formas: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Calentamiento directo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En baño (bath smelting)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En llama (flash smelting)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De los hornos de Calentamiento directo el más usado fue el Horno Reverbero. Estos hornos están en clara declinación debido a su baja eficiencia térmica, alto consumo de energía y combustibles, sumado a altos niveles de emisión. Estos factores determinaron que en la actualidad hayan sido reemplazados por Hornos de fusión en baño o de fusión en llama.</a:t>
            </a:r>
          </a:p>
        </p:txBody>
      </p:sp>
    </p:spTree>
    <p:extLst>
      <p:ext uri="{BB962C8B-B14F-4D97-AF65-F5344CB8AC3E}">
        <p14:creationId xmlns:p14="http://schemas.microsoft.com/office/powerpoint/2010/main" val="4869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749300" y="990600"/>
            <a:ext cx="3441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s-ES_tradnl" sz="3600" b="1">
                <a:solidFill>
                  <a:srgbClr val="EF440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sz="3600" b="1">
                <a:solidFill>
                  <a:srgbClr val="FAFD00"/>
                </a:solidFill>
                <a:latin typeface="Arial" pitchFamily="34" charset="0"/>
                <a:sym typeface="Monotype Sorts" pitchFamily="2" charset="2"/>
              </a:rPr>
              <a:t> </a:t>
            </a:r>
            <a:r>
              <a:rPr lang="es-ES_tradnl" sz="2200" b="1">
                <a:solidFill>
                  <a:srgbClr val="FAFD00"/>
                </a:solidFill>
                <a:latin typeface="Arial" pitchFamily="34" charset="0"/>
              </a:rPr>
              <a:t>FUSIÓN PRIMARIA: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69925" y="39385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508625" y="5549900"/>
            <a:ext cx="2339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Contop, Alemania</a:t>
            </a:r>
            <a:endParaRPr lang="es-ES_tradnl" sz="2000" b="1">
              <a:latin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14600" y="2117725"/>
            <a:ext cx="206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000" b="1" i="1">
                <a:solidFill>
                  <a:srgbClr val="FAFD00"/>
                </a:solidFill>
                <a:latin typeface="Arial" pitchFamily="34" charset="0"/>
              </a:rPr>
              <a:t>FUSIÓN FLASH</a:t>
            </a:r>
            <a:endParaRPr lang="es-CL" sz="2000" b="1" i="1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181600" y="1660525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288925"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 algn="l"/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Flash Inco, Canadá </a:t>
            </a:r>
          </a:p>
          <a:p>
            <a:pPr algn="l"/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  <a:p>
            <a:pPr algn="l"/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Flash Outokumpu, Finlandia</a:t>
            </a:r>
            <a:endParaRPr lang="es-CL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438400" y="4022725"/>
            <a:ext cx="238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000" b="1" i="1">
                <a:solidFill>
                  <a:srgbClr val="FAFD00"/>
                </a:solidFill>
                <a:latin typeface="Arial" pitchFamily="34" charset="0"/>
              </a:rPr>
              <a:t>FUSIÓN EN BAÑO</a:t>
            </a:r>
            <a:endParaRPr lang="es-CL" sz="2000" b="1" i="1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492750" y="3473450"/>
            <a:ext cx="34988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 algn="l"/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Noranda, Canadá </a:t>
            </a:r>
          </a:p>
          <a:p>
            <a:pPr algn="l">
              <a:lnSpc>
                <a:spcPct val="150000"/>
              </a:lnSpc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Convertidor Teniente, Chile</a:t>
            </a:r>
          </a:p>
          <a:p>
            <a:pPr algn="l">
              <a:lnSpc>
                <a:spcPct val="140000"/>
              </a:lnSpc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Isa smelt, Australia</a:t>
            </a:r>
          </a:p>
          <a:p>
            <a:pPr algn="l">
              <a:lnSpc>
                <a:spcPct val="140000"/>
              </a:lnSpc>
            </a:pP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Mitsubishi, Japon</a:t>
            </a:r>
            <a:endParaRPr lang="es-CL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422525" y="5546725"/>
            <a:ext cx="268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000" b="1" i="1">
                <a:solidFill>
                  <a:srgbClr val="FAFD00"/>
                </a:solidFill>
                <a:latin typeface="Arial" pitchFamily="34" charset="0"/>
              </a:rPr>
              <a:t>FUSIÓN EN CICLÓN</a:t>
            </a:r>
            <a:r>
              <a:rPr lang="es-ES_tradnl" sz="2000" b="1" i="1">
                <a:solidFill>
                  <a:srgbClr val="005400"/>
                </a:solidFill>
                <a:latin typeface="Arial" pitchFamily="34" charset="0"/>
              </a:rPr>
              <a:t> </a:t>
            </a:r>
            <a:endParaRPr lang="es-CL"/>
          </a:p>
        </p:txBody>
      </p:sp>
      <p:sp>
        <p:nvSpPr>
          <p:cNvPr id="66571" name="AutoShape 14"/>
          <p:cNvSpPr>
            <a:spLocks/>
          </p:cNvSpPr>
          <p:nvPr/>
        </p:nvSpPr>
        <p:spPr bwMode="auto">
          <a:xfrm>
            <a:off x="5029200" y="14478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6572" name="AutoShape 15"/>
          <p:cNvSpPr>
            <a:spLocks/>
          </p:cNvSpPr>
          <p:nvPr/>
        </p:nvSpPr>
        <p:spPr bwMode="auto">
          <a:xfrm>
            <a:off x="5029200" y="3352800"/>
            <a:ext cx="304800" cy="1752600"/>
          </a:xfrm>
          <a:prstGeom prst="rightBrace">
            <a:avLst>
              <a:gd name="adj1" fmla="val 47917"/>
              <a:gd name="adj2" fmla="val 50000"/>
            </a:avLst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6573" name="AutoShape 16"/>
          <p:cNvSpPr>
            <a:spLocks/>
          </p:cNvSpPr>
          <p:nvPr/>
        </p:nvSpPr>
        <p:spPr bwMode="auto">
          <a:xfrm>
            <a:off x="5105400" y="53340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2622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1000" y="838200"/>
            <a:ext cx="6019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indent="374650" algn="l"/>
            <a:r>
              <a:rPr lang="es-ES_tradnl" sz="3600" b="1">
                <a:solidFill>
                  <a:srgbClr val="EF440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 HORNO FLASH OUTOKUMPU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258888" y="2216150"/>
            <a:ext cx="81899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67588" name="Group 97"/>
          <p:cNvGrpSpPr>
            <a:grpSpLocks/>
          </p:cNvGrpSpPr>
          <p:nvPr/>
        </p:nvGrpSpPr>
        <p:grpSpPr bwMode="auto">
          <a:xfrm>
            <a:off x="1222375" y="1905000"/>
            <a:ext cx="7883525" cy="3794125"/>
            <a:chOff x="770" y="1200"/>
            <a:chExt cx="4966" cy="2390"/>
          </a:xfrm>
        </p:grpSpPr>
        <p:sp>
          <p:nvSpPr>
            <p:cNvPr id="67590" name="Rectangle 3"/>
            <p:cNvSpPr>
              <a:spLocks noChangeArrowheads="1"/>
            </p:cNvSpPr>
            <p:nvPr/>
          </p:nvSpPr>
          <p:spPr bwMode="auto">
            <a:xfrm>
              <a:off x="985" y="2207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007" y="2802"/>
              <a:ext cx="2296" cy="47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66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2151" y="1986"/>
              <a:ext cx="712" cy="80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66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3591" y="1794"/>
              <a:ext cx="616" cy="100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99FF33"/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rgbClr val="081D5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67594" name="Freeform 8"/>
            <p:cNvSpPr>
              <a:spLocks/>
            </p:cNvSpPr>
            <p:nvPr/>
          </p:nvSpPr>
          <p:spPr bwMode="auto">
            <a:xfrm>
              <a:off x="2387" y="1838"/>
              <a:ext cx="193" cy="145"/>
            </a:xfrm>
            <a:custGeom>
              <a:avLst/>
              <a:gdLst>
                <a:gd name="T0" fmla="*/ 0 w 193"/>
                <a:gd name="T1" fmla="*/ 0 h 145"/>
                <a:gd name="T2" fmla="*/ 96 w 193"/>
                <a:gd name="T3" fmla="*/ 144 h 145"/>
                <a:gd name="T4" fmla="*/ 192 w 193"/>
                <a:gd name="T5" fmla="*/ 0 h 145"/>
                <a:gd name="T6" fmla="*/ 0 w 193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" h="145">
                  <a:moveTo>
                    <a:pt x="0" y="0"/>
                  </a:moveTo>
                  <a:lnTo>
                    <a:pt x="96" y="144"/>
                  </a:lnTo>
                  <a:lnTo>
                    <a:pt x="192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7595" name="Freeform 9"/>
            <p:cNvSpPr>
              <a:spLocks/>
            </p:cNvSpPr>
            <p:nvPr/>
          </p:nvSpPr>
          <p:spPr bwMode="auto">
            <a:xfrm>
              <a:off x="2243" y="1406"/>
              <a:ext cx="241" cy="433"/>
            </a:xfrm>
            <a:custGeom>
              <a:avLst/>
              <a:gdLst>
                <a:gd name="T0" fmla="*/ 0 w 241"/>
                <a:gd name="T1" fmla="*/ 0 h 433"/>
                <a:gd name="T2" fmla="*/ 240 w 241"/>
                <a:gd name="T3" fmla="*/ 0 h 433"/>
                <a:gd name="T4" fmla="*/ 240 w 241"/>
                <a:gd name="T5" fmla="*/ 432 h 4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1" h="433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</a:path>
              </a:pathLst>
            </a:custGeom>
            <a:noFill/>
            <a:ln w="38100" cap="rnd" cmpd="sng">
              <a:solidFill>
                <a:srgbClr val="FAFD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7596" name="Rectangle 10"/>
            <p:cNvSpPr>
              <a:spLocks noChangeArrowheads="1"/>
            </p:cNvSpPr>
            <p:nvPr/>
          </p:nvSpPr>
          <p:spPr bwMode="auto">
            <a:xfrm>
              <a:off x="998" y="1200"/>
              <a:ext cx="137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Concentrado seco</a:t>
              </a:r>
            </a:p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+ fundente</a:t>
              </a:r>
            </a:p>
          </p:txBody>
        </p:sp>
        <p:sp>
          <p:nvSpPr>
            <p:cNvPr id="67597" name="Line 11"/>
            <p:cNvSpPr>
              <a:spLocks noChangeShapeType="1"/>
            </p:cNvSpPr>
            <p:nvPr/>
          </p:nvSpPr>
          <p:spPr bwMode="auto">
            <a:xfrm>
              <a:off x="1995" y="1934"/>
              <a:ext cx="436" cy="0"/>
            </a:xfrm>
            <a:prstGeom prst="line">
              <a:avLst/>
            </a:prstGeom>
            <a:noFill/>
            <a:ln w="381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598" name="Rectangle 12"/>
            <p:cNvSpPr>
              <a:spLocks noChangeArrowheads="1"/>
            </p:cNvSpPr>
            <p:nvPr/>
          </p:nvSpPr>
          <p:spPr bwMode="auto">
            <a:xfrm>
              <a:off x="770" y="1812"/>
              <a:ext cx="12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Aire enriquecido</a:t>
              </a:r>
            </a:p>
          </p:txBody>
        </p:sp>
        <p:sp>
          <p:nvSpPr>
            <p:cNvPr id="67599" name="Line 13"/>
            <p:cNvSpPr>
              <a:spLocks noChangeShapeType="1"/>
            </p:cNvSpPr>
            <p:nvPr/>
          </p:nvSpPr>
          <p:spPr bwMode="auto">
            <a:xfrm>
              <a:off x="4215" y="1886"/>
              <a:ext cx="328" cy="0"/>
            </a:xfrm>
            <a:prstGeom prst="line">
              <a:avLst/>
            </a:prstGeom>
            <a:noFill/>
            <a:ln w="38100">
              <a:solidFill>
                <a:srgbClr val="FFD7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00" name="Rectangle 14"/>
            <p:cNvSpPr>
              <a:spLocks noChangeArrowheads="1"/>
            </p:cNvSpPr>
            <p:nvPr/>
          </p:nvSpPr>
          <p:spPr bwMode="auto">
            <a:xfrm>
              <a:off x="4562" y="1752"/>
              <a:ext cx="11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Gases + polvos</a:t>
              </a:r>
            </a:p>
          </p:txBody>
        </p:sp>
        <p:sp>
          <p:nvSpPr>
            <p:cNvPr id="67601" name="Line 16"/>
            <p:cNvSpPr>
              <a:spLocks noChangeShapeType="1"/>
            </p:cNvSpPr>
            <p:nvPr/>
          </p:nvSpPr>
          <p:spPr bwMode="auto">
            <a:xfrm flipH="1">
              <a:off x="1567" y="3278"/>
              <a:ext cx="296" cy="0"/>
            </a:xfrm>
            <a:prstGeom prst="line">
              <a:avLst/>
            </a:prstGeom>
            <a:noFill/>
            <a:ln w="38100">
              <a:solidFill>
                <a:srgbClr val="FFD7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02" name="Rectangle 17"/>
            <p:cNvSpPr>
              <a:spLocks noChangeArrowheads="1"/>
            </p:cNvSpPr>
            <p:nvPr/>
          </p:nvSpPr>
          <p:spPr bwMode="auto">
            <a:xfrm>
              <a:off x="1079" y="3162"/>
              <a:ext cx="38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EJE</a:t>
              </a:r>
            </a:p>
          </p:txBody>
        </p:sp>
        <p:sp>
          <p:nvSpPr>
            <p:cNvPr id="67603" name="Line 18"/>
            <p:cNvSpPr>
              <a:spLocks noChangeShapeType="1"/>
            </p:cNvSpPr>
            <p:nvPr/>
          </p:nvSpPr>
          <p:spPr bwMode="auto">
            <a:xfrm>
              <a:off x="4359" y="3182"/>
              <a:ext cx="328" cy="0"/>
            </a:xfrm>
            <a:prstGeom prst="line">
              <a:avLst/>
            </a:prstGeom>
            <a:noFill/>
            <a:ln w="38100">
              <a:solidFill>
                <a:srgbClr val="FFD7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04" name="Rectangle 19"/>
            <p:cNvSpPr>
              <a:spLocks noChangeArrowheads="1"/>
            </p:cNvSpPr>
            <p:nvPr/>
          </p:nvSpPr>
          <p:spPr bwMode="auto">
            <a:xfrm>
              <a:off x="4682" y="3055"/>
              <a:ext cx="77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ESCORIA</a:t>
              </a:r>
            </a:p>
          </p:txBody>
        </p:sp>
        <p:sp>
          <p:nvSpPr>
            <p:cNvPr id="67605" name="Rectangle 20"/>
            <p:cNvSpPr>
              <a:spLocks noChangeArrowheads="1"/>
            </p:cNvSpPr>
            <p:nvPr/>
          </p:nvSpPr>
          <p:spPr bwMode="auto">
            <a:xfrm>
              <a:off x="2007" y="3138"/>
              <a:ext cx="2296" cy="136"/>
            </a:xfrm>
            <a:prstGeom prst="rect">
              <a:avLst/>
            </a:prstGeom>
            <a:gradFill rotWithShape="0">
              <a:gsLst>
                <a:gs pos="0">
                  <a:srgbClr val="E5405D"/>
                </a:gs>
                <a:gs pos="50000">
                  <a:srgbClr val="FFFFFF"/>
                </a:gs>
                <a:gs pos="100000">
                  <a:srgbClr val="E5405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06" name="Rectangle 21"/>
            <p:cNvSpPr>
              <a:spLocks noChangeArrowheads="1"/>
            </p:cNvSpPr>
            <p:nvPr/>
          </p:nvSpPr>
          <p:spPr bwMode="auto">
            <a:xfrm>
              <a:off x="2007" y="2994"/>
              <a:ext cx="2296" cy="136"/>
            </a:xfrm>
            <a:prstGeom prst="rect">
              <a:avLst/>
            </a:prstGeom>
            <a:gradFill rotWithShape="0">
              <a:gsLst>
                <a:gs pos="0">
                  <a:srgbClr val="F35B1B"/>
                </a:gs>
                <a:gs pos="50000">
                  <a:srgbClr val="FFCC00"/>
                </a:gs>
                <a:gs pos="100000">
                  <a:srgbClr val="F35B1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07" name="Freeform 22"/>
            <p:cNvSpPr>
              <a:spLocks/>
            </p:cNvSpPr>
            <p:nvPr/>
          </p:nvSpPr>
          <p:spPr bwMode="auto">
            <a:xfrm>
              <a:off x="4115" y="3038"/>
              <a:ext cx="289" cy="193"/>
            </a:xfrm>
            <a:custGeom>
              <a:avLst/>
              <a:gdLst>
                <a:gd name="T0" fmla="*/ 0 w 289"/>
                <a:gd name="T1" fmla="*/ 0 h 193"/>
                <a:gd name="T2" fmla="*/ 192 w 289"/>
                <a:gd name="T3" fmla="*/ 192 h 193"/>
                <a:gd name="T4" fmla="*/ 288 w 289"/>
                <a:gd name="T5" fmla="*/ 192 h 193"/>
                <a:gd name="T6" fmla="*/ 96 w 289"/>
                <a:gd name="T7" fmla="*/ 0 h 193"/>
                <a:gd name="T8" fmla="*/ 0 w 289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9" h="193">
                  <a:moveTo>
                    <a:pt x="0" y="0"/>
                  </a:moveTo>
                  <a:lnTo>
                    <a:pt x="192" y="192"/>
                  </a:lnTo>
                  <a:lnTo>
                    <a:pt x="288" y="192"/>
                  </a:ln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7608" name="Freeform 23"/>
            <p:cNvSpPr>
              <a:spLocks/>
            </p:cNvSpPr>
            <p:nvPr/>
          </p:nvSpPr>
          <p:spPr bwMode="auto">
            <a:xfrm>
              <a:off x="1763" y="3182"/>
              <a:ext cx="385" cy="145"/>
            </a:xfrm>
            <a:custGeom>
              <a:avLst/>
              <a:gdLst>
                <a:gd name="T0" fmla="*/ 240 w 385"/>
                <a:gd name="T1" fmla="*/ 0 h 145"/>
                <a:gd name="T2" fmla="*/ 0 w 385"/>
                <a:gd name="T3" fmla="*/ 144 h 145"/>
                <a:gd name="T4" fmla="*/ 144 w 385"/>
                <a:gd name="T5" fmla="*/ 144 h 145"/>
                <a:gd name="T6" fmla="*/ 384 w 385"/>
                <a:gd name="T7" fmla="*/ 0 h 145"/>
                <a:gd name="T8" fmla="*/ 240 w 385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" h="145">
                  <a:moveTo>
                    <a:pt x="240" y="0"/>
                  </a:moveTo>
                  <a:lnTo>
                    <a:pt x="0" y="144"/>
                  </a:lnTo>
                  <a:lnTo>
                    <a:pt x="144" y="144"/>
                  </a:lnTo>
                  <a:lnTo>
                    <a:pt x="384" y="0"/>
                  </a:lnTo>
                  <a:lnTo>
                    <a:pt x="24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67609" name="Line 24"/>
            <p:cNvSpPr>
              <a:spLocks noChangeShapeType="1"/>
            </p:cNvSpPr>
            <p:nvPr/>
          </p:nvSpPr>
          <p:spPr bwMode="auto">
            <a:xfrm flipH="1">
              <a:off x="2191" y="2034"/>
              <a:ext cx="248" cy="66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0" name="Line 25"/>
            <p:cNvSpPr>
              <a:spLocks noChangeShapeType="1"/>
            </p:cNvSpPr>
            <p:nvPr/>
          </p:nvSpPr>
          <p:spPr bwMode="auto">
            <a:xfrm flipH="1">
              <a:off x="2353" y="2113"/>
              <a:ext cx="116" cy="6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1" name="Line 26"/>
            <p:cNvSpPr>
              <a:spLocks noChangeShapeType="1"/>
            </p:cNvSpPr>
            <p:nvPr/>
          </p:nvSpPr>
          <p:spPr bwMode="auto">
            <a:xfrm>
              <a:off x="2513" y="2017"/>
              <a:ext cx="110" cy="87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2" name="Line 27"/>
            <p:cNvSpPr>
              <a:spLocks noChangeShapeType="1"/>
            </p:cNvSpPr>
            <p:nvPr/>
          </p:nvSpPr>
          <p:spPr bwMode="auto">
            <a:xfrm flipH="1">
              <a:off x="2431" y="2034"/>
              <a:ext cx="56" cy="66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3" name="Line 28"/>
            <p:cNvSpPr>
              <a:spLocks noChangeShapeType="1"/>
            </p:cNvSpPr>
            <p:nvPr/>
          </p:nvSpPr>
          <p:spPr bwMode="auto">
            <a:xfrm>
              <a:off x="2501" y="2030"/>
              <a:ext cx="266" cy="8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4" name="Line 29"/>
            <p:cNvSpPr>
              <a:spLocks noChangeShapeType="1"/>
            </p:cNvSpPr>
            <p:nvPr/>
          </p:nvSpPr>
          <p:spPr bwMode="auto">
            <a:xfrm flipH="1">
              <a:off x="2383" y="2015"/>
              <a:ext cx="122" cy="8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5" name="Line 30"/>
            <p:cNvSpPr>
              <a:spLocks noChangeShapeType="1"/>
            </p:cNvSpPr>
            <p:nvPr/>
          </p:nvSpPr>
          <p:spPr bwMode="auto">
            <a:xfrm flipH="1">
              <a:off x="2239" y="1986"/>
              <a:ext cx="248" cy="90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6" name="Arc 31"/>
            <p:cNvSpPr>
              <a:spLocks/>
            </p:cNvSpPr>
            <p:nvPr/>
          </p:nvSpPr>
          <p:spPr bwMode="auto">
            <a:xfrm rot="10440000">
              <a:off x="2534" y="1990"/>
              <a:ext cx="188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7" name="Arc 32"/>
            <p:cNvSpPr>
              <a:spLocks/>
            </p:cNvSpPr>
            <p:nvPr/>
          </p:nvSpPr>
          <p:spPr bwMode="auto">
            <a:xfrm rot="9300000">
              <a:off x="2614" y="1991"/>
              <a:ext cx="56" cy="344"/>
            </a:xfrm>
            <a:custGeom>
              <a:avLst/>
              <a:gdLst>
                <a:gd name="T0" fmla="*/ 0 w 21989"/>
                <a:gd name="T1" fmla="*/ 0 h 21600"/>
                <a:gd name="T2" fmla="*/ 0 w 21989"/>
                <a:gd name="T3" fmla="*/ 0 h 21600"/>
                <a:gd name="T4" fmla="*/ 0 w 2198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89" h="21600" fill="none" extrusionOk="0">
                  <a:moveTo>
                    <a:pt x="0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293" y="0"/>
                    <a:pt x="21954" y="9632"/>
                    <a:pt x="21988" y="21537"/>
                  </a:cubicBezTo>
                </a:path>
                <a:path w="21989" h="21600" stroke="0" extrusionOk="0">
                  <a:moveTo>
                    <a:pt x="0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293" y="0"/>
                    <a:pt x="21954" y="9632"/>
                    <a:pt x="21988" y="21537"/>
                  </a:cubicBezTo>
                  <a:lnTo>
                    <a:pt x="389" y="21600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8" name="Line 33"/>
            <p:cNvSpPr>
              <a:spLocks noChangeShapeType="1"/>
            </p:cNvSpPr>
            <p:nvPr/>
          </p:nvSpPr>
          <p:spPr bwMode="auto">
            <a:xfrm flipH="1">
              <a:off x="2287" y="1986"/>
              <a:ext cx="200" cy="2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19" name="Rectangle 34"/>
            <p:cNvSpPr>
              <a:spLocks noChangeArrowheads="1"/>
            </p:cNvSpPr>
            <p:nvPr/>
          </p:nvSpPr>
          <p:spPr bwMode="auto">
            <a:xfrm>
              <a:off x="2618" y="2016"/>
              <a:ext cx="15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>
                  <a:solidFill>
                    <a:srgbClr val="FFFFFF"/>
                  </a:solidFill>
                  <a:latin typeface="Arial" pitchFamily="34" charset="0"/>
                </a:rPr>
                <a:t>.</a:t>
              </a:r>
            </a:p>
          </p:txBody>
        </p:sp>
        <p:sp>
          <p:nvSpPr>
            <p:cNvPr id="67620" name="Rectangle 35"/>
            <p:cNvSpPr>
              <a:spLocks noChangeArrowheads="1"/>
            </p:cNvSpPr>
            <p:nvPr/>
          </p:nvSpPr>
          <p:spPr bwMode="auto">
            <a:xfrm>
              <a:off x="2426" y="2165"/>
              <a:ext cx="432" cy="1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..</a:t>
              </a:r>
            </a:p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.. . .</a:t>
              </a:r>
            </a:p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.</a:t>
              </a:r>
            </a:p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 </a:t>
              </a:r>
            </a:p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67621" name="Rectangle 36"/>
            <p:cNvSpPr>
              <a:spLocks noChangeArrowheads="1"/>
            </p:cNvSpPr>
            <p:nvPr/>
          </p:nvSpPr>
          <p:spPr bwMode="auto">
            <a:xfrm>
              <a:off x="2186" y="2213"/>
              <a:ext cx="379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. .</a:t>
              </a:r>
            </a:p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.. : </a:t>
              </a:r>
            </a:p>
            <a:p>
              <a:pPr algn="l"/>
              <a:r>
                <a:rPr lang="es-ES_tradnl">
                  <a:solidFill>
                    <a:srgbClr val="FFFFFF"/>
                  </a:solidFill>
                  <a:latin typeface="Arial" pitchFamily="34" charset="0"/>
                </a:rPr>
                <a:t>¨</a:t>
              </a:r>
            </a:p>
          </p:txBody>
        </p:sp>
        <p:sp>
          <p:nvSpPr>
            <p:cNvPr id="67622" name="Oval 37"/>
            <p:cNvSpPr>
              <a:spLocks noChangeArrowheads="1"/>
            </p:cNvSpPr>
            <p:nvPr/>
          </p:nvSpPr>
          <p:spPr bwMode="auto">
            <a:xfrm>
              <a:off x="2871" y="285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3" name="Oval 38"/>
            <p:cNvSpPr>
              <a:spLocks noChangeArrowheads="1"/>
            </p:cNvSpPr>
            <p:nvPr/>
          </p:nvSpPr>
          <p:spPr bwMode="auto">
            <a:xfrm>
              <a:off x="2919" y="2898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4" name="Oval 39"/>
            <p:cNvSpPr>
              <a:spLocks noChangeArrowheads="1"/>
            </p:cNvSpPr>
            <p:nvPr/>
          </p:nvSpPr>
          <p:spPr bwMode="auto">
            <a:xfrm>
              <a:off x="2967" y="2850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5" name="Oval 40"/>
            <p:cNvSpPr>
              <a:spLocks noChangeArrowheads="1"/>
            </p:cNvSpPr>
            <p:nvPr/>
          </p:nvSpPr>
          <p:spPr bwMode="auto">
            <a:xfrm>
              <a:off x="3063" y="2898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6" name="Oval 41"/>
            <p:cNvSpPr>
              <a:spLocks noChangeArrowheads="1"/>
            </p:cNvSpPr>
            <p:nvPr/>
          </p:nvSpPr>
          <p:spPr bwMode="auto">
            <a:xfrm>
              <a:off x="3111" y="285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7" name="Oval 42"/>
            <p:cNvSpPr>
              <a:spLocks noChangeArrowheads="1"/>
            </p:cNvSpPr>
            <p:nvPr/>
          </p:nvSpPr>
          <p:spPr bwMode="auto">
            <a:xfrm>
              <a:off x="3255" y="2898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8" name="Oval 43"/>
            <p:cNvSpPr>
              <a:spLocks noChangeArrowheads="1"/>
            </p:cNvSpPr>
            <p:nvPr/>
          </p:nvSpPr>
          <p:spPr bwMode="auto">
            <a:xfrm>
              <a:off x="3255" y="285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29" name="Oval 44"/>
            <p:cNvSpPr>
              <a:spLocks noChangeArrowheads="1"/>
            </p:cNvSpPr>
            <p:nvPr/>
          </p:nvSpPr>
          <p:spPr bwMode="auto">
            <a:xfrm>
              <a:off x="3159" y="2946"/>
              <a:ext cx="88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0" name="Oval 45"/>
            <p:cNvSpPr>
              <a:spLocks noChangeArrowheads="1"/>
            </p:cNvSpPr>
            <p:nvPr/>
          </p:nvSpPr>
          <p:spPr bwMode="auto">
            <a:xfrm>
              <a:off x="3447" y="2898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1" name="Oval 46"/>
            <p:cNvSpPr>
              <a:spLocks noChangeArrowheads="1"/>
            </p:cNvSpPr>
            <p:nvPr/>
          </p:nvSpPr>
          <p:spPr bwMode="auto">
            <a:xfrm>
              <a:off x="3639" y="285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2" name="Oval 47"/>
            <p:cNvSpPr>
              <a:spLocks noChangeArrowheads="1"/>
            </p:cNvSpPr>
            <p:nvPr/>
          </p:nvSpPr>
          <p:spPr bwMode="auto">
            <a:xfrm>
              <a:off x="3495" y="2850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3" name="Oval 48"/>
            <p:cNvSpPr>
              <a:spLocks noChangeArrowheads="1"/>
            </p:cNvSpPr>
            <p:nvPr/>
          </p:nvSpPr>
          <p:spPr bwMode="auto">
            <a:xfrm>
              <a:off x="3591" y="2706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4" name="Oval 49"/>
            <p:cNvSpPr>
              <a:spLocks noChangeArrowheads="1"/>
            </p:cNvSpPr>
            <p:nvPr/>
          </p:nvSpPr>
          <p:spPr bwMode="auto">
            <a:xfrm>
              <a:off x="3735" y="2706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5" name="Oval 50"/>
            <p:cNvSpPr>
              <a:spLocks noChangeArrowheads="1"/>
            </p:cNvSpPr>
            <p:nvPr/>
          </p:nvSpPr>
          <p:spPr bwMode="auto">
            <a:xfrm>
              <a:off x="3783" y="261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6" name="Oval 51"/>
            <p:cNvSpPr>
              <a:spLocks noChangeArrowheads="1"/>
            </p:cNvSpPr>
            <p:nvPr/>
          </p:nvSpPr>
          <p:spPr bwMode="auto">
            <a:xfrm>
              <a:off x="3639" y="2370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7" name="Oval 52"/>
            <p:cNvSpPr>
              <a:spLocks noChangeArrowheads="1"/>
            </p:cNvSpPr>
            <p:nvPr/>
          </p:nvSpPr>
          <p:spPr bwMode="auto">
            <a:xfrm>
              <a:off x="3879" y="2130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8" name="Oval 53"/>
            <p:cNvSpPr>
              <a:spLocks noChangeArrowheads="1"/>
            </p:cNvSpPr>
            <p:nvPr/>
          </p:nvSpPr>
          <p:spPr bwMode="auto">
            <a:xfrm>
              <a:off x="3687" y="2562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39" name="Oval 54"/>
            <p:cNvSpPr>
              <a:spLocks noChangeArrowheads="1"/>
            </p:cNvSpPr>
            <p:nvPr/>
          </p:nvSpPr>
          <p:spPr bwMode="auto">
            <a:xfrm>
              <a:off x="3927" y="2562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0" name="Oval 55"/>
            <p:cNvSpPr>
              <a:spLocks noChangeArrowheads="1"/>
            </p:cNvSpPr>
            <p:nvPr/>
          </p:nvSpPr>
          <p:spPr bwMode="auto">
            <a:xfrm>
              <a:off x="3639" y="2514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1" name="Oval 56"/>
            <p:cNvSpPr>
              <a:spLocks noChangeArrowheads="1"/>
            </p:cNvSpPr>
            <p:nvPr/>
          </p:nvSpPr>
          <p:spPr bwMode="auto">
            <a:xfrm>
              <a:off x="3783" y="2514"/>
              <a:ext cx="88" cy="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2" name="Oval 57"/>
            <p:cNvSpPr>
              <a:spLocks noChangeArrowheads="1"/>
            </p:cNvSpPr>
            <p:nvPr/>
          </p:nvSpPr>
          <p:spPr bwMode="auto">
            <a:xfrm>
              <a:off x="3831" y="2418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3" name="Oval 58"/>
            <p:cNvSpPr>
              <a:spLocks noChangeArrowheads="1"/>
            </p:cNvSpPr>
            <p:nvPr/>
          </p:nvSpPr>
          <p:spPr bwMode="auto">
            <a:xfrm>
              <a:off x="3879" y="2658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4" name="Oval 59"/>
            <p:cNvSpPr>
              <a:spLocks noChangeArrowheads="1"/>
            </p:cNvSpPr>
            <p:nvPr/>
          </p:nvSpPr>
          <p:spPr bwMode="auto">
            <a:xfrm>
              <a:off x="3783" y="2274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5" name="Oval 60"/>
            <p:cNvSpPr>
              <a:spLocks noChangeArrowheads="1"/>
            </p:cNvSpPr>
            <p:nvPr/>
          </p:nvSpPr>
          <p:spPr bwMode="auto">
            <a:xfrm>
              <a:off x="3975" y="2466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6" name="Oval 61"/>
            <p:cNvSpPr>
              <a:spLocks noChangeArrowheads="1"/>
            </p:cNvSpPr>
            <p:nvPr/>
          </p:nvSpPr>
          <p:spPr bwMode="auto">
            <a:xfrm>
              <a:off x="4023" y="2658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7" name="Oval 62"/>
            <p:cNvSpPr>
              <a:spLocks noChangeArrowheads="1"/>
            </p:cNvSpPr>
            <p:nvPr/>
          </p:nvSpPr>
          <p:spPr bwMode="auto">
            <a:xfrm>
              <a:off x="3975" y="2322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8" name="Oval 63"/>
            <p:cNvSpPr>
              <a:spLocks noChangeArrowheads="1"/>
            </p:cNvSpPr>
            <p:nvPr/>
          </p:nvSpPr>
          <p:spPr bwMode="auto">
            <a:xfrm>
              <a:off x="3639" y="2130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49" name="Oval 64"/>
            <p:cNvSpPr>
              <a:spLocks noChangeArrowheads="1"/>
            </p:cNvSpPr>
            <p:nvPr/>
          </p:nvSpPr>
          <p:spPr bwMode="auto">
            <a:xfrm>
              <a:off x="4119" y="2514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0" name="Oval 65"/>
            <p:cNvSpPr>
              <a:spLocks noChangeArrowheads="1"/>
            </p:cNvSpPr>
            <p:nvPr/>
          </p:nvSpPr>
          <p:spPr bwMode="auto">
            <a:xfrm>
              <a:off x="3831" y="285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1" name="Oval 66"/>
            <p:cNvSpPr>
              <a:spLocks noChangeArrowheads="1"/>
            </p:cNvSpPr>
            <p:nvPr/>
          </p:nvSpPr>
          <p:spPr bwMode="auto">
            <a:xfrm>
              <a:off x="4071" y="1986"/>
              <a:ext cx="88" cy="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2" name="Oval 67"/>
            <p:cNvSpPr>
              <a:spLocks noChangeArrowheads="1"/>
            </p:cNvSpPr>
            <p:nvPr/>
          </p:nvSpPr>
          <p:spPr bwMode="auto">
            <a:xfrm>
              <a:off x="3735" y="2034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3" name="Oval 68"/>
            <p:cNvSpPr>
              <a:spLocks noChangeArrowheads="1"/>
            </p:cNvSpPr>
            <p:nvPr/>
          </p:nvSpPr>
          <p:spPr bwMode="auto">
            <a:xfrm>
              <a:off x="3975" y="1986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4" name="Oval 69"/>
            <p:cNvSpPr>
              <a:spLocks noChangeArrowheads="1"/>
            </p:cNvSpPr>
            <p:nvPr/>
          </p:nvSpPr>
          <p:spPr bwMode="auto">
            <a:xfrm>
              <a:off x="3975" y="2178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5" name="Line 70"/>
            <p:cNvSpPr>
              <a:spLocks noChangeShapeType="1"/>
            </p:cNvSpPr>
            <p:nvPr/>
          </p:nvSpPr>
          <p:spPr bwMode="auto">
            <a:xfrm>
              <a:off x="2775" y="2894"/>
              <a:ext cx="61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6" name="Line 71"/>
            <p:cNvSpPr>
              <a:spLocks noChangeShapeType="1"/>
            </p:cNvSpPr>
            <p:nvPr/>
          </p:nvSpPr>
          <p:spPr bwMode="auto">
            <a:xfrm>
              <a:off x="3063" y="2942"/>
              <a:ext cx="6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7" name="Arc 72"/>
            <p:cNvSpPr>
              <a:spLocks/>
            </p:cNvSpPr>
            <p:nvPr/>
          </p:nvSpPr>
          <p:spPr bwMode="auto">
            <a:xfrm>
              <a:off x="3395" y="2798"/>
              <a:ext cx="524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8" name="Arc 73"/>
            <p:cNvSpPr>
              <a:spLocks/>
            </p:cNvSpPr>
            <p:nvPr/>
          </p:nvSpPr>
          <p:spPr bwMode="auto">
            <a:xfrm>
              <a:off x="3539" y="2558"/>
              <a:ext cx="620" cy="2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59" name="Oval 74"/>
            <p:cNvSpPr>
              <a:spLocks noChangeArrowheads="1"/>
            </p:cNvSpPr>
            <p:nvPr/>
          </p:nvSpPr>
          <p:spPr bwMode="auto">
            <a:xfrm>
              <a:off x="3975" y="2226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0" name="Oval 75"/>
            <p:cNvSpPr>
              <a:spLocks noChangeArrowheads="1"/>
            </p:cNvSpPr>
            <p:nvPr/>
          </p:nvSpPr>
          <p:spPr bwMode="auto">
            <a:xfrm>
              <a:off x="4071" y="2322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1" name="Oval 76"/>
            <p:cNvSpPr>
              <a:spLocks noChangeArrowheads="1"/>
            </p:cNvSpPr>
            <p:nvPr/>
          </p:nvSpPr>
          <p:spPr bwMode="auto">
            <a:xfrm>
              <a:off x="3735" y="2226"/>
              <a:ext cx="88" cy="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2" name="Oval 77"/>
            <p:cNvSpPr>
              <a:spLocks noChangeArrowheads="1"/>
            </p:cNvSpPr>
            <p:nvPr/>
          </p:nvSpPr>
          <p:spPr bwMode="auto">
            <a:xfrm>
              <a:off x="3879" y="2322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3" name="Oval 78"/>
            <p:cNvSpPr>
              <a:spLocks noChangeArrowheads="1"/>
            </p:cNvSpPr>
            <p:nvPr/>
          </p:nvSpPr>
          <p:spPr bwMode="auto">
            <a:xfrm>
              <a:off x="4071" y="2130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4" name="Oval 79"/>
            <p:cNvSpPr>
              <a:spLocks noChangeArrowheads="1"/>
            </p:cNvSpPr>
            <p:nvPr/>
          </p:nvSpPr>
          <p:spPr bwMode="auto">
            <a:xfrm>
              <a:off x="3831" y="1938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5" name="Oval 80"/>
            <p:cNvSpPr>
              <a:spLocks noChangeArrowheads="1"/>
            </p:cNvSpPr>
            <p:nvPr/>
          </p:nvSpPr>
          <p:spPr bwMode="auto">
            <a:xfrm>
              <a:off x="4071" y="2706"/>
              <a:ext cx="88" cy="4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6" name="Oval 81"/>
            <p:cNvSpPr>
              <a:spLocks noChangeArrowheads="1"/>
            </p:cNvSpPr>
            <p:nvPr/>
          </p:nvSpPr>
          <p:spPr bwMode="auto">
            <a:xfrm>
              <a:off x="3879" y="237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7" name="Oval 82"/>
            <p:cNvSpPr>
              <a:spLocks noChangeArrowheads="1"/>
            </p:cNvSpPr>
            <p:nvPr/>
          </p:nvSpPr>
          <p:spPr bwMode="auto">
            <a:xfrm>
              <a:off x="4071" y="2562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8" name="Oval 83"/>
            <p:cNvSpPr>
              <a:spLocks noChangeArrowheads="1"/>
            </p:cNvSpPr>
            <p:nvPr/>
          </p:nvSpPr>
          <p:spPr bwMode="auto">
            <a:xfrm>
              <a:off x="3639" y="2274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69" name="Oval 84"/>
            <p:cNvSpPr>
              <a:spLocks noChangeArrowheads="1"/>
            </p:cNvSpPr>
            <p:nvPr/>
          </p:nvSpPr>
          <p:spPr bwMode="auto">
            <a:xfrm>
              <a:off x="4023" y="1890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0" name="Oval 85"/>
            <p:cNvSpPr>
              <a:spLocks noChangeArrowheads="1"/>
            </p:cNvSpPr>
            <p:nvPr/>
          </p:nvSpPr>
          <p:spPr bwMode="auto">
            <a:xfrm>
              <a:off x="3879" y="2034"/>
              <a:ext cx="88" cy="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1" name="Oval 86"/>
            <p:cNvSpPr>
              <a:spLocks noChangeArrowheads="1"/>
            </p:cNvSpPr>
            <p:nvPr/>
          </p:nvSpPr>
          <p:spPr bwMode="auto">
            <a:xfrm>
              <a:off x="3639" y="1938"/>
              <a:ext cx="88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2" name="Arc 87"/>
            <p:cNvSpPr>
              <a:spLocks/>
            </p:cNvSpPr>
            <p:nvPr/>
          </p:nvSpPr>
          <p:spPr bwMode="auto">
            <a:xfrm>
              <a:off x="4067" y="2030"/>
              <a:ext cx="140" cy="7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3" name="Arc 88"/>
            <p:cNvSpPr>
              <a:spLocks/>
            </p:cNvSpPr>
            <p:nvPr/>
          </p:nvSpPr>
          <p:spPr bwMode="auto">
            <a:xfrm>
              <a:off x="3875" y="1982"/>
              <a:ext cx="140" cy="7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4" name="Arc 89"/>
            <p:cNvSpPr>
              <a:spLocks/>
            </p:cNvSpPr>
            <p:nvPr/>
          </p:nvSpPr>
          <p:spPr bwMode="auto">
            <a:xfrm rot="10500000">
              <a:off x="3683" y="1838"/>
              <a:ext cx="140" cy="7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5" name="Arc 90"/>
            <p:cNvSpPr>
              <a:spLocks/>
            </p:cNvSpPr>
            <p:nvPr/>
          </p:nvSpPr>
          <p:spPr bwMode="auto">
            <a:xfrm rot="10500000">
              <a:off x="3779" y="1934"/>
              <a:ext cx="140" cy="7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6" name="Arc 91"/>
            <p:cNvSpPr>
              <a:spLocks/>
            </p:cNvSpPr>
            <p:nvPr/>
          </p:nvSpPr>
          <p:spPr bwMode="auto">
            <a:xfrm rot="10500000">
              <a:off x="3923" y="1838"/>
              <a:ext cx="140" cy="7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677" name="Rectangle 92"/>
            <p:cNvSpPr>
              <a:spLocks noChangeArrowheads="1"/>
            </p:cNvSpPr>
            <p:nvPr/>
          </p:nvSpPr>
          <p:spPr bwMode="auto">
            <a:xfrm>
              <a:off x="983" y="2198"/>
              <a:ext cx="8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s-ES_tradnl" sz="1800" b="1">
                  <a:solidFill>
                    <a:srgbClr val="FFFF66"/>
                  </a:solidFill>
                  <a:latin typeface="Arial" pitchFamily="34" charset="0"/>
                </a:rPr>
                <a:t>TORRE DE</a:t>
              </a:r>
            </a:p>
            <a:p>
              <a:r>
                <a:rPr lang="es-ES_tradnl" sz="1800" b="1">
                  <a:solidFill>
                    <a:srgbClr val="FFFF66"/>
                  </a:solidFill>
                  <a:latin typeface="Arial" pitchFamily="34" charset="0"/>
                </a:rPr>
                <a:t>REACCIÓN</a:t>
              </a:r>
            </a:p>
          </p:txBody>
        </p:sp>
        <p:sp>
          <p:nvSpPr>
            <p:cNvPr id="67678" name="Rectangle 93"/>
            <p:cNvSpPr>
              <a:spLocks noChangeArrowheads="1"/>
            </p:cNvSpPr>
            <p:nvPr/>
          </p:nvSpPr>
          <p:spPr bwMode="auto">
            <a:xfrm>
              <a:off x="4337" y="2160"/>
              <a:ext cx="85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s-ES_tradnl" sz="1800" b="1">
                  <a:solidFill>
                    <a:srgbClr val="FFFF66"/>
                  </a:solidFill>
                  <a:latin typeface="Arial" pitchFamily="34" charset="0"/>
                </a:rPr>
                <a:t>TORRE</a:t>
              </a:r>
              <a:r>
                <a:rPr lang="es-ES_tradnl" sz="1800" b="1">
                  <a:solidFill>
                    <a:srgbClr val="EF440F"/>
                  </a:solidFill>
                  <a:latin typeface="Arial" pitchFamily="34" charset="0"/>
                </a:rPr>
                <a:t> </a:t>
              </a:r>
              <a:r>
                <a:rPr lang="es-ES_tradnl" sz="1800" b="1">
                  <a:solidFill>
                    <a:srgbClr val="FFFF66"/>
                  </a:solidFill>
                  <a:latin typeface="Arial" pitchFamily="34" charset="0"/>
                </a:rPr>
                <a:t>DE</a:t>
              </a:r>
            </a:p>
            <a:p>
              <a:r>
                <a:rPr lang="es-ES_tradnl" sz="1800" b="1">
                  <a:solidFill>
                    <a:srgbClr val="FFFF66"/>
                  </a:solidFill>
                  <a:latin typeface="Arial" pitchFamily="34" charset="0"/>
                </a:rPr>
                <a:t>GASES</a:t>
              </a:r>
            </a:p>
          </p:txBody>
        </p:sp>
        <p:sp>
          <p:nvSpPr>
            <p:cNvPr id="67679" name="Rectangle 94"/>
            <p:cNvSpPr>
              <a:spLocks noChangeArrowheads="1"/>
            </p:cNvSpPr>
            <p:nvPr/>
          </p:nvSpPr>
          <p:spPr bwMode="auto">
            <a:xfrm>
              <a:off x="2087" y="3361"/>
              <a:ext cx="209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CÁMARA DE DECANTACIÓN</a:t>
              </a:r>
            </a:p>
          </p:txBody>
        </p:sp>
      </p:grpSp>
      <p:sp>
        <p:nvSpPr>
          <p:cNvPr id="67589" name="Rectangle 95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0677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92163" y="685800"/>
            <a:ext cx="6980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s-ES_tradnl" sz="3600" b="1">
                <a:solidFill>
                  <a:srgbClr val="EF440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sz="2000" b="1">
                <a:solidFill>
                  <a:srgbClr val="FAFD00"/>
                </a:solidFill>
                <a:latin typeface="Arial" pitchFamily="34" charset="0"/>
              </a:rPr>
              <a:t> </a:t>
            </a:r>
            <a:r>
              <a:rPr lang="es-ES_tradnl" sz="2200" b="1">
                <a:solidFill>
                  <a:srgbClr val="FAFD00"/>
                </a:solidFill>
                <a:latin typeface="Arial" pitchFamily="34" charset="0"/>
              </a:rPr>
              <a:t>FUSION EN BAÑO CONVERTIDOR TENIENTE</a:t>
            </a:r>
          </a:p>
        </p:txBody>
      </p:sp>
      <p:sp>
        <p:nvSpPr>
          <p:cNvPr id="70659" name="Rectangle 47"/>
          <p:cNvSpPr>
            <a:spLocks noChangeArrowheads="1"/>
          </p:cNvSpPr>
          <p:nvPr/>
        </p:nvSpPr>
        <p:spPr bwMode="auto">
          <a:xfrm>
            <a:off x="6127750" y="1598613"/>
            <a:ext cx="3063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CONCENTRADO HÚMEDO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Y FUNDENTE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614488" y="3065463"/>
            <a:ext cx="5970587" cy="146843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04A08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1825625" y="2863850"/>
            <a:ext cx="131763" cy="1806575"/>
          </a:xfrm>
          <a:prstGeom prst="rect">
            <a:avLst/>
          </a:prstGeom>
          <a:solidFill>
            <a:srgbClr val="767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>
            <a:off x="1825625" y="305276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>
            <a:off x="1825625" y="311943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1825625" y="324802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>
            <a:off x="1825625" y="337820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>
            <a:off x="1825625" y="35067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7" name="Line 10"/>
          <p:cNvSpPr>
            <a:spLocks noChangeShapeType="1"/>
          </p:cNvSpPr>
          <p:nvPr/>
        </p:nvSpPr>
        <p:spPr bwMode="auto">
          <a:xfrm>
            <a:off x="1825625" y="36385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8" name="Line 11"/>
          <p:cNvSpPr>
            <a:spLocks noChangeShapeType="1"/>
          </p:cNvSpPr>
          <p:nvPr/>
        </p:nvSpPr>
        <p:spPr bwMode="auto">
          <a:xfrm>
            <a:off x="1825625" y="376872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9" name="Line 12"/>
          <p:cNvSpPr>
            <a:spLocks noChangeShapeType="1"/>
          </p:cNvSpPr>
          <p:nvPr/>
        </p:nvSpPr>
        <p:spPr bwMode="auto">
          <a:xfrm>
            <a:off x="1825625" y="38973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0" name="Line 13"/>
          <p:cNvSpPr>
            <a:spLocks noChangeShapeType="1"/>
          </p:cNvSpPr>
          <p:nvPr/>
        </p:nvSpPr>
        <p:spPr bwMode="auto">
          <a:xfrm>
            <a:off x="1825625" y="40274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>
            <a:off x="1825625" y="41560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>
            <a:off x="1825625" y="42862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>
            <a:off x="1825625" y="44180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4" name="Line 17"/>
          <p:cNvSpPr>
            <a:spLocks noChangeShapeType="1"/>
          </p:cNvSpPr>
          <p:nvPr/>
        </p:nvSpPr>
        <p:spPr bwMode="auto">
          <a:xfrm>
            <a:off x="1825625" y="454660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5" name="Line 18"/>
          <p:cNvSpPr>
            <a:spLocks noChangeShapeType="1"/>
          </p:cNvSpPr>
          <p:nvPr/>
        </p:nvSpPr>
        <p:spPr bwMode="auto">
          <a:xfrm>
            <a:off x="1825625" y="46767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6" name="Line 19"/>
          <p:cNvSpPr>
            <a:spLocks noChangeShapeType="1"/>
          </p:cNvSpPr>
          <p:nvPr/>
        </p:nvSpPr>
        <p:spPr bwMode="auto">
          <a:xfrm>
            <a:off x="1825625" y="29241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7" name="Line 20"/>
          <p:cNvSpPr>
            <a:spLocks noChangeShapeType="1"/>
          </p:cNvSpPr>
          <p:nvPr/>
        </p:nvSpPr>
        <p:spPr bwMode="auto">
          <a:xfrm>
            <a:off x="1825625" y="298926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8" name="Line 21"/>
          <p:cNvSpPr>
            <a:spLocks noChangeShapeType="1"/>
          </p:cNvSpPr>
          <p:nvPr/>
        </p:nvSpPr>
        <p:spPr bwMode="auto">
          <a:xfrm>
            <a:off x="1825625" y="318293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>
            <a:off x="1825625" y="33131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0" name="Line 23"/>
          <p:cNvSpPr>
            <a:spLocks noChangeShapeType="1"/>
          </p:cNvSpPr>
          <p:nvPr/>
        </p:nvSpPr>
        <p:spPr bwMode="auto">
          <a:xfrm>
            <a:off x="1825625" y="34432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1" name="Line 24"/>
          <p:cNvSpPr>
            <a:spLocks noChangeShapeType="1"/>
          </p:cNvSpPr>
          <p:nvPr/>
        </p:nvSpPr>
        <p:spPr bwMode="auto">
          <a:xfrm>
            <a:off x="1825625" y="357346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2" name="Line 25"/>
          <p:cNvSpPr>
            <a:spLocks noChangeShapeType="1"/>
          </p:cNvSpPr>
          <p:nvPr/>
        </p:nvSpPr>
        <p:spPr bwMode="auto">
          <a:xfrm>
            <a:off x="1825625" y="37020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3" name="Line 26"/>
          <p:cNvSpPr>
            <a:spLocks noChangeShapeType="1"/>
          </p:cNvSpPr>
          <p:nvPr/>
        </p:nvSpPr>
        <p:spPr bwMode="auto">
          <a:xfrm>
            <a:off x="1825625" y="383222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4" name="Line 27"/>
          <p:cNvSpPr>
            <a:spLocks noChangeShapeType="1"/>
          </p:cNvSpPr>
          <p:nvPr/>
        </p:nvSpPr>
        <p:spPr bwMode="auto">
          <a:xfrm>
            <a:off x="1825625" y="396240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5" name="Line 28"/>
          <p:cNvSpPr>
            <a:spLocks noChangeShapeType="1"/>
          </p:cNvSpPr>
          <p:nvPr/>
        </p:nvSpPr>
        <p:spPr bwMode="auto">
          <a:xfrm>
            <a:off x="1825625" y="40925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6" name="Line 29"/>
          <p:cNvSpPr>
            <a:spLocks noChangeShapeType="1"/>
          </p:cNvSpPr>
          <p:nvPr/>
        </p:nvSpPr>
        <p:spPr bwMode="auto">
          <a:xfrm>
            <a:off x="1825625" y="42227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7" name="Line 30"/>
          <p:cNvSpPr>
            <a:spLocks noChangeShapeType="1"/>
          </p:cNvSpPr>
          <p:nvPr/>
        </p:nvSpPr>
        <p:spPr bwMode="auto">
          <a:xfrm>
            <a:off x="1825625" y="435133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8" name="Line 31"/>
          <p:cNvSpPr>
            <a:spLocks noChangeShapeType="1"/>
          </p:cNvSpPr>
          <p:nvPr/>
        </p:nvSpPr>
        <p:spPr bwMode="auto">
          <a:xfrm>
            <a:off x="1825625" y="44815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9" name="Line 32"/>
          <p:cNvSpPr>
            <a:spLocks noChangeShapeType="1"/>
          </p:cNvSpPr>
          <p:nvPr/>
        </p:nvSpPr>
        <p:spPr bwMode="auto">
          <a:xfrm>
            <a:off x="1825625" y="46116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0" name="Rectangle 33"/>
          <p:cNvSpPr>
            <a:spLocks noChangeArrowheads="1"/>
          </p:cNvSpPr>
          <p:nvPr/>
        </p:nvSpPr>
        <p:spPr bwMode="auto">
          <a:xfrm>
            <a:off x="2185988" y="2930525"/>
            <a:ext cx="276225" cy="19351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1" name="Rectangle 34"/>
          <p:cNvSpPr>
            <a:spLocks noChangeArrowheads="1"/>
          </p:cNvSpPr>
          <p:nvPr/>
        </p:nvSpPr>
        <p:spPr bwMode="auto">
          <a:xfrm>
            <a:off x="1970088" y="4878388"/>
            <a:ext cx="708025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2" name="Oval 35"/>
          <p:cNvSpPr>
            <a:spLocks noChangeArrowheads="1"/>
          </p:cNvSpPr>
          <p:nvPr/>
        </p:nvSpPr>
        <p:spPr bwMode="auto">
          <a:xfrm>
            <a:off x="2979738" y="3059113"/>
            <a:ext cx="1071562" cy="2476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2474913" y="4098925"/>
            <a:ext cx="5116512" cy="441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chemeClr val="bg2"/>
              </a:gs>
              <a:gs pos="100000">
                <a:srgbClr val="FF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70694" name="Rectangle 37"/>
          <p:cNvSpPr>
            <a:spLocks noChangeArrowheads="1"/>
          </p:cNvSpPr>
          <p:nvPr/>
        </p:nvSpPr>
        <p:spPr bwMode="auto">
          <a:xfrm>
            <a:off x="2474913" y="3838575"/>
            <a:ext cx="5116512" cy="247650"/>
          </a:xfrm>
          <a:prstGeom prst="rect">
            <a:avLst/>
          </a:prstGeom>
          <a:solidFill>
            <a:srgbClr val="F35B1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5" name="Rectangle 38"/>
          <p:cNvSpPr>
            <a:spLocks noChangeArrowheads="1"/>
          </p:cNvSpPr>
          <p:nvPr/>
        </p:nvSpPr>
        <p:spPr bwMode="auto">
          <a:xfrm>
            <a:off x="6519863" y="2863850"/>
            <a:ext cx="276225" cy="1825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6" name="Rectangle 39"/>
          <p:cNvSpPr>
            <a:spLocks noChangeArrowheads="1"/>
          </p:cNvSpPr>
          <p:nvPr/>
        </p:nvSpPr>
        <p:spPr bwMode="auto">
          <a:xfrm>
            <a:off x="6519863" y="4552950"/>
            <a:ext cx="276225" cy="3127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7" name="Rectangle 40"/>
          <p:cNvSpPr>
            <a:spLocks noChangeArrowheads="1"/>
          </p:cNvSpPr>
          <p:nvPr/>
        </p:nvSpPr>
        <p:spPr bwMode="auto">
          <a:xfrm>
            <a:off x="6303963" y="4878388"/>
            <a:ext cx="708025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8" name="Rectangle 41"/>
          <p:cNvSpPr>
            <a:spLocks noChangeArrowheads="1"/>
          </p:cNvSpPr>
          <p:nvPr/>
        </p:nvSpPr>
        <p:spPr bwMode="auto">
          <a:xfrm>
            <a:off x="1970088" y="4098925"/>
            <a:ext cx="203200" cy="441325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9" name="Rectangle 42"/>
          <p:cNvSpPr>
            <a:spLocks noChangeArrowheads="1"/>
          </p:cNvSpPr>
          <p:nvPr/>
        </p:nvSpPr>
        <p:spPr bwMode="auto">
          <a:xfrm>
            <a:off x="1970088" y="3838575"/>
            <a:ext cx="203200" cy="247650"/>
          </a:xfrm>
          <a:prstGeom prst="rect">
            <a:avLst/>
          </a:prstGeom>
          <a:solidFill>
            <a:srgbClr val="F35B1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0" name="Freeform 43"/>
          <p:cNvSpPr>
            <a:spLocks/>
          </p:cNvSpPr>
          <p:nvPr/>
        </p:nvSpPr>
        <p:spPr bwMode="auto">
          <a:xfrm>
            <a:off x="7597775" y="2728913"/>
            <a:ext cx="360363" cy="585787"/>
          </a:xfrm>
          <a:custGeom>
            <a:avLst/>
            <a:gdLst>
              <a:gd name="T0" fmla="*/ 0 w 227"/>
              <a:gd name="T1" fmla="*/ 2147483647 h 369"/>
              <a:gd name="T2" fmla="*/ 0 w 227"/>
              <a:gd name="T3" fmla="*/ 0 h 369"/>
              <a:gd name="T4" fmla="*/ 2147483647 w 227"/>
              <a:gd name="T5" fmla="*/ 0 h 369"/>
              <a:gd name="T6" fmla="*/ 2147483647 w 227"/>
              <a:gd name="T7" fmla="*/ 2147483647 h 369"/>
              <a:gd name="T8" fmla="*/ 0 w 227"/>
              <a:gd name="T9" fmla="*/ 2147483647 h 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7" h="369">
                <a:moveTo>
                  <a:pt x="0" y="204"/>
                </a:moveTo>
                <a:lnTo>
                  <a:pt x="0" y="0"/>
                </a:lnTo>
                <a:lnTo>
                  <a:pt x="226" y="0"/>
                </a:lnTo>
                <a:lnTo>
                  <a:pt x="181" y="245"/>
                </a:lnTo>
                <a:lnTo>
                  <a:pt x="0" y="36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701" name="Rectangle 44"/>
          <p:cNvSpPr>
            <a:spLocks noChangeArrowheads="1"/>
          </p:cNvSpPr>
          <p:nvPr/>
        </p:nvSpPr>
        <p:spPr bwMode="auto">
          <a:xfrm>
            <a:off x="7604125" y="4357688"/>
            <a:ext cx="130175" cy="1174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2" name="Rectangle 45"/>
          <p:cNvSpPr>
            <a:spLocks noChangeArrowheads="1"/>
          </p:cNvSpPr>
          <p:nvPr/>
        </p:nvSpPr>
        <p:spPr bwMode="auto">
          <a:xfrm>
            <a:off x="1608138" y="3838575"/>
            <a:ext cx="204787" cy="247650"/>
          </a:xfrm>
          <a:prstGeom prst="rect">
            <a:avLst/>
          </a:prstGeom>
          <a:solidFill>
            <a:srgbClr val="F35B1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3" name="Rectangle 46"/>
          <p:cNvSpPr>
            <a:spLocks noChangeArrowheads="1"/>
          </p:cNvSpPr>
          <p:nvPr/>
        </p:nvSpPr>
        <p:spPr bwMode="auto">
          <a:xfrm>
            <a:off x="1608138" y="4098925"/>
            <a:ext cx="204787" cy="441325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4" name="Line 48"/>
          <p:cNvSpPr>
            <a:spLocks noChangeShapeType="1"/>
          </p:cNvSpPr>
          <p:nvPr/>
        </p:nvSpPr>
        <p:spPr bwMode="auto">
          <a:xfrm>
            <a:off x="7740650" y="2214563"/>
            <a:ext cx="0" cy="5080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5" name="Line 49"/>
          <p:cNvSpPr>
            <a:spLocks noChangeShapeType="1"/>
          </p:cNvSpPr>
          <p:nvPr/>
        </p:nvSpPr>
        <p:spPr bwMode="auto">
          <a:xfrm flipV="1">
            <a:off x="3190875" y="2657475"/>
            <a:ext cx="0" cy="531813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6" name="Rectangle 50"/>
          <p:cNvSpPr>
            <a:spLocks noChangeArrowheads="1"/>
          </p:cNvSpPr>
          <p:nvPr/>
        </p:nvSpPr>
        <p:spPr bwMode="auto">
          <a:xfrm>
            <a:off x="2819400" y="2286000"/>
            <a:ext cx="676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GAS</a:t>
            </a:r>
          </a:p>
        </p:txBody>
      </p:sp>
      <p:sp>
        <p:nvSpPr>
          <p:cNvPr id="70707" name="Line 51"/>
          <p:cNvSpPr>
            <a:spLocks noChangeShapeType="1"/>
          </p:cNvSpPr>
          <p:nvPr/>
        </p:nvSpPr>
        <p:spPr bwMode="auto">
          <a:xfrm>
            <a:off x="3810000" y="2209800"/>
            <a:ext cx="0" cy="966788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3352800" y="1905000"/>
            <a:ext cx="841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MATA</a:t>
            </a: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363061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384651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3992563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420846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4352925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4497388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4641850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4786313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930775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5076825" y="4357688"/>
            <a:ext cx="57150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5219700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5364163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5507038" y="4357688"/>
            <a:ext cx="61912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5653088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5795963" y="4357688"/>
            <a:ext cx="61912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594201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6084888" y="4357688"/>
            <a:ext cx="61912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V="1">
            <a:off x="4281488" y="4475163"/>
            <a:ext cx="925512" cy="598487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7" name="Rectangle 71"/>
          <p:cNvSpPr>
            <a:spLocks noChangeArrowheads="1"/>
          </p:cNvSpPr>
          <p:nvPr/>
        </p:nvSpPr>
        <p:spPr bwMode="auto">
          <a:xfrm>
            <a:off x="3097213" y="5105400"/>
            <a:ext cx="23145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TOBERAS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(Concentrado seco,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aire enriquecido)</a:t>
            </a:r>
          </a:p>
        </p:txBody>
      </p:sp>
      <p:sp>
        <p:nvSpPr>
          <p:cNvPr id="70728" name="Freeform 72"/>
          <p:cNvSpPr>
            <a:spLocks/>
          </p:cNvSpPr>
          <p:nvPr/>
        </p:nvSpPr>
        <p:spPr bwMode="auto">
          <a:xfrm>
            <a:off x="7740650" y="4418013"/>
            <a:ext cx="363538" cy="260350"/>
          </a:xfrm>
          <a:custGeom>
            <a:avLst/>
            <a:gdLst>
              <a:gd name="T0" fmla="*/ 0 w 229"/>
              <a:gd name="T1" fmla="*/ 0 h 164"/>
              <a:gd name="T2" fmla="*/ 2147483647 w 229"/>
              <a:gd name="T3" fmla="*/ 0 h 164"/>
              <a:gd name="T4" fmla="*/ 2147483647 w 229"/>
              <a:gd name="T5" fmla="*/ 2147483647 h 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9" h="164">
                <a:moveTo>
                  <a:pt x="0" y="0"/>
                </a:moveTo>
                <a:lnTo>
                  <a:pt x="228" y="0"/>
                </a:lnTo>
                <a:lnTo>
                  <a:pt x="228" y="163"/>
                </a:lnTo>
              </a:path>
            </a:pathLst>
          </a:custGeom>
          <a:noFill/>
          <a:ln w="28575" cap="rnd" cmpd="sng">
            <a:solidFill>
              <a:srgbClr val="FAF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729" name="Rectangle 73"/>
          <p:cNvSpPr>
            <a:spLocks noChangeArrowheads="1"/>
          </p:cNvSpPr>
          <p:nvPr/>
        </p:nvSpPr>
        <p:spPr bwMode="auto">
          <a:xfrm>
            <a:off x="7573963" y="4762500"/>
            <a:ext cx="1158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METAL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BLANCO</a:t>
            </a:r>
          </a:p>
        </p:txBody>
      </p:sp>
      <p:sp>
        <p:nvSpPr>
          <p:cNvPr id="70730" name="Rectangle 74"/>
          <p:cNvSpPr>
            <a:spLocks noChangeArrowheads="1"/>
          </p:cNvSpPr>
          <p:nvPr/>
        </p:nvSpPr>
        <p:spPr bwMode="auto">
          <a:xfrm>
            <a:off x="1463675" y="3903663"/>
            <a:ext cx="131763" cy="1174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31" name="Freeform 75"/>
          <p:cNvSpPr>
            <a:spLocks/>
          </p:cNvSpPr>
          <p:nvPr/>
        </p:nvSpPr>
        <p:spPr bwMode="auto">
          <a:xfrm>
            <a:off x="914400" y="3962400"/>
            <a:ext cx="514350" cy="457200"/>
          </a:xfrm>
          <a:custGeom>
            <a:avLst/>
            <a:gdLst>
              <a:gd name="T0" fmla="*/ 2147483647 w 228"/>
              <a:gd name="T1" fmla="*/ 0 h 165"/>
              <a:gd name="T2" fmla="*/ 0 w 228"/>
              <a:gd name="T3" fmla="*/ 0 h 165"/>
              <a:gd name="T4" fmla="*/ 0 w 228"/>
              <a:gd name="T5" fmla="*/ 2147483647 h 1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" h="165">
                <a:moveTo>
                  <a:pt x="227" y="0"/>
                </a:move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28575" cap="rnd" cmpd="sng">
            <a:solidFill>
              <a:srgbClr val="FAF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304800" y="4437063"/>
            <a:ext cx="1222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ESCORIA</a:t>
            </a:r>
          </a:p>
        </p:txBody>
      </p:sp>
      <p:sp>
        <p:nvSpPr>
          <p:cNvPr id="70733" name="Rectangle 77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18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792163" y="685800"/>
            <a:ext cx="6980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s-ES_tradnl" sz="3600" b="1">
                <a:solidFill>
                  <a:srgbClr val="EF440F"/>
                </a:solidFill>
                <a:latin typeface="Arial" pitchFamily="34" charset="0"/>
                <a:sym typeface="Monotype Sorts" pitchFamily="2" charset="2"/>
              </a:rPr>
              <a:t></a:t>
            </a:r>
            <a:r>
              <a:rPr lang="es-ES_tradnl" sz="2000" b="1">
                <a:solidFill>
                  <a:srgbClr val="FAFD00"/>
                </a:solidFill>
                <a:latin typeface="Arial" pitchFamily="34" charset="0"/>
              </a:rPr>
              <a:t> </a:t>
            </a:r>
            <a:r>
              <a:rPr lang="es-ES_tradnl" sz="2200" b="1">
                <a:solidFill>
                  <a:srgbClr val="FAFD00"/>
                </a:solidFill>
                <a:latin typeface="Arial" pitchFamily="34" charset="0"/>
              </a:rPr>
              <a:t>FUSION EN BAÑO CONVERTIDOR TENIENTE</a:t>
            </a:r>
          </a:p>
        </p:txBody>
      </p:sp>
      <p:sp>
        <p:nvSpPr>
          <p:cNvPr id="70659" name="Rectangle 47"/>
          <p:cNvSpPr>
            <a:spLocks noChangeArrowheads="1"/>
          </p:cNvSpPr>
          <p:nvPr/>
        </p:nvSpPr>
        <p:spPr bwMode="auto">
          <a:xfrm>
            <a:off x="6127750" y="1598613"/>
            <a:ext cx="3063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CONCENTRADO HÚMEDO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Y FUNDENTE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1614488" y="3065463"/>
            <a:ext cx="5970587" cy="146843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04A08"/>
              </a:gs>
              <a:gs pos="100000">
                <a:srgbClr val="FFFF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1825625" y="2863850"/>
            <a:ext cx="131763" cy="1806575"/>
          </a:xfrm>
          <a:prstGeom prst="rect">
            <a:avLst/>
          </a:prstGeom>
          <a:solidFill>
            <a:srgbClr val="767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>
            <a:off x="1825625" y="305276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>
            <a:off x="1825625" y="311943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1825625" y="324802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>
            <a:off x="1825625" y="337820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>
            <a:off x="1825625" y="35067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7" name="Line 10"/>
          <p:cNvSpPr>
            <a:spLocks noChangeShapeType="1"/>
          </p:cNvSpPr>
          <p:nvPr/>
        </p:nvSpPr>
        <p:spPr bwMode="auto">
          <a:xfrm>
            <a:off x="1825625" y="36385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8" name="Line 11"/>
          <p:cNvSpPr>
            <a:spLocks noChangeShapeType="1"/>
          </p:cNvSpPr>
          <p:nvPr/>
        </p:nvSpPr>
        <p:spPr bwMode="auto">
          <a:xfrm>
            <a:off x="1825625" y="376872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69" name="Line 12"/>
          <p:cNvSpPr>
            <a:spLocks noChangeShapeType="1"/>
          </p:cNvSpPr>
          <p:nvPr/>
        </p:nvSpPr>
        <p:spPr bwMode="auto">
          <a:xfrm>
            <a:off x="1825625" y="38973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0" name="Line 13"/>
          <p:cNvSpPr>
            <a:spLocks noChangeShapeType="1"/>
          </p:cNvSpPr>
          <p:nvPr/>
        </p:nvSpPr>
        <p:spPr bwMode="auto">
          <a:xfrm>
            <a:off x="1825625" y="40274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>
            <a:off x="1825625" y="41560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>
            <a:off x="1825625" y="42862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>
            <a:off x="1825625" y="44180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4" name="Line 17"/>
          <p:cNvSpPr>
            <a:spLocks noChangeShapeType="1"/>
          </p:cNvSpPr>
          <p:nvPr/>
        </p:nvSpPr>
        <p:spPr bwMode="auto">
          <a:xfrm>
            <a:off x="1825625" y="454660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5" name="Line 18"/>
          <p:cNvSpPr>
            <a:spLocks noChangeShapeType="1"/>
          </p:cNvSpPr>
          <p:nvPr/>
        </p:nvSpPr>
        <p:spPr bwMode="auto">
          <a:xfrm>
            <a:off x="1825625" y="46767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6" name="Line 19"/>
          <p:cNvSpPr>
            <a:spLocks noChangeShapeType="1"/>
          </p:cNvSpPr>
          <p:nvPr/>
        </p:nvSpPr>
        <p:spPr bwMode="auto">
          <a:xfrm>
            <a:off x="1825625" y="29241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7" name="Line 20"/>
          <p:cNvSpPr>
            <a:spLocks noChangeShapeType="1"/>
          </p:cNvSpPr>
          <p:nvPr/>
        </p:nvSpPr>
        <p:spPr bwMode="auto">
          <a:xfrm>
            <a:off x="1825625" y="298926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8" name="Line 21"/>
          <p:cNvSpPr>
            <a:spLocks noChangeShapeType="1"/>
          </p:cNvSpPr>
          <p:nvPr/>
        </p:nvSpPr>
        <p:spPr bwMode="auto">
          <a:xfrm>
            <a:off x="1825625" y="318293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>
            <a:off x="1825625" y="33131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0" name="Line 23"/>
          <p:cNvSpPr>
            <a:spLocks noChangeShapeType="1"/>
          </p:cNvSpPr>
          <p:nvPr/>
        </p:nvSpPr>
        <p:spPr bwMode="auto">
          <a:xfrm>
            <a:off x="1825625" y="34432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1" name="Line 24"/>
          <p:cNvSpPr>
            <a:spLocks noChangeShapeType="1"/>
          </p:cNvSpPr>
          <p:nvPr/>
        </p:nvSpPr>
        <p:spPr bwMode="auto">
          <a:xfrm>
            <a:off x="1825625" y="357346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2" name="Line 25"/>
          <p:cNvSpPr>
            <a:spLocks noChangeShapeType="1"/>
          </p:cNvSpPr>
          <p:nvPr/>
        </p:nvSpPr>
        <p:spPr bwMode="auto">
          <a:xfrm>
            <a:off x="1825625" y="37020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3" name="Line 26"/>
          <p:cNvSpPr>
            <a:spLocks noChangeShapeType="1"/>
          </p:cNvSpPr>
          <p:nvPr/>
        </p:nvSpPr>
        <p:spPr bwMode="auto">
          <a:xfrm>
            <a:off x="1825625" y="383222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4" name="Line 27"/>
          <p:cNvSpPr>
            <a:spLocks noChangeShapeType="1"/>
          </p:cNvSpPr>
          <p:nvPr/>
        </p:nvSpPr>
        <p:spPr bwMode="auto">
          <a:xfrm>
            <a:off x="1825625" y="396240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5" name="Line 28"/>
          <p:cNvSpPr>
            <a:spLocks noChangeShapeType="1"/>
          </p:cNvSpPr>
          <p:nvPr/>
        </p:nvSpPr>
        <p:spPr bwMode="auto">
          <a:xfrm>
            <a:off x="1825625" y="4092575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6" name="Line 29"/>
          <p:cNvSpPr>
            <a:spLocks noChangeShapeType="1"/>
          </p:cNvSpPr>
          <p:nvPr/>
        </p:nvSpPr>
        <p:spPr bwMode="auto">
          <a:xfrm>
            <a:off x="1825625" y="4222750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7" name="Line 30"/>
          <p:cNvSpPr>
            <a:spLocks noChangeShapeType="1"/>
          </p:cNvSpPr>
          <p:nvPr/>
        </p:nvSpPr>
        <p:spPr bwMode="auto">
          <a:xfrm>
            <a:off x="1825625" y="435133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8" name="Line 31"/>
          <p:cNvSpPr>
            <a:spLocks noChangeShapeType="1"/>
          </p:cNvSpPr>
          <p:nvPr/>
        </p:nvSpPr>
        <p:spPr bwMode="auto">
          <a:xfrm>
            <a:off x="1825625" y="44815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89" name="Line 32"/>
          <p:cNvSpPr>
            <a:spLocks noChangeShapeType="1"/>
          </p:cNvSpPr>
          <p:nvPr/>
        </p:nvSpPr>
        <p:spPr bwMode="auto">
          <a:xfrm>
            <a:off x="1825625" y="4611688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0" name="Rectangle 33"/>
          <p:cNvSpPr>
            <a:spLocks noChangeArrowheads="1"/>
          </p:cNvSpPr>
          <p:nvPr/>
        </p:nvSpPr>
        <p:spPr bwMode="auto">
          <a:xfrm>
            <a:off x="2185988" y="2930525"/>
            <a:ext cx="276225" cy="19351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1" name="Rectangle 34"/>
          <p:cNvSpPr>
            <a:spLocks noChangeArrowheads="1"/>
          </p:cNvSpPr>
          <p:nvPr/>
        </p:nvSpPr>
        <p:spPr bwMode="auto">
          <a:xfrm>
            <a:off x="1970088" y="4878388"/>
            <a:ext cx="708025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2" name="Oval 35"/>
          <p:cNvSpPr>
            <a:spLocks noChangeArrowheads="1"/>
          </p:cNvSpPr>
          <p:nvPr/>
        </p:nvSpPr>
        <p:spPr bwMode="auto">
          <a:xfrm>
            <a:off x="2979738" y="3059113"/>
            <a:ext cx="1071562" cy="2476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2474913" y="4098925"/>
            <a:ext cx="5116512" cy="4413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chemeClr val="bg2"/>
              </a:gs>
              <a:gs pos="100000">
                <a:srgbClr val="FFCC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sp>
        <p:nvSpPr>
          <p:cNvPr id="70694" name="Rectangle 37"/>
          <p:cNvSpPr>
            <a:spLocks noChangeArrowheads="1"/>
          </p:cNvSpPr>
          <p:nvPr/>
        </p:nvSpPr>
        <p:spPr bwMode="auto">
          <a:xfrm>
            <a:off x="2474913" y="3838575"/>
            <a:ext cx="5116512" cy="247650"/>
          </a:xfrm>
          <a:prstGeom prst="rect">
            <a:avLst/>
          </a:prstGeom>
          <a:solidFill>
            <a:srgbClr val="F35B1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5" name="Rectangle 38"/>
          <p:cNvSpPr>
            <a:spLocks noChangeArrowheads="1"/>
          </p:cNvSpPr>
          <p:nvPr/>
        </p:nvSpPr>
        <p:spPr bwMode="auto">
          <a:xfrm>
            <a:off x="6519863" y="2863850"/>
            <a:ext cx="276225" cy="1825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6" name="Rectangle 39"/>
          <p:cNvSpPr>
            <a:spLocks noChangeArrowheads="1"/>
          </p:cNvSpPr>
          <p:nvPr/>
        </p:nvSpPr>
        <p:spPr bwMode="auto">
          <a:xfrm>
            <a:off x="6519863" y="4552950"/>
            <a:ext cx="276225" cy="3127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7" name="Rectangle 40"/>
          <p:cNvSpPr>
            <a:spLocks noChangeArrowheads="1"/>
          </p:cNvSpPr>
          <p:nvPr/>
        </p:nvSpPr>
        <p:spPr bwMode="auto">
          <a:xfrm>
            <a:off x="6303963" y="4878388"/>
            <a:ext cx="708025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8" name="Rectangle 41"/>
          <p:cNvSpPr>
            <a:spLocks noChangeArrowheads="1"/>
          </p:cNvSpPr>
          <p:nvPr/>
        </p:nvSpPr>
        <p:spPr bwMode="auto">
          <a:xfrm>
            <a:off x="1970088" y="4098925"/>
            <a:ext cx="203200" cy="441325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699" name="Rectangle 42"/>
          <p:cNvSpPr>
            <a:spLocks noChangeArrowheads="1"/>
          </p:cNvSpPr>
          <p:nvPr/>
        </p:nvSpPr>
        <p:spPr bwMode="auto">
          <a:xfrm>
            <a:off x="1970088" y="3838575"/>
            <a:ext cx="203200" cy="247650"/>
          </a:xfrm>
          <a:prstGeom prst="rect">
            <a:avLst/>
          </a:prstGeom>
          <a:solidFill>
            <a:srgbClr val="F35B1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0" name="Freeform 43"/>
          <p:cNvSpPr>
            <a:spLocks/>
          </p:cNvSpPr>
          <p:nvPr/>
        </p:nvSpPr>
        <p:spPr bwMode="auto">
          <a:xfrm>
            <a:off x="7597775" y="2728913"/>
            <a:ext cx="360363" cy="585787"/>
          </a:xfrm>
          <a:custGeom>
            <a:avLst/>
            <a:gdLst>
              <a:gd name="T0" fmla="*/ 0 w 227"/>
              <a:gd name="T1" fmla="*/ 2147483647 h 369"/>
              <a:gd name="T2" fmla="*/ 0 w 227"/>
              <a:gd name="T3" fmla="*/ 0 h 369"/>
              <a:gd name="T4" fmla="*/ 2147483647 w 227"/>
              <a:gd name="T5" fmla="*/ 0 h 369"/>
              <a:gd name="T6" fmla="*/ 2147483647 w 227"/>
              <a:gd name="T7" fmla="*/ 2147483647 h 369"/>
              <a:gd name="T8" fmla="*/ 0 w 227"/>
              <a:gd name="T9" fmla="*/ 2147483647 h 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7" h="369">
                <a:moveTo>
                  <a:pt x="0" y="204"/>
                </a:moveTo>
                <a:lnTo>
                  <a:pt x="0" y="0"/>
                </a:lnTo>
                <a:lnTo>
                  <a:pt x="226" y="0"/>
                </a:lnTo>
                <a:lnTo>
                  <a:pt x="181" y="245"/>
                </a:lnTo>
                <a:lnTo>
                  <a:pt x="0" y="368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701" name="Rectangle 44"/>
          <p:cNvSpPr>
            <a:spLocks noChangeArrowheads="1"/>
          </p:cNvSpPr>
          <p:nvPr/>
        </p:nvSpPr>
        <p:spPr bwMode="auto">
          <a:xfrm>
            <a:off x="7604125" y="4357688"/>
            <a:ext cx="130175" cy="1174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2" name="Rectangle 45"/>
          <p:cNvSpPr>
            <a:spLocks noChangeArrowheads="1"/>
          </p:cNvSpPr>
          <p:nvPr/>
        </p:nvSpPr>
        <p:spPr bwMode="auto">
          <a:xfrm>
            <a:off x="1608138" y="3838575"/>
            <a:ext cx="204787" cy="247650"/>
          </a:xfrm>
          <a:prstGeom prst="rect">
            <a:avLst/>
          </a:prstGeom>
          <a:solidFill>
            <a:srgbClr val="F35B1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3" name="Rectangle 46"/>
          <p:cNvSpPr>
            <a:spLocks noChangeArrowheads="1"/>
          </p:cNvSpPr>
          <p:nvPr/>
        </p:nvSpPr>
        <p:spPr bwMode="auto">
          <a:xfrm>
            <a:off x="1608138" y="4098925"/>
            <a:ext cx="204787" cy="441325"/>
          </a:xfrm>
          <a:prstGeom prst="rect">
            <a:avLst/>
          </a:prstGeom>
          <a:solidFill>
            <a:srgbClr val="E5405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4" name="Line 48"/>
          <p:cNvSpPr>
            <a:spLocks noChangeShapeType="1"/>
          </p:cNvSpPr>
          <p:nvPr/>
        </p:nvSpPr>
        <p:spPr bwMode="auto">
          <a:xfrm>
            <a:off x="7740650" y="2214563"/>
            <a:ext cx="0" cy="5080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5" name="Line 49"/>
          <p:cNvSpPr>
            <a:spLocks noChangeShapeType="1"/>
          </p:cNvSpPr>
          <p:nvPr/>
        </p:nvSpPr>
        <p:spPr bwMode="auto">
          <a:xfrm flipV="1">
            <a:off x="3190875" y="2657475"/>
            <a:ext cx="0" cy="531813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6" name="Rectangle 50"/>
          <p:cNvSpPr>
            <a:spLocks noChangeArrowheads="1"/>
          </p:cNvSpPr>
          <p:nvPr/>
        </p:nvSpPr>
        <p:spPr bwMode="auto">
          <a:xfrm>
            <a:off x="2819400" y="2286000"/>
            <a:ext cx="676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GAS</a:t>
            </a:r>
          </a:p>
        </p:txBody>
      </p:sp>
      <p:sp>
        <p:nvSpPr>
          <p:cNvPr id="70707" name="Line 51"/>
          <p:cNvSpPr>
            <a:spLocks noChangeShapeType="1"/>
          </p:cNvSpPr>
          <p:nvPr/>
        </p:nvSpPr>
        <p:spPr bwMode="auto">
          <a:xfrm>
            <a:off x="3810000" y="2209800"/>
            <a:ext cx="0" cy="966788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3352800" y="1905000"/>
            <a:ext cx="841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MATA</a:t>
            </a: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363061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384651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3992563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420846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4352925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4497388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4641850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4786313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930775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5076825" y="4357688"/>
            <a:ext cx="57150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5219700" y="4357688"/>
            <a:ext cx="58738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5364163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5507038" y="4357688"/>
            <a:ext cx="61912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5653088" y="4357688"/>
            <a:ext cx="58737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5795963" y="4357688"/>
            <a:ext cx="61912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5942013" y="4357688"/>
            <a:ext cx="60325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6084888" y="4357688"/>
            <a:ext cx="61912" cy="53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V="1">
            <a:off x="4281488" y="4475163"/>
            <a:ext cx="925512" cy="598487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27" name="Rectangle 71"/>
          <p:cNvSpPr>
            <a:spLocks noChangeArrowheads="1"/>
          </p:cNvSpPr>
          <p:nvPr/>
        </p:nvSpPr>
        <p:spPr bwMode="auto">
          <a:xfrm>
            <a:off x="3097213" y="5105400"/>
            <a:ext cx="23145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TOBERAS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(Concentrado seco,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aire enriquecido)</a:t>
            </a:r>
          </a:p>
        </p:txBody>
      </p:sp>
      <p:sp>
        <p:nvSpPr>
          <p:cNvPr id="70728" name="Freeform 72"/>
          <p:cNvSpPr>
            <a:spLocks/>
          </p:cNvSpPr>
          <p:nvPr/>
        </p:nvSpPr>
        <p:spPr bwMode="auto">
          <a:xfrm>
            <a:off x="7740650" y="4418013"/>
            <a:ext cx="363538" cy="260350"/>
          </a:xfrm>
          <a:custGeom>
            <a:avLst/>
            <a:gdLst>
              <a:gd name="T0" fmla="*/ 0 w 229"/>
              <a:gd name="T1" fmla="*/ 0 h 164"/>
              <a:gd name="T2" fmla="*/ 2147483647 w 229"/>
              <a:gd name="T3" fmla="*/ 0 h 164"/>
              <a:gd name="T4" fmla="*/ 2147483647 w 229"/>
              <a:gd name="T5" fmla="*/ 2147483647 h 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9" h="164">
                <a:moveTo>
                  <a:pt x="0" y="0"/>
                </a:moveTo>
                <a:lnTo>
                  <a:pt x="228" y="0"/>
                </a:lnTo>
                <a:lnTo>
                  <a:pt x="228" y="163"/>
                </a:lnTo>
              </a:path>
            </a:pathLst>
          </a:custGeom>
          <a:noFill/>
          <a:ln w="28575" cap="rnd" cmpd="sng">
            <a:solidFill>
              <a:srgbClr val="FAF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729" name="Rectangle 73"/>
          <p:cNvSpPr>
            <a:spLocks noChangeArrowheads="1"/>
          </p:cNvSpPr>
          <p:nvPr/>
        </p:nvSpPr>
        <p:spPr bwMode="auto">
          <a:xfrm>
            <a:off x="7573963" y="4762500"/>
            <a:ext cx="1158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METAL</a:t>
            </a:r>
          </a:p>
          <a:p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BLANCO</a:t>
            </a:r>
          </a:p>
        </p:txBody>
      </p:sp>
      <p:sp>
        <p:nvSpPr>
          <p:cNvPr id="70730" name="Rectangle 74"/>
          <p:cNvSpPr>
            <a:spLocks noChangeArrowheads="1"/>
          </p:cNvSpPr>
          <p:nvPr/>
        </p:nvSpPr>
        <p:spPr bwMode="auto">
          <a:xfrm>
            <a:off x="1463675" y="3903663"/>
            <a:ext cx="131763" cy="1174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0731" name="Freeform 75"/>
          <p:cNvSpPr>
            <a:spLocks/>
          </p:cNvSpPr>
          <p:nvPr/>
        </p:nvSpPr>
        <p:spPr bwMode="auto">
          <a:xfrm>
            <a:off x="914400" y="3962400"/>
            <a:ext cx="514350" cy="457200"/>
          </a:xfrm>
          <a:custGeom>
            <a:avLst/>
            <a:gdLst>
              <a:gd name="T0" fmla="*/ 2147483647 w 228"/>
              <a:gd name="T1" fmla="*/ 0 h 165"/>
              <a:gd name="T2" fmla="*/ 0 w 228"/>
              <a:gd name="T3" fmla="*/ 0 h 165"/>
              <a:gd name="T4" fmla="*/ 0 w 228"/>
              <a:gd name="T5" fmla="*/ 2147483647 h 1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" h="165">
                <a:moveTo>
                  <a:pt x="227" y="0"/>
                </a:move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28575" cap="rnd" cmpd="sng">
            <a:solidFill>
              <a:srgbClr val="FAFD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304800" y="4437063"/>
            <a:ext cx="1222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1800" b="1">
                <a:solidFill>
                  <a:schemeClr val="bg1"/>
                </a:solidFill>
                <a:latin typeface="Arial" pitchFamily="34" charset="0"/>
              </a:rPr>
              <a:t>ESCORIA</a:t>
            </a:r>
          </a:p>
        </p:txBody>
      </p:sp>
      <p:sp>
        <p:nvSpPr>
          <p:cNvPr id="70733" name="Rectangle 77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18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838200" y="3127375"/>
            <a:ext cx="2755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>
              <a:buSzPct val="130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Conversión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69925" y="39385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0" y="2019300"/>
            <a:ext cx="3238067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buFontTx/>
              <a:buChar char="•"/>
            </a:pPr>
            <a:r>
              <a:rPr lang="es-ES_tradnl" b="1" dirty="0">
                <a:latin typeface="Arial" pitchFamily="34" charset="0"/>
              </a:rPr>
              <a:t>   </a:t>
            </a:r>
            <a:r>
              <a:rPr lang="es-ES_tradnl" b="1" i="1" dirty="0">
                <a:latin typeface="Arial" pitchFamily="34" charset="0"/>
              </a:rPr>
              <a:t>Convertidor </a:t>
            </a:r>
            <a:r>
              <a:rPr lang="es-ES_tradnl" b="1" i="1" dirty="0" err="1">
                <a:latin typeface="Arial" pitchFamily="34" charset="0"/>
              </a:rPr>
              <a:t>Peirce</a:t>
            </a:r>
            <a:r>
              <a:rPr lang="es-ES_tradnl" b="1" i="1" dirty="0">
                <a:latin typeface="Arial" pitchFamily="34" charset="0"/>
              </a:rPr>
              <a:t>-Smith</a:t>
            </a:r>
            <a:endParaRPr lang="es-ES_tradnl" b="1" dirty="0">
              <a:latin typeface="Arial" pitchFamily="34" charset="0"/>
            </a:endParaRPr>
          </a:p>
          <a:p>
            <a:pPr algn="l"/>
            <a:r>
              <a:rPr lang="es-ES_tradnl" b="1" dirty="0">
                <a:latin typeface="Arial" pitchFamily="34" charset="0"/>
              </a:rPr>
              <a:t>    </a:t>
            </a:r>
          </a:p>
          <a:p>
            <a:pPr algn="l">
              <a:buFontTx/>
              <a:buChar char="•"/>
            </a:pPr>
            <a:r>
              <a:rPr lang="es-ES_tradnl" b="1" dirty="0">
                <a:latin typeface="Arial" pitchFamily="34" charset="0"/>
              </a:rPr>
              <a:t>   </a:t>
            </a:r>
            <a:r>
              <a:rPr lang="es-ES_tradnl" b="1" i="1" dirty="0">
                <a:latin typeface="Arial" pitchFamily="34" charset="0"/>
              </a:rPr>
              <a:t>Convertidor </a:t>
            </a:r>
            <a:r>
              <a:rPr lang="es-ES_tradnl" b="1" i="1" dirty="0" err="1">
                <a:latin typeface="Arial" pitchFamily="34" charset="0"/>
              </a:rPr>
              <a:t>Hoboken</a:t>
            </a:r>
            <a:r>
              <a:rPr lang="es-ES_tradnl" b="1" i="1" dirty="0">
                <a:latin typeface="Arial" pitchFamily="34" charset="0"/>
              </a:rPr>
              <a:t> </a:t>
            </a:r>
            <a:endParaRPr lang="es-ES_tradnl" b="1" dirty="0">
              <a:latin typeface="Arial" pitchFamily="34" charset="0"/>
            </a:endParaRPr>
          </a:p>
          <a:p>
            <a:pPr algn="l"/>
            <a:r>
              <a:rPr lang="es-ES_tradnl" b="1" dirty="0">
                <a:latin typeface="Arial" pitchFamily="34" charset="0"/>
              </a:rPr>
              <a:t>   </a:t>
            </a:r>
            <a:endParaRPr lang="es-ES_tradnl" b="1" i="1" dirty="0">
              <a:latin typeface="Arial" pitchFamily="34" charset="0"/>
            </a:endParaRPr>
          </a:p>
          <a:p>
            <a:pPr algn="l">
              <a:buFontTx/>
              <a:buChar char="•"/>
            </a:pPr>
            <a:r>
              <a:rPr lang="es-ES_tradnl" b="1" i="1" dirty="0">
                <a:latin typeface="Arial" pitchFamily="34" charset="0"/>
              </a:rPr>
              <a:t>   Convertidor Mitsubishi</a:t>
            </a:r>
          </a:p>
          <a:p>
            <a:pPr algn="l"/>
            <a:r>
              <a:rPr lang="es-ES_tradnl" b="1" i="1" dirty="0">
                <a:latin typeface="Arial" pitchFamily="34" charset="0"/>
              </a:rPr>
              <a:t>   </a:t>
            </a:r>
          </a:p>
          <a:p>
            <a:pPr algn="l">
              <a:buFontTx/>
              <a:buChar char="•"/>
            </a:pPr>
            <a:r>
              <a:rPr lang="es-ES_tradnl" b="1" dirty="0">
                <a:latin typeface="Arial" pitchFamily="34" charset="0"/>
              </a:rPr>
              <a:t>   </a:t>
            </a:r>
            <a:r>
              <a:rPr lang="es-ES_tradnl" b="1" i="1" dirty="0">
                <a:latin typeface="Arial" pitchFamily="34" charset="0"/>
              </a:rPr>
              <a:t>Convertidor Flash</a:t>
            </a:r>
            <a:endParaRPr lang="es-ES_tradnl" b="1" dirty="0">
              <a:latin typeface="Arial" pitchFamily="34" charset="0"/>
            </a:endParaRPr>
          </a:p>
          <a:p>
            <a:pPr algn="l"/>
            <a:r>
              <a:rPr lang="es-ES_tradnl" b="1" dirty="0">
                <a:latin typeface="Arial" pitchFamily="34" charset="0"/>
              </a:rPr>
              <a:t>    </a:t>
            </a:r>
          </a:p>
        </p:txBody>
      </p:sp>
      <p:sp>
        <p:nvSpPr>
          <p:cNvPr id="77829" name="AutoShape 6"/>
          <p:cNvSpPr>
            <a:spLocks/>
          </p:cNvSpPr>
          <p:nvPr/>
        </p:nvSpPr>
        <p:spPr bwMode="auto">
          <a:xfrm>
            <a:off x="3581400" y="1981200"/>
            <a:ext cx="533400" cy="2819400"/>
          </a:xfrm>
          <a:prstGeom prst="rightBrace">
            <a:avLst>
              <a:gd name="adj1" fmla="val 44048"/>
              <a:gd name="adj2" fmla="val 50000"/>
            </a:avLst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1801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838200" y="1066800"/>
            <a:ext cx="4225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Convertidor Peirce-Smith</a:t>
            </a:r>
            <a:endParaRPr lang="es-ES_tradnl" sz="2200" b="1" u="sng">
              <a:solidFill>
                <a:srgbClr val="FAFD00"/>
              </a:solidFill>
              <a:latin typeface="Arial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28600" y="1195388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78852" name="Group 41"/>
          <p:cNvGrpSpPr>
            <a:grpSpLocks/>
          </p:cNvGrpSpPr>
          <p:nvPr/>
        </p:nvGrpSpPr>
        <p:grpSpPr bwMode="auto">
          <a:xfrm>
            <a:off x="1371600" y="2052638"/>
            <a:ext cx="6640513" cy="4043362"/>
            <a:chOff x="1451" y="1161"/>
            <a:chExt cx="4183" cy="2547"/>
          </a:xfrm>
        </p:grpSpPr>
        <p:sp>
          <p:nvSpPr>
            <p:cNvPr id="78854" name="Rectangle 4"/>
            <p:cNvSpPr>
              <a:spLocks noChangeArrowheads="1"/>
            </p:cNvSpPr>
            <p:nvPr/>
          </p:nvSpPr>
          <p:spPr bwMode="auto">
            <a:xfrm rot="-540000">
              <a:off x="1806" y="1718"/>
              <a:ext cx="2060" cy="960"/>
            </a:xfrm>
            <a:prstGeom prst="rect">
              <a:avLst/>
            </a:prstGeom>
            <a:gradFill rotWithShape="0">
              <a:gsLst>
                <a:gs pos="0">
                  <a:srgbClr val="F04A08"/>
                </a:gs>
                <a:gs pos="50000">
                  <a:srgbClr val="FFFF66"/>
                </a:gs>
                <a:gs pos="100000">
                  <a:srgbClr val="F04A0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55" name="Oval 5"/>
            <p:cNvSpPr>
              <a:spLocks noChangeArrowheads="1"/>
            </p:cNvSpPr>
            <p:nvPr/>
          </p:nvSpPr>
          <p:spPr bwMode="auto">
            <a:xfrm rot="-240000">
              <a:off x="1451" y="1896"/>
              <a:ext cx="656" cy="960"/>
            </a:xfrm>
            <a:prstGeom prst="ellipse">
              <a:avLst/>
            </a:prstGeom>
            <a:gradFill rotWithShape="0">
              <a:gsLst>
                <a:gs pos="0">
                  <a:srgbClr val="F04A08"/>
                </a:gs>
                <a:gs pos="50000">
                  <a:srgbClr val="FFFF66"/>
                </a:gs>
                <a:gs pos="100000">
                  <a:srgbClr val="F04A08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56" name="Rectangle 6"/>
            <p:cNvSpPr>
              <a:spLocks noChangeArrowheads="1"/>
            </p:cNvSpPr>
            <p:nvPr/>
          </p:nvSpPr>
          <p:spPr bwMode="auto">
            <a:xfrm rot="-600000">
              <a:off x="3831" y="1770"/>
              <a:ext cx="499" cy="287"/>
            </a:xfrm>
            <a:prstGeom prst="rect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57" name="Oval 7"/>
            <p:cNvSpPr>
              <a:spLocks noChangeArrowheads="1"/>
            </p:cNvSpPr>
            <p:nvPr/>
          </p:nvSpPr>
          <p:spPr bwMode="auto">
            <a:xfrm rot="-600000">
              <a:off x="4224" y="1728"/>
              <a:ext cx="189" cy="288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58" name="Oval 8"/>
            <p:cNvSpPr>
              <a:spLocks noChangeArrowheads="1"/>
            </p:cNvSpPr>
            <p:nvPr/>
          </p:nvSpPr>
          <p:spPr bwMode="auto">
            <a:xfrm rot="-600000">
              <a:off x="3756" y="1854"/>
              <a:ext cx="187" cy="2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59" name="Oval 9"/>
            <p:cNvSpPr>
              <a:spLocks noChangeArrowheads="1"/>
            </p:cNvSpPr>
            <p:nvPr/>
          </p:nvSpPr>
          <p:spPr bwMode="auto">
            <a:xfrm rot="-240000">
              <a:off x="3447" y="1558"/>
              <a:ext cx="657" cy="964"/>
            </a:xfrm>
            <a:prstGeom prst="ellipse">
              <a:avLst/>
            </a:prstGeom>
            <a:gradFill rotWithShape="0">
              <a:gsLst>
                <a:gs pos="0">
                  <a:srgbClr val="F04A08"/>
                </a:gs>
                <a:gs pos="50000">
                  <a:srgbClr val="FFFF66"/>
                </a:gs>
                <a:gs pos="100000">
                  <a:srgbClr val="F04A08"/>
                </a:gs>
              </a:gsLst>
              <a:lin ang="5400000" scaled="1"/>
            </a:gradFill>
            <a:ln w="12700">
              <a:solidFill>
                <a:schemeClr val="tx2"/>
              </a:solidFill>
              <a:prstDash val="lg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0" name="Oval 10"/>
            <p:cNvSpPr>
              <a:spLocks noChangeArrowheads="1"/>
            </p:cNvSpPr>
            <p:nvPr/>
          </p:nvSpPr>
          <p:spPr bwMode="auto">
            <a:xfrm rot="-540000">
              <a:off x="2316" y="1725"/>
              <a:ext cx="1089" cy="247"/>
            </a:xfrm>
            <a:prstGeom prst="ellipse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1" name="Rectangle 11"/>
            <p:cNvSpPr>
              <a:spLocks noChangeArrowheads="1"/>
            </p:cNvSpPr>
            <p:nvPr/>
          </p:nvSpPr>
          <p:spPr bwMode="auto">
            <a:xfrm rot="-540000">
              <a:off x="2115" y="2247"/>
              <a:ext cx="2025" cy="160"/>
            </a:xfrm>
            <a:prstGeom prst="rect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2" name="Oval 12"/>
            <p:cNvSpPr>
              <a:spLocks noChangeArrowheads="1"/>
            </p:cNvSpPr>
            <p:nvPr/>
          </p:nvSpPr>
          <p:spPr bwMode="auto">
            <a:xfrm>
              <a:off x="2076" y="2401"/>
              <a:ext cx="109" cy="202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3" name="Oval 13"/>
            <p:cNvSpPr>
              <a:spLocks noChangeArrowheads="1"/>
            </p:cNvSpPr>
            <p:nvPr/>
          </p:nvSpPr>
          <p:spPr bwMode="auto">
            <a:xfrm>
              <a:off x="4069" y="2065"/>
              <a:ext cx="108" cy="160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4" name="Oval 14"/>
            <p:cNvSpPr>
              <a:spLocks noChangeArrowheads="1"/>
            </p:cNvSpPr>
            <p:nvPr/>
          </p:nvSpPr>
          <p:spPr bwMode="auto">
            <a:xfrm>
              <a:off x="2193" y="2653"/>
              <a:ext cx="31" cy="3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5" name="Oval 15"/>
            <p:cNvSpPr>
              <a:spLocks noChangeArrowheads="1"/>
            </p:cNvSpPr>
            <p:nvPr/>
          </p:nvSpPr>
          <p:spPr bwMode="auto">
            <a:xfrm rot="1980000">
              <a:off x="2310" y="2653"/>
              <a:ext cx="31" cy="3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6" name="Oval 16"/>
            <p:cNvSpPr>
              <a:spLocks noChangeArrowheads="1"/>
            </p:cNvSpPr>
            <p:nvPr/>
          </p:nvSpPr>
          <p:spPr bwMode="auto">
            <a:xfrm>
              <a:off x="2428" y="2611"/>
              <a:ext cx="31" cy="3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7" name="Oval 17"/>
            <p:cNvSpPr>
              <a:spLocks noChangeArrowheads="1"/>
            </p:cNvSpPr>
            <p:nvPr/>
          </p:nvSpPr>
          <p:spPr bwMode="auto">
            <a:xfrm>
              <a:off x="2544" y="2611"/>
              <a:ext cx="31" cy="3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68" name="Freeform 18"/>
            <p:cNvSpPr>
              <a:spLocks/>
            </p:cNvSpPr>
            <p:nvPr/>
          </p:nvSpPr>
          <p:spPr bwMode="auto">
            <a:xfrm>
              <a:off x="1681" y="2019"/>
              <a:ext cx="158" cy="211"/>
            </a:xfrm>
            <a:custGeom>
              <a:avLst/>
              <a:gdLst>
                <a:gd name="T0" fmla="*/ 0 w 158"/>
                <a:gd name="T1" fmla="*/ 0 h 211"/>
                <a:gd name="T2" fmla="*/ 157 w 158"/>
                <a:gd name="T3" fmla="*/ 0 h 211"/>
                <a:gd name="T4" fmla="*/ 118 w 158"/>
                <a:gd name="T5" fmla="*/ 210 h 211"/>
                <a:gd name="T6" fmla="*/ 39 w 158"/>
                <a:gd name="T7" fmla="*/ 210 h 211"/>
                <a:gd name="T8" fmla="*/ 0 w 158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11">
                  <a:moveTo>
                    <a:pt x="0" y="0"/>
                  </a:moveTo>
                  <a:lnTo>
                    <a:pt x="157" y="0"/>
                  </a:lnTo>
                  <a:lnTo>
                    <a:pt x="118" y="210"/>
                  </a:lnTo>
                  <a:lnTo>
                    <a:pt x="39" y="210"/>
                  </a:lnTo>
                  <a:lnTo>
                    <a:pt x="0" y="0"/>
                  </a:lnTo>
                </a:path>
              </a:pathLst>
            </a:custGeom>
            <a:solidFill>
              <a:srgbClr val="7679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8869" name="Oval 19"/>
            <p:cNvSpPr>
              <a:spLocks noChangeArrowheads="1"/>
            </p:cNvSpPr>
            <p:nvPr/>
          </p:nvSpPr>
          <p:spPr bwMode="auto">
            <a:xfrm>
              <a:off x="1685" y="1980"/>
              <a:ext cx="149" cy="77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0" name="Rectangle 20"/>
            <p:cNvSpPr>
              <a:spLocks noChangeArrowheads="1"/>
            </p:cNvSpPr>
            <p:nvPr/>
          </p:nvSpPr>
          <p:spPr bwMode="auto">
            <a:xfrm rot="-660000">
              <a:off x="1646" y="2233"/>
              <a:ext cx="228" cy="34"/>
            </a:xfrm>
            <a:prstGeom prst="rect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1" name="Oval 21"/>
            <p:cNvSpPr>
              <a:spLocks noChangeArrowheads="1"/>
            </p:cNvSpPr>
            <p:nvPr/>
          </p:nvSpPr>
          <p:spPr bwMode="auto">
            <a:xfrm>
              <a:off x="3599" y="2569"/>
              <a:ext cx="110" cy="118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2" name="Oval 22"/>
            <p:cNvSpPr>
              <a:spLocks noChangeArrowheads="1"/>
            </p:cNvSpPr>
            <p:nvPr/>
          </p:nvSpPr>
          <p:spPr bwMode="auto">
            <a:xfrm>
              <a:off x="1959" y="2822"/>
              <a:ext cx="109" cy="118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3" name="Rectangle 23"/>
            <p:cNvSpPr>
              <a:spLocks noChangeArrowheads="1"/>
            </p:cNvSpPr>
            <p:nvPr/>
          </p:nvSpPr>
          <p:spPr bwMode="auto">
            <a:xfrm>
              <a:off x="3756" y="2527"/>
              <a:ext cx="227" cy="118"/>
            </a:xfrm>
            <a:prstGeom prst="rect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4" name="Line 24"/>
            <p:cNvSpPr>
              <a:spLocks noChangeShapeType="1"/>
            </p:cNvSpPr>
            <p:nvPr/>
          </p:nvSpPr>
          <p:spPr bwMode="auto">
            <a:xfrm>
              <a:off x="1760" y="1434"/>
              <a:ext cx="0" cy="370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5" name="Rectangle 25"/>
            <p:cNvSpPr>
              <a:spLocks noChangeArrowheads="1"/>
            </p:cNvSpPr>
            <p:nvPr/>
          </p:nvSpPr>
          <p:spPr bwMode="auto">
            <a:xfrm>
              <a:off x="1703" y="1161"/>
              <a:ext cx="7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Fundente</a:t>
              </a:r>
            </a:p>
          </p:txBody>
        </p:sp>
        <p:sp>
          <p:nvSpPr>
            <p:cNvPr id="78876" name="Rectangle 26"/>
            <p:cNvSpPr>
              <a:spLocks noChangeArrowheads="1"/>
            </p:cNvSpPr>
            <p:nvPr/>
          </p:nvSpPr>
          <p:spPr bwMode="auto">
            <a:xfrm>
              <a:off x="2193" y="2569"/>
              <a:ext cx="31" cy="7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7" name="Rectangle 27"/>
            <p:cNvSpPr>
              <a:spLocks noChangeArrowheads="1"/>
            </p:cNvSpPr>
            <p:nvPr/>
          </p:nvSpPr>
          <p:spPr bwMode="auto">
            <a:xfrm>
              <a:off x="2310" y="2569"/>
              <a:ext cx="31" cy="7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8" name="Rectangle 28"/>
            <p:cNvSpPr>
              <a:spLocks noChangeArrowheads="1"/>
            </p:cNvSpPr>
            <p:nvPr/>
          </p:nvSpPr>
          <p:spPr bwMode="auto">
            <a:xfrm>
              <a:off x="2428" y="2527"/>
              <a:ext cx="31" cy="7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79" name="Rectangle 29"/>
            <p:cNvSpPr>
              <a:spLocks noChangeArrowheads="1"/>
            </p:cNvSpPr>
            <p:nvPr/>
          </p:nvSpPr>
          <p:spPr bwMode="auto">
            <a:xfrm>
              <a:off x="2544" y="2527"/>
              <a:ext cx="31" cy="7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80" name="Rectangle 30"/>
            <p:cNvSpPr>
              <a:spLocks noChangeArrowheads="1"/>
            </p:cNvSpPr>
            <p:nvPr/>
          </p:nvSpPr>
          <p:spPr bwMode="auto">
            <a:xfrm>
              <a:off x="2093" y="3055"/>
              <a:ext cx="6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Toberas</a:t>
              </a:r>
            </a:p>
          </p:txBody>
        </p:sp>
        <p:sp>
          <p:nvSpPr>
            <p:cNvPr id="78881" name="Line 31"/>
            <p:cNvSpPr>
              <a:spLocks noChangeShapeType="1"/>
            </p:cNvSpPr>
            <p:nvPr/>
          </p:nvSpPr>
          <p:spPr bwMode="auto">
            <a:xfrm flipV="1">
              <a:off x="2345" y="2730"/>
              <a:ext cx="0" cy="302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82" name="Line 32"/>
            <p:cNvSpPr>
              <a:spLocks noChangeShapeType="1"/>
            </p:cNvSpPr>
            <p:nvPr/>
          </p:nvSpPr>
          <p:spPr bwMode="auto">
            <a:xfrm>
              <a:off x="2819" y="2401"/>
              <a:ext cx="500" cy="917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83" name="Rectangle 33"/>
            <p:cNvSpPr>
              <a:spLocks noChangeArrowheads="1"/>
            </p:cNvSpPr>
            <p:nvPr/>
          </p:nvSpPr>
          <p:spPr bwMode="auto">
            <a:xfrm>
              <a:off x="3305" y="3306"/>
              <a:ext cx="97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Distribuidor </a:t>
              </a:r>
            </a:p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de aire</a:t>
              </a:r>
            </a:p>
          </p:txBody>
        </p:sp>
        <p:sp>
          <p:nvSpPr>
            <p:cNvPr id="78884" name="Line 34"/>
            <p:cNvSpPr>
              <a:spLocks noChangeShapeType="1"/>
            </p:cNvSpPr>
            <p:nvPr/>
          </p:nvSpPr>
          <p:spPr bwMode="auto">
            <a:xfrm flipH="1">
              <a:off x="4451" y="1728"/>
              <a:ext cx="321" cy="76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85" name="Rectangle 35"/>
            <p:cNvSpPr>
              <a:spLocks noChangeArrowheads="1"/>
            </p:cNvSpPr>
            <p:nvPr/>
          </p:nvSpPr>
          <p:spPr bwMode="auto">
            <a:xfrm>
              <a:off x="4752" y="1488"/>
              <a:ext cx="88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Aire de</a:t>
              </a:r>
            </a:p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conversión</a:t>
              </a:r>
            </a:p>
          </p:txBody>
        </p:sp>
        <p:sp>
          <p:nvSpPr>
            <p:cNvPr id="78886" name="Line 36"/>
            <p:cNvSpPr>
              <a:spLocks noChangeShapeType="1"/>
            </p:cNvSpPr>
            <p:nvPr/>
          </p:nvSpPr>
          <p:spPr bwMode="auto">
            <a:xfrm>
              <a:off x="2892" y="1392"/>
              <a:ext cx="0" cy="454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87" name="Rectangle 37"/>
            <p:cNvSpPr>
              <a:spLocks noChangeArrowheads="1"/>
            </p:cNvSpPr>
            <p:nvPr/>
          </p:nvSpPr>
          <p:spPr bwMode="auto">
            <a:xfrm>
              <a:off x="2758" y="1161"/>
              <a:ext cx="4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Boca</a:t>
              </a:r>
            </a:p>
          </p:txBody>
        </p:sp>
        <p:sp>
          <p:nvSpPr>
            <p:cNvPr id="78888" name="Line 38"/>
            <p:cNvSpPr>
              <a:spLocks noChangeShapeType="1"/>
            </p:cNvSpPr>
            <p:nvPr/>
          </p:nvSpPr>
          <p:spPr bwMode="auto">
            <a:xfrm>
              <a:off x="4030" y="2607"/>
              <a:ext cx="186" cy="0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8889" name="Rectangle 39"/>
            <p:cNvSpPr>
              <a:spLocks noChangeArrowheads="1"/>
            </p:cNvSpPr>
            <p:nvPr/>
          </p:nvSpPr>
          <p:spPr bwMode="auto">
            <a:xfrm>
              <a:off x="4243" y="2465"/>
              <a:ext cx="70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Motor</a:t>
              </a:r>
            </a:p>
            <a:p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eléctrico</a:t>
              </a:r>
            </a:p>
          </p:txBody>
        </p:sp>
      </p:grpSp>
      <p:sp>
        <p:nvSpPr>
          <p:cNvPr id="78853" name="Rectangle 42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1671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ES" sz="2800" smtClean="0"/>
              <a:t>	En nuestro país el cobre se encuentra combinado con oxígeno y azufre, minerales oxidados y sulfurados, respectivamente.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2592387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81300"/>
            <a:ext cx="270668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41738"/>
            <a:ext cx="2808288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457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z="2400" dirty="0" smtClean="0">
                <a:solidFill>
                  <a:schemeClr val="tx1"/>
                </a:solidFill>
                <a:latin typeface="Trebuchet MS" pitchFamily="34" charset="0"/>
              </a:rPr>
              <a:t>Convertidor </a:t>
            </a:r>
            <a:r>
              <a:rPr lang="es-CL" sz="2400" dirty="0" err="1" smtClean="0">
                <a:solidFill>
                  <a:schemeClr val="tx1"/>
                </a:solidFill>
                <a:latin typeface="Trebuchet MS" pitchFamily="34" charset="0"/>
              </a:rPr>
              <a:t>Peirce</a:t>
            </a:r>
            <a:r>
              <a:rPr lang="es-CL" sz="2400" dirty="0" smtClean="0">
                <a:solidFill>
                  <a:schemeClr val="tx1"/>
                </a:solidFill>
                <a:latin typeface="Trebuchet MS" pitchFamily="34" charset="0"/>
              </a:rPr>
              <a:t> Smith</a:t>
            </a:r>
            <a:endParaRPr lang="es-ES" sz="2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79875" name="Group 200"/>
          <p:cNvGrpSpPr>
            <a:grpSpLocks/>
          </p:cNvGrpSpPr>
          <p:nvPr/>
        </p:nvGrpSpPr>
        <p:grpSpPr bwMode="auto">
          <a:xfrm>
            <a:off x="107950" y="1412875"/>
            <a:ext cx="4552950" cy="3311525"/>
            <a:chOff x="476" y="935"/>
            <a:chExt cx="4808" cy="3221"/>
          </a:xfrm>
        </p:grpSpPr>
        <p:sp>
          <p:nvSpPr>
            <p:cNvPr id="79879" name="Rectangle 2"/>
            <p:cNvSpPr>
              <a:spLocks noChangeArrowheads="1"/>
            </p:cNvSpPr>
            <p:nvPr/>
          </p:nvSpPr>
          <p:spPr bwMode="auto">
            <a:xfrm>
              <a:off x="476" y="935"/>
              <a:ext cx="4808" cy="322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E081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 anchor="ctr">
              <a:spAutoFit/>
            </a:bodyPr>
            <a:lstStyle/>
            <a:p>
              <a:endParaRPr lang="es-CL"/>
            </a:p>
          </p:txBody>
        </p:sp>
        <p:grpSp>
          <p:nvGrpSpPr>
            <p:cNvPr id="79880" name="Group 4"/>
            <p:cNvGrpSpPr>
              <a:grpSpLocks/>
            </p:cNvGrpSpPr>
            <p:nvPr/>
          </p:nvGrpSpPr>
          <p:grpSpPr bwMode="auto">
            <a:xfrm>
              <a:off x="980" y="1071"/>
              <a:ext cx="4092" cy="2989"/>
              <a:chOff x="593" y="595"/>
              <a:chExt cx="4483" cy="3261"/>
            </a:xfrm>
          </p:grpSpPr>
          <p:grpSp>
            <p:nvGrpSpPr>
              <p:cNvPr id="79881" name="Group 5"/>
              <p:cNvGrpSpPr>
                <a:grpSpLocks/>
              </p:cNvGrpSpPr>
              <p:nvPr/>
            </p:nvGrpSpPr>
            <p:grpSpPr bwMode="auto">
              <a:xfrm>
                <a:off x="2949" y="3075"/>
                <a:ext cx="148" cy="100"/>
                <a:chOff x="3466" y="3022"/>
                <a:chExt cx="168" cy="105"/>
              </a:xfrm>
            </p:grpSpPr>
            <p:sp>
              <p:nvSpPr>
                <p:cNvPr id="80071" name="Oval 6"/>
                <p:cNvSpPr>
                  <a:spLocks noChangeArrowheads="1"/>
                </p:cNvSpPr>
                <p:nvPr/>
              </p:nvSpPr>
              <p:spPr bwMode="auto">
                <a:xfrm>
                  <a:off x="3571" y="3027"/>
                  <a:ext cx="63" cy="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72" name="Rectangle 7"/>
                <p:cNvSpPr>
                  <a:spLocks noChangeArrowheads="1"/>
                </p:cNvSpPr>
                <p:nvPr/>
              </p:nvSpPr>
              <p:spPr bwMode="auto">
                <a:xfrm>
                  <a:off x="3499" y="3022"/>
                  <a:ext cx="98" cy="105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73" name="Oval 8"/>
                <p:cNvSpPr>
                  <a:spLocks noChangeArrowheads="1"/>
                </p:cNvSpPr>
                <p:nvPr/>
              </p:nvSpPr>
              <p:spPr bwMode="auto">
                <a:xfrm>
                  <a:off x="3466" y="3027"/>
                  <a:ext cx="63" cy="97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882" name="Freeform 9"/>
              <p:cNvSpPr>
                <a:spLocks/>
              </p:cNvSpPr>
              <p:nvPr/>
            </p:nvSpPr>
            <p:spPr bwMode="auto">
              <a:xfrm>
                <a:off x="3060" y="3103"/>
                <a:ext cx="112" cy="165"/>
              </a:xfrm>
              <a:custGeom>
                <a:avLst/>
                <a:gdLst>
                  <a:gd name="T0" fmla="*/ 44 w 128"/>
                  <a:gd name="T1" fmla="*/ 83 h 174"/>
                  <a:gd name="T2" fmla="*/ 44 w 128"/>
                  <a:gd name="T3" fmla="*/ 64 h 174"/>
                  <a:gd name="T4" fmla="*/ 4 w 128"/>
                  <a:gd name="T5" fmla="*/ 0 h 174"/>
                  <a:gd name="T6" fmla="*/ 0 w 128"/>
                  <a:gd name="T7" fmla="*/ 25 h 174"/>
                  <a:gd name="T8" fmla="*/ 4 w 128"/>
                  <a:gd name="T9" fmla="*/ 88 h 174"/>
                  <a:gd name="T10" fmla="*/ 19 w 128"/>
                  <a:gd name="T11" fmla="*/ 113 h 174"/>
                  <a:gd name="T12" fmla="*/ 44 w 128"/>
                  <a:gd name="T13" fmla="*/ 83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174">
                    <a:moveTo>
                      <a:pt x="127" y="127"/>
                    </a:moveTo>
                    <a:lnTo>
                      <a:pt x="127" y="97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8" y="135"/>
                    </a:lnTo>
                    <a:lnTo>
                      <a:pt x="55" y="173"/>
                    </a:lnTo>
                    <a:lnTo>
                      <a:pt x="127" y="127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79883" name="Group 10"/>
              <p:cNvGrpSpPr>
                <a:grpSpLocks/>
              </p:cNvGrpSpPr>
              <p:nvPr/>
            </p:nvGrpSpPr>
            <p:grpSpPr bwMode="auto">
              <a:xfrm>
                <a:off x="3042" y="3134"/>
                <a:ext cx="147" cy="100"/>
                <a:chOff x="3571" y="3084"/>
                <a:chExt cx="168" cy="106"/>
              </a:xfrm>
            </p:grpSpPr>
            <p:sp>
              <p:nvSpPr>
                <p:cNvPr id="80068" name="Oval 11"/>
                <p:cNvSpPr>
                  <a:spLocks noChangeArrowheads="1"/>
                </p:cNvSpPr>
                <p:nvPr/>
              </p:nvSpPr>
              <p:spPr bwMode="auto">
                <a:xfrm>
                  <a:off x="3676" y="3091"/>
                  <a:ext cx="63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604" y="3084"/>
                  <a:ext cx="98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70" name="Oval 13"/>
                <p:cNvSpPr>
                  <a:spLocks noChangeArrowheads="1"/>
                </p:cNvSpPr>
                <p:nvPr/>
              </p:nvSpPr>
              <p:spPr bwMode="auto">
                <a:xfrm>
                  <a:off x="3571" y="3091"/>
                  <a:ext cx="64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884" name="Oval 14"/>
              <p:cNvSpPr>
                <a:spLocks noChangeArrowheads="1"/>
              </p:cNvSpPr>
              <p:nvPr/>
            </p:nvSpPr>
            <p:spPr bwMode="auto">
              <a:xfrm>
                <a:off x="2965" y="2175"/>
                <a:ext cx="628" cy="980"/>
              </a:xfrm>
              <a:prstGeom prst="ellipse">
                <a:avLst/>
              </a:prstGeom>
              <a:gradFill rotWithShape="0">
                <a:gsLst>
                  <a:gs pos="0">
                    <a:srgbClr val="575757"/>
                  </a:gs>
                  <a:gs pos="50000">
                    <a:srgbClr val="919191"/>
                  </a:gs>
                  <a:gs pos="100000">
                    <a:srgbClr val="575757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885" name="Oval 15"/>
              <p:cNvSpPr>
                <a:spLocks noChangeArrowheads="1"/>
              </p:cNvSpPr>
              <p:nvPr/>
            </p:nvSpPr>
            <p:spPr bwMode="auto">
              <a:xfrm>
                <a:off x="2861" y="2180"/>
                <a:ext cx="654" cy="980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886" name="Oval 16"/>
              <p:cNvSpPr>
                <a:spLocks noChangeArrowheads="1"/>
              </p:cNvSpPr>
              <p:nvPr/>
            </p:nvSpPr>
            <p:spPr bwMode="auto">
              <a:xfrm>
                <a:off x="2783" y="2240"/>
                <a:ext cx="641" cy="872"/>
              </a:xfrm>
              <a:prstGeom prst="ellipse">
                <a:avLst/>
              </a:prstGeom>
              <a:gradFill rotWithShape="0">
                <a:gsLst>
                  <a:gs pos="0">
                    <a:srgbClr val="B9B9B9"/>
                  </a:gs>
                  <a:gs pos="50000">
                    <a:srgbClr val="CECECE"/>
                  </a:gs>
                  <a:gs pos="100000">
                    <a:srgbClr val="B9B9B9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887" name="Freeform 17"/>
              <p:cNvSpPr>
                <a:spLocks/>
              </p:cNvSpPr>
              <p:nvPr/>
            </p:nvSpPr>
            <p:spPr bwMode="auto">
              <a:xfrm>
                <a:off x="3362" y="3105"/>
                <a:ext cx="112" cy="163"/>
              </a:xfrm>
              <a:custGeom>
                <a:avLst/>
                <a:gdLst>
                  <a:gd name="T0" fmla="*/ 0 w 128"/>
                  <a:gd name="T1" fmla="*/ 79 h 173"/>
                  <a:gd name="T2" fmla="*/ 0 w 128"/>
                  <a:gd name="T3" fmla="*/ 59 h 173"/>
                  <a:gd name="T4" fmla="*/ 40 w 128"/>
                  <a:gd name="T5" fmla="*/ 0 h 173"/>
                  <a:gd name="T6" fmla="*/ 44 w 128"/>
                  <a:gd name="T7" fmla="*/ 23 h 173"/>
                  <a:gd name="T8" fmla="*/ 40 w 128"/>
                  <a:gd name="T9" fmla="*/ 84 h 173"/>
                  <a:gd name="T10" fmla="*/ 25 w 128"/>
                  <a:gd name="T11" fmla="*/ 107 h 173"/>
                  <a:gd name="T12" fmla="*/ 0 w 128"/>
                  <a:gd name="T13" fmla="*/ 79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173">
                    <a:moveTo>
                      <a:pt x="0" y="126"/>
                    </a:moveTo>
                    <a:lnTo>
                      <a:pt x="0" y="96"/>
                    </a:lnTo>
                    <a:lnTo>
                      <a:pt x="119" y="0"/>
                    </a:lnTo>
                    <a:lnTo>
                      <a:pt x="127" y="38"/>
                    </a:lnTo>
                    <a:lnTo>
                      <a:pt x="119" y="134"/>
                    </a:lnTo>
                    <a:lnTo>
                      <a:pt x="72" y="172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888" name="Freeform 18"/>
              <p:cNvSpPr>
                <a:spLocks/>
              </p:cNvSpPr>
              <p:nvPr/>
            </p:nvSpPr>
            <p:spPr bwMode="auto">
              <a:xfrm>
                <a:off x="2979" y="3257"/>
                <a:ext cx="377" cy="107"/>
              </a:xfrm>
              <a:custGeom>
                <a:avLst/>
                <a:gdLst>
                  <a:gd name="T0" fmla="*/ 14 w 431"/>
                  <a:gd name="T1" fmla="*/ 0 h 113"/>
                  <a:gd name="T2" fmla="*/ 136 w 431"/>
                  <a:gd name="T3" fmla="*/ 0 h 113"/>
                  <a:gd name="T4" fmla="*/ 147 w 431"/>
                  <a:gd name="T5" fmla="*/ 72 h 113"/>
                  <a:gd name="T6" fmla="*/ 0 w 431"/>
                  <a:gd name="T7" fmla="*/ 72 h 113"/>
                  <a:gd name="T8" fmla="*/ 14 w 431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1" h="113">
                    <a:moveTo>
                      <a:pt x="40" y="0"/>
                    </a:moveTo>
                    <a:lnTo>
                      <a:pt x="396" y="0"/>
                    </a:lnTo>
                    <a:lnTo>
                      <a:pt x="430" y="112"/>
                    </a:lnTo>
                    <a:lnTo>
                      <a:pt x="0" y="112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889" name="Freeform 19"/>
              <p:cNvSpPr>
                <a:spLocks/>
              </p:cNvSpPr>
              <p:nvPr/>
            </p:nvSpPr>
            <p:spPr bwMode="auto">
              <a:xfrm>
                <a:off x="3328" y="3230"/>
                <a:ext cx="106" cy="131"/>
              </a:xfrm>
              <a:custGeom>
                <a:avLst/>
                <a:gdLst>
                  <a:gd name="T0" fmla="*/ 10 w 122"/>
                  <a:gd name="T1" fmla="*/ 86 h 139"/>
                  <a:gd name="T2" fmla="*/ 39 w 122"/>
                  <a:gd name="T3" fmla="*/ 78 h 139"/>
                  <a:gd name="T4" fmla="*/ 31 w 122"/>
                  <a:gd name="T5" fmla="*/ 0 h 139"/>
                  <a:gd name="T6" fmla="*/ 0 w 122"/>
                  <a:gd name="T7" fmla="*/ 14 h 139"/>
                  <a:gd name="T8" fmla="*/ 10 w 122"/>
                  <a:gd name="T9" fmla="*/ 86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" h="139">
                    <a:moveTo>
                      <a:pt x="29" y="138"/>
                    </a:moveTo>
                    <a:lnTo>
                      <a:pt x="121" y="125"/>
                    </a:lnTo>
                    <a:lnTo>
                      <a:pt x="96" y="0"/>
                    </a:lnTo>
                    <a:lnTo>
                      <a:pt x="0" y="22"/>
                    </a:lnTo>
                    <a:lnTo>
                      <a:pt x="29" y="138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890" name="Freeform 20"/>
              <p:cNvSpPr>
                <a:spLocks/>
              </p:cNvSpPr>
              <p:nvPr/>
            </p:nvSpPr>
            <p:spPr bwMode="auto">
              <a:xfrm>
                <a:off x="2964" y="3112"/>
                <a:ext cx="111" cy="164"/>
              </a:xfrm>
              <a:custGeom>
                <a:avLst/>
                <a:gdLst>
                  <a:gd name="T0" fmla="*/ 43 w 127"/>
                  <a:gd name="T1" fmla="*/ 80 h 174"/>
                  <a:gd name="T2" fmla="*/ 43 w 127"/>
                  <a:gd name="T3" fmla="*/ 60 h 174"/>
                  <a:gd name="T4" fmla="*/ 3 w 127"/>
                  <a:gd name="T5" fmla="*/ 0 h 174"/>
                  <a:gd name="T6" fmla="*/ 0 w 127"/>
                  <a:gd name="T7" fmla="*/ 24 h 174"/>
                  <a:gd name="T8" fmla="*/ 3 w 127"/>
                  <a:gd name="T9" fmla="*/ 85 h 174"/>
                  <a:gd name="T10" fmla="*/ 18 w 127"/>
                  <a:gd name="T11" fmla="*/ 108 h 174"/>
                  <a:gd name="T12" fmla="*/ 43 w 127"/>
                  <a:gd name="T13" fmla="*/ 8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174">
                    <a:moveTo>
                      <a:pt x="126" y="127"/>
                    </a:moveTo>
                    <a:lnTo>
                      <a:pt x="126" y="97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8" y="135"/>
                    </a:lnTo>
                    <a:lnTo>
                      <a:pt x="55" y="173"/>
                    </a:lnTo>
                    <a:lnTo>
                      <a:pt x="126" y="127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79891" name="Group 21"/>
              <p:cNvGrpSpPr>
                <a:grpSpLocks/>
              </p:cNvGrpSpPr>
              <p:nvPr/>
            </p:nvGrpSpPr>
            <p:grpSpPr bwMode="auto">
              <a:xfrm>
                <a:off x="3246" y="3142"/>
                <a:ext cx="146" cy="101"/>
                <a:chOff x="3804" y="3093"/>
                <a:chExt cx="166" cy="106"/>
              </a:xfrm>
            </p:grpSpPr>
            <p:sp>
              <p:nvSpPr>
                <p:cNvPr id="80065" name="Oval 22"/>
                <p:cNvSpPr>
                  <a:spLocks noChangeArrowheads="1"/>
                </p:cNvSpPr>
                <p:nvPr/>
              </p:nvSpPr>
              <p:spPr bwMode="auto">
                <a:xfrm>
                  <a:off x="3907" y="3099"/>
                  <a:ext cx="63" cy="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66" name="Rectangle 23"/>
                <p:cNvSpPr>
                  <a:spLocks noChangeArrowheads="1"/>
                </p:cNvSpPr>
                <p:nvPr/>
              </p:nvSpPr>
              <p:spPr bwMode="auto">
                <a:xfrm>
                  <a:off x="3837" y="3093"/>
                  <a:ext cx="98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67" name="Oval 24"/>
                <p:cNvSpPr>
                  <a:spLocks noChangeArrowheads="1"/>
                </p:cNvSpPr>
                <p:nvPr/>
              </p:nvSpPr>
              <p:spPr bwMode="auto">
                <a:xfrm>
                  <a:off x="3804" y="3099"/>
                  <a:ext cx="63" cy="97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grpSp>
            <p:nvGrpSpPr>
              <p:cNvPr id="79892" name="Group 25"/>
              <p:cNvGrpSpPr>
                <a:grpSpLocks/>
              </p:cNvGrpSpPr>
              <p:nvPr/>
            </p:nvGrpSpPr>
            <p:grpSpPr bwMode="auto">
              <a:xfrm>
                <a:off x="3337" y="3072"/>
                <a:ext cx="148" cy="99"/>
                <a:chOff x="3908" y="3018"/>
                <a:chExt cx="168" cy="105"/>
              </a:xfrm>
            </p:grpSpPr>
            <p:sp>
              <p:nvSpPr>
                <p:cNvPr id="80062" name="Oval 26"/>
                <p:cNvSpPr>
                  <a:spLocks noChangeArrowheads="1"/>
                </p:cNvSpPr>
                <p:nvPr/>
              </p:nvSpPr>
              <p:spPr bwMode="auto">
                <a:xfrm>
                  <a:off x="4013" y="3023"/>
                  <a:ext cx="63" cy="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63" name="Rectangle 27"/>
                <p:cNvSpPr>
                  <a:spLocks noChangeArrowheads="1"/>
                </p:cNvSpPr>
                <p:nvPr/>
              </p:nvSpPr>
              <p:spPr bwMode="auto">
                <a:xfrm>
                  <a:off x="3941" y="3018"/>
                  <a:ext cx="98" cy="105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64" name="Oval 28"/>
                <p:cNvSpPr>
                  <a:spLocks noChangeArrowheads="1"/>
                </p:cNvSpPr>
                <p:nvPr/>
              </p:nvSpPr>
              <p:spPr bwMode="auto">
                <a:xfrm>
                  <a:off x="3908" y="3023"/>
                  <a:ext cx="65" cy="9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893" name="Freeform 29"/>
              <p:cNvSpPr>
                <a:spLocks/>
              </p:cNvSpPr>
              <p:nvPr/>
            </p:nvSpPr>
            <p:spPr bwMode="auto">
              <a:xfrm>
                <a:off x="3259" y="3101"/>
                <a:ext cx="112" cy="165"/>
              </a:xfrm>
              <a:custGeom>
                <a:avLst/>
                <a:gdLst>
                  <a:gd name="T0" fmla="*/ 0 w 127"/>
                  <a:gd name="T1" fmla="*/ 83 h 174"/>
                  <a:gd name="T2" fmla="*/ 0 w 127"/>
                  <a:gd name="T3" fmla="*/ 64 h 174"/>
                  <a:gd name="T4" fmla="*/ 43 w 127"/>
                  <a:gd name="T5" fmla="*/ 0 h 174"/>
                  <a:gd name="T6" fmla="*/ 46 w 127"/>
                  <a:gd name="T7" fmla="*/ 25 h 174"/>
                  <a:gd name="T8" fmla="*/ 43 w 127"/>
                  <a:gd name="T9" fmla="*/ 88 h 174"/>
                  <a:gd name="T10" fmla="*/ 26 w 127"/>
                  <a:gd name="T11" fmla="*/ 113 h 174"/>
                  <a:gd name="T12" fmla="*/ 0 w 127"/>
                  <a:gd name="T13" fmla="*/ 83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174">
                    <a:moveTo>
                      <a:pt x="0" y="127"/>
                    </a:moveTo>
                    <a:lnTo>
                      <a:pt x="0" y="97"/>
                    </a:lnTo>
                    <a:lnTo>
                      <a:pt x="118" y="0"/>
                    </a:lnTo>
                    <a:lnTo>
                      <a:pt x="126" y="38"/>
                    </a:lnTo>
                    <a:lnTo>
                      <a:pt x="118" y="135"/>
                    </a:lnTo>
                    <a:lnTo>
                      <a:pt x="71" y="17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79894" name="Group 30"/>
              <p:cNvGrpSpPr>
                <a:grpSpLocks/>
              </p:cNvGrpSpPr>
              <p:nvPr/>
            </p:nvGrpSpPr>
            <p:grpSpPr bwMode="auto">
              <a:xfrm>
                <a:off x="2287" y="3270"/>
                <a:ext cx="648" cy="586"/>
                <a:chOff x="558" y="3364"/>
                <a:chExt cx="461" cy="441"/>
              </a:xfrm>
            </p:grpSpPr>
            <p:grpSp>
              <p:nvGrpSpPr>
                <p:cNvPr id="80056" name="Group 31"/>
                <p:cNvGrpSpPr>
                  <a:grpSpLocks/>
                </p:cNvGrpSpPr>
                <p:nvPr/>
              </p:nvGrpSpPr>
              <p:grpSpPr bwMode="auto">
                <a:xfrm>
                  <a:off x="558" y="3364"/>
                  <a:ext cx="461" cy="441"/>
                  <a:chOff x="558" y="3364"/>
                  <a:chExt cx="461" cy="441"/>
                </a:xfrm>
              </p:grpSpPr>
              <p:sp>
                <p:nvSpPr>
                  <p:cNvPr id="80058" name="Freeform 32"/>
                  <p:cNvSpPr>
                    <a:spLocks/>
                  </p:cNvSpPr>
                  <p:nvPr/>
                </p:nvSpPr>
                <p:spPr bwMode="auto">
                  <a:xfrm>
                    <a:off x="568" y="3442"/>
                    <a:ext cx="424" cy="363"/>
                  </a:xfrm>
                  <a:custGeom>
                    <a:avLst/>
                    <a:gdLst>
                      <a:gd name="T0" fmla="*/ 0 w 424"/>
                      <a:gd name="T1" fmla="*/ 32 h 363"/>
                      <a:gd name="T2" fmla="*/ 41 w 424"/>
                      <a:gd name="T3" fmla="*/ 90 h 363"/>
                      <a:gd name="T4" fmla="*/ 72 w 424"/>
                      <a:gd name="T5" fmla="*/ 201 h 363"/>
                      <a:gd name="T6" fmla="*/ 75 w 424"/>
                      <a:gd name="T7" fmla="*/ 233 h 363"/>
                      <a:gd name="T8" fmla="*/ 92 w 424"/>
                      <a:gd name="T9" fmla="*/ 305 h 363"/>
                      <a:gd name="T10" fmla="*/ 119 w 424"/>
                      <a:gd name="T11" fmla="*/ 337 h 363"/>
                      <a:gd name="T12" fmla="*/ 181 w 424"/>
                      <a:gd name="T13" fmla="*/ 355 h 363"/>
                      <a:gd name="T14" fmla="*/ 242 w 424"/>
                      <a:gd name="T15" fmla="*/ 362 h 363"/>
                      <a:gd name="T16" fmla="*/ 317 w 424"/>
                      <a:gd name="T17" fmla="*/ 355 h 363"/>
                      <a:gd name="T18" fmla="*/ 392 w 424"/>
                      <a:gd name="T19" fmla="*/ 315 h 363"/>
                      <a:gd name="T20" fmla="*/ 406 w 424"/>
                      <a:gd name="T21" fmla="*/ 251 h 363"/>
                      <a:gd name="T22" fmla="*/ 423 w 424"/>
                      <a:gd name="T23" fmla="*/ 0 h 363"/>
                      <a:gd name="T24" fmla="*/ 0 w 424"/>
                      <a:gd name="T25" fmla="*/ 32 h 36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24" h="363">
                        <a:moveTo>
                          <a:pt x="0" y="32"/>
                        </a:moveTo>
                        <a:lnTo>
                          <a:pt x="41" y="90"/>
                        </a:lnTo>
                        <a:lnTo>
                          <a:pt x="72" y="201"/>
                        </a:lnTo>
                        <a:lnTo>
                          <a:pt x="75" y="233"/>
                        </a:lnTo>
                        <a:lnTo>
                          <a:pt x="92" y="305"/>
                        </a:lnTo>
                        <a:lnTo>
                          <a:pt x="119" y="337"/>
                        </a:lnTo>
                        <a:lnTo>
                          <a:pt x="181" y="355"/>
                        </a:lnTo>
                        <a:lnTo>
                          <a:pt x="242" y="362"/>
                        </a:lnTo>
                        <a:lnTo>
                          <a:pt x="317" y="355"/>
                        </a:lnTo>
                        <a:lnTo>
                          <a:pt x="392" y="315"/>
                        </a:lnTo>
                        <a:lnTo>
                          <a:pt x="406" y="251"/>
                        </a:lnTo>
                        <a:lnTo>
                          <a:pt x="423" y="0"/>
                        </a:lnTo>
                        <a:lnTo>
                          <a:pt x="0" y="3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8005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3364"/>
                    <a:ext cx="373" cy="16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80060" name="Freeform 34"/>
                  <p:cNvSpPr>
                    <a:spLocks/>
                  </p:cNvSpPr>
                  <p:nvPr/>
                </p:nvSpPr>
                <p:spPr bwMode="auto">
                  <a:xfrm>
                    <a:off x="558" y="3413"/>
                    <a:ext cx="86" cy="80"/>
                  </a:xfrm>
                  <a:custGeom>
                    <a:avLst/>
                    <a:gdLst>
                      <a:gd name="T0" fmla="*/ 61 w 86"/>
                      <a:gd name="T1" fmla="*/ 0 h 80"/>
                      <a:gd name="T2" fmla="*/ 34 w 86"/>
                      <a:gd name="T3" fmla="*/ 25 h 80"/>
                      <a:gd name="T4" fmla="*/ 3 w 86"/>
                      <a:gd name="T5" fmla="*/ 29 h 80"/>
                      <a:gd name="T6" fmla="*/ 0 w 86"/>
                      <a:gd name="T7" fmla="*/ 54 h 80"/>
                      <a:gd name="T8" fmla="*/ 48 w 86"/>
                      <a:gd name="T9" fmla="*/ 61 h 80"/>
                      <a:gd name="T10" fmla="*/ 85 w 86"/>
                      <a:gd name="T11" fmla="*/ 79 h 80"/>
                      <a:gd name="T12" fmla="*/ 61 w 86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6" h="80">
                        <a:moveTo>
                          <a:pt x="61" y="0"/>
                        </a:moveTo>
                        <a:lnTo>
                          <a:pt x="34" y="25"/>
                        </a:lnTo>
                        <a:lnTo>
                          <a:pt x="3" y="29"/>
                        </a:lnTo>
                        <a:lnTo>
                          <a:pt x="0" y="54"/>
                        </a:lnTo>
                        <a:lnTo>
                          <a:pt x="48" y="61"/>
                        </a:lnTo>
                        <a:lnTo>
                          <a:pt x="85" y="79"/>
                        </a:lnTo>
                        <a:lnTo>
                          <a:pt x="6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80061" name="Freeform 35"/>
                  <p:cNvSpPr>
                    <a:spLocks/>
                  </p:cNvSpPr>
                  <p:nvPr/>
                </p:nvSpPr>
                <p:spPr bwMode="auto">
                  <a:xfrm>
                    <a:off x="965" y="3643"/>
                    <a:ext cx="54" cy="112"/>
                  </a:xfrm>
                  <a:custGeom>
                    <a:avLst/>
                    <a:gdLst>
                      <a:gd name="T0" fmla="*/ 0 w 54"/>
                      <a:gd name="T1" fmla="*/ 111 h 112"/>
                      <a:gd name="T2" fmla="*/ 43 w 54"/>
                      <a:gd name="T3" fmla="*/ 107 h 112"/>
                      <a:gd name="T4" fmla="*/ 53 w 54"/>
                      <a:gd name="T5" fmla="*/ 86 h 112"/>
                      <a:gd name="T6" fmla="*/ 13 w 54"/>
                      <a:gd name="T7" fmla="*/ 0 h 112"/>
                      <a:gd name="T8" fmla="*/ 0 w 54"/>
                      <a:gd name="T9" fmla="*/ 111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4" h="112">
                        <a:moveTo>
                          <a:pt x="0" y="111"/>
                        </a:moveTo>
                        <a:lnTo>
                          <a:pt x="43" y="107"/>
                        </a:lnTo>
                        <a:lnTo>
                          <a:pt x="53" y="86"/>
                        </a:lnTo>
                        <a:lnTo>
                          <a:pt x="13" y="0"/>
                        </a:lnTo>
                        <a:lnTo>
                          <a:pt x="0" y="1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sp>
              <p:nvSpPr>
                <p:cNvPr id="80057" name="Oval 36"/>
                <p:cNvSpPr>
                  <a:spLocks noChangeArrowheads="1"/>
                </p:cNvSpPr>
                <p:nvPr/>
              </p:nvSpPr>
              <p:spPr bwMode="auto">
                <a:xfrm>
                  <a:off x="637" y="3395"/>
                  <a:ext cx="308" cy="97"/>
                </a:xfrm>
                <a:prstGeom prst="ellipse">
                  <a:avLst/>
                </a:prstGeom>
                <a:solidFill>
                  <a:srgbClr val="F57B49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895" name="Freeform 37"/>
              <p:cNvSpPr>
                <a:spLocks/>
              </p:cNvSpPr>
              <p:nvPr/>
            </p:nvSpPr>
            <p:spPr bwMode="auto">
              <a:xfrm>
                <a:off x="2562" y="3176"/>
                <a:ext cx="130" cy="210"/>
              </a:xfrm>
              <a:custGeom>
                <a:avLst/>
                <a:gdLst>
                  <a:gd name="T0" fmla="*/ 25 w 103"/>
                  <a:gd name="T1" fmla="*/ 2 h 226"/>
                  <a:gd name="T2" fmla="*/ 0 w 103"/>
                  <a:gd name="T3" fmla="*/ 113 h 226"/>
                  <a:gd name="T4" fmla="*/ 660 w 103"/>
                  <a:gd name="T5" fmla="*/ 125 h 226"/>
                  <a:gd name="T6" fmla="*/ 559 w 103"/>
                  <a:gd name="T7" fmla="*/ 0 h 226"/>
                  <a:gd name="T8" fmla="*/ 25 w 103"/>
                  <a:gd name="T9" fmla="*/ 2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26">
                    <a:moveTo>
                      <a:pt x="4" y="2"/>
                    </a:moveTo>
                    <a:lnTo>
                      <a:pt x="0" y="205"/>
                    </a:lnTo>
                    <a:lnTo>
                      <a:pt x="102" y="225"/>
                    </a:lnTo>
                    <a:lnTo>
                      <a:pt x="86" y="0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57B49"/>
              </a:solidFill>
              <a:ln w="12700" cap="rnd" cmpd="sng">
                <a:solidFill>
                  <a:srgbClr val="F57B4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896" name="Rectangle 38"/>
              <p:cNvSpPr>
                <a:spLocks noChangeArrowheads="1"/>
              </p:cNvSpPr>
              <p:nvPr/>
            </p:nvSpPr>
            <p:spPr bwMode="auto">
              <a:xfrm>
                <a:off x="593" y="1835"/>
                <a:ext cx="610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/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METAL</a:t>
                </a:r>
              </a:p>
              <a:p>
                <a:pPr defTabSz="739775"/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BLANCO</a:t>
                </a:r>
              </a:p>
            </p:txBody>
          </p:sp>
          <p:sp>
            <p:nvSpPr>
              <p:cNvPr id="79897" name="Rectangle 39"/>
              <p:cNvSpPr>
                <a:spLocks noChangeArrowheads="1"/>
              </p:cNvSpPr>
              <p:nvPr/>
            </p:nvSpPr>
            <p:spPr bwMode="auto">
              <a:xfrm>
                <a:off x="3297" y="1072"/>
                <a:ext cx="742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SALIDA DE</a:t>
                </a:r>
              </a:p>
              <a:p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 GASES</a:t>
                </a:r>
              </a:p>
            </p:txBody>
          </p:sp>
          <p:sp>
            <p:nvSpPr>
              <p:cNvPr id="79898" name="Line 40"/>
              <p:cNvSpPr>
                <a:spLocks noChangeShapeType="1"/>
              </p:cNvSpPr>
              <p:nvPr/>
            </p:nvSpPr>
            <p:spPr bwMode="auto">
              <a:xfrm flipV="1">
                <a:off x="2177" y="1987"/>
                <a:ext cx="624" cy="3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899" name="Rectangle 41"/>
              <p:cNvSpPr>
                <a:spLocks noChangeArrowheads="1"/>
              </p:cNvSpPr>
              <p:nvPr/>
            </p:nvSpPr>
            <p:spPr bwMode="auto">
              <a:xfrm>
                <a:off x="3114" y="1975"/>
                <a:ext cx="49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BOCA</a:t>
                </a:r>
              </a:p>
            </p:txBody>
          </p:sp>
          <p:sp>
            <p:nvSpPr>
              <p:cNvPr id="79900" name="Rectangle 42"/>
              <p:cNvSpPr>
                <a:spLocks noChangeArrowheads="1"/>
              </p:cNvSpPr>
              <p:nvPr/>
            </p:nvSpPr>
            <p:spPr bwMode="auto">
              <a:xfrm>
                <a:off x="4023" y="2571"/>
                <a:ext cx="1053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  AIRE+OXIGENO</a:t>
                </a:r>
              </a:p>
            </p:txBody>
          </p:sp>
          <p:sp>
            <p:nvSpPr>
              <p:cNvPr id="79901" name="Oval 43"/>
              <p:cNvSpPr>
                <a:spLocks noChangeArrowheads="1"/>
              </p:cNvSpPr>
              <p:nvPr/>
            </p:nvSpPr>
            <p:spPr bwMode="auto">
              <a:xfrm>
                <a:off x="1453" y="1706"/>
                <a:ext cx="37" cy="5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79902" name="Group 44"/>
              <p:cNvGrpSpPr>
                <a:grpSpLocks/>
              </p:cNvGrpSpPr>
              <p:nvPr/>
            </p:nvGrpSpPr>
            <p:grpSpPr bwMode="auto">
              <a:xfrm>
                <a:off x="3587" y="2546"/>
                <a:ext cx="293" cy="253"/>
                <a:chOff x="4019" y="2757"/>
                <a:chExt cx="320" cy="272"/>
              </a:xfrm>
            </p:grpSpPr>
            <p:sp>
              <p:nvSpPr>
                <p:cNvPr id="80053" name="Freeform 45"/>
                <p:cNvSpPr>
                  <a:spLocks/>
                </p:cNvSpPr>
                <p:nvPr/>
              </p:nvSpPr>
              <p:spPr bwMode="auto">
                <a:xfrm>
                  <a:off x="4166" y="2843"/>
                  <a:ext cx="173" cy="111"/>
                </a:xfrm>
                <a:custGeom>
                  <a:avLst/>
                  <a:gdLst>
                    <a:gd name="T0" fmla="*/ 0 w 181"/>
                    <a:gd name="T1" fmla="*/ 124 h 109"/>
                    <a:gd name="T2" fmla="*/ 114 w 181"/>
                    <a:gd name="T3" fmla="*/ 124 h 109"/>
                    <a:gd name="T4" fmla="*/ 123 w 181"/>
                    <a:gd name="T5" fmla="*/ 100 h 109"/>
                    <a:gd name="T6" fmla="*/ 125 w 181"/>
                    <a:gd name="T7" fmla="*/ 52 h 109"/>
                    <a:gd name="T8" fmla="*/ 114 w 181"/>
                    <a:gd name="T9" fmla="*/ 0 h 109"/>
                    <a:gd name="T10" fmla="*/ 0 w 181"/>
                    <a:gd name="T11" fmla="*/ 0 h 109"/>
                    <a:gd name="T12" fmla="*/ 0 w 181"/>
                    <a:gd name="T13" fmla="*/ 124 h 1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1" h="109">
                      <a:moveTo>
                        <a:pt x="0" y="108"/>
                      </a:moveTo>
                      <a:lnTo>
                        <a:pt x="164" y="108"/>
                      </a:lnTo>
                      <a:lnTo>
                        <a:pt x="176" y="84"/>
                      </a:lnTo>
                      <a:lnTo>
                        <a:pt x="180" y="44"/>
                      </a:lnTo>
                      <a:lnTo>
                        <a:pt x="164" y="0"/>
                      </a:lnTo>
                      <a:lnTo>
                        <a:pt x="0" y="0"/>
                      </a:lnTo>
                      <a:lnTo>
                        <a:pt x="0" y="108"/>
                      </a:lnTo>
                    </a:path>
                  </a:pathLst>
                </a:custGeom>
                <a:gradFill rotWithShape="0">
                  <a:gsLst>
                    <a:gs pos="0">
                      <a:srgbClr val="4464B1"/>
                    </a:gs>
                    <a:gs pos="50000">
                      <a:srgbClr val="618FFD"/>
                    </a:gs>
                    <a:gs pos="100000">
                      <a:srgbClr val="4464B1"/>
                    </a:gs>
                  </a:gsLst>
                  <a:lin ang="54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80054" name="Freeform 46"/>
                <p:cNvSpPr>
                  <a:spLocks/>
                </p:cNvSpPr>
                <p:nvPr/>
              </p:nvSpPr>
              <p:spPr bwMode="auto">
                <a:xfrm>
                  <a:off x="4030" y="2757"/>
                  <a:ext cx="158" cy="272"/>
                </a:xfrm>
                <a:custGeom>
                  <a:avLst/>
                  <a:gdLst>
                    <a:gd name="T0" fmla="*/ 33 w 165"/>
                    <a:gd name="T1" fmla="*/ 308 h 267"/>
                    <a:gd name="T2" fmla="*/ 79 w 165"/>
                    <a:gd name="T3" fmla="*/ 303 h 267"/>
                    <a:gd name="T4" fmla="*/ 100 w 165"/>
                    <a:gd name="T5" fmla="*/ 274 h 267"/>
                    <a:gd name="T6" fmla="*/ 116 w 165"/>
                    <a:gd name="T7" fmla="*/ 172 h 267"/>
                    <a:gd name="T8" fmla="*/ 102 w 165"/>
                    <a:gd name="T9" fmla="*/ 46 h 267"/>
                    <a:gd name="T10" fmla="*/ 80 w 165"/>
                    <a:gd name="T11" fmla="*/ 6 h 267"/>
                    <a:gd name="T12" fmla="*/ 55 w 165"/>
                    <a:gd name="T13" fmla="*/ 0 h 267"/>
                    <a:gd name="T14" fmla="*/ 0 w 165"/>
                    <a:gd name="T15" fmla="*/ 18 h 267"/>
                    <a:gd name="T16" fmla="*/ 33 w 165"/>
                    <a:gd name="T17" fmla="*/ 308 h 2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5" h="267">
                      <a:moveTo>
                        <a:pt x="48" y="266"/>
                      </a:moveTo>
                      <a:lnTo>
                        <a:pt x="112" y="262"/>
                      </a:lnTo>
                      <a:lnTo>
                        <a:pt x="142" y="236"/>
                      </a:lnTo>
                      <a:lnTo>
                        <a:pt x="164" y="148"/>
                      </a:lnTo>
                      <a:lnTo>
                        <a:pt x="144" y="38"/>
                      </a:lnTo>
                      <a:lnTo>
                        <a:pt x="114" y="6"/>
                      </a:lnTo>
                      <a:lnTo>
                        <a:pt x="78" y="0"/>
                      </a:lnTo>
                      <a:lnTo>
                        <a:pt x="0" y="18"/>
                      </a:lnTo>
                      <a:lnTo>
                        <a:pt x="48" y="266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80055" name="Freeform 47"/>
                <p:cNvSpPr>
                  <a:spLocks/>
                </p:cNvSpPr>
                <p:nvPr/>
              </p:nvSpPr>
              <p:spPr bwMode="auto">
                <a:xfrm>
                  <a:off x="4019" y="2769"/>
                  <a:ext cx="109" cy="260"/>
                </a:xfrm>
                <a:custGeom>
                  <a:avLst/>
                  <a:gdLst>
                    <a:gd name="T0" fmla="*/ 0 w 115"/>
                    <a:gd name="T1" fmla="*/ 289 h 255"/>
                    <a:gd name="T2" fmla="*/ 39 w 115"/>
                    <a:gd name="T3" fmla="*/ 296 h 255"/>
                    <a:gd name="T4" fmla="*/ 65 w 115"/>
                    <a:gd name="T5" fmla="*/ 245 h 255"/>
                    <a:gd name="T6" fmla="*/ 74 w 115"/>
                    <a:gd name="T7" fmla="*/ 140 h 255"/>
                    <a:gd name="T8" fmla="*/ 61 w 115"/>
                    <a:gd name="T9" fmla="*/ 20 h 255"/>
                    <a:gd name="T10" fmla="*/ 39 w 115"/>
                    <a:gd name="T11" fmla="*/ 0 h 255"/>
                    <a:gd name="T12" fmla="*/ 7 w 115"/>
                    <a:gd name="T13" fmla="*/ 9 h 255"/>
                    <a:gd name="T14" fmla="*/ 0 w 115"/>
                    <a:gd name="T15" fmla="*/ 289 h 2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255">
                      <a:moveTo>
                        <a:pt x="0" y="248"/>
                      </a:moveTo>
                      <a:lnTo>
                        <a:pt x="60" y="254"/>
                      </a:lnTo>
                      <a:lnTo>
                        <a:pt x="100" y="210"/>
                      </a:lnTo>
                      <a:lnTo>
                        <a:pt x="114" y="120"/>
                      </a:lnTo>
                      <a:lnTo>
                        <a:pt x="94" y="20"/>
                      </a:lnTo>
                      <a:lnTo>
                        <a:pt x="60" y="0"/>
                      </a:lnTo>
                      <a:lnTo>
                        <a:pt x="7" y="9"/>
                      </a:lnTo>
                      <a:lnTo>
                        <a:pt x="0" y="248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79903" name="Freeform 48"/>
              <p:cNvSpPr>
                <a:spLocks/>
              </p:cNvSpPr>
              <p:nvPr/>
            </p:nvSpPr>
            <p:spPr bwMode="auto">
              <a:xfrm>
                <a:off x="1319" y="3103"/>
                <a:ext cx="112" cy="165"/>
              </a:xfrm>
              <a:custGeom>
                <a:avLst/>
                <a:gdLst>
                  <a:gd name="T0" fmla="*/ 46 w 127"/>
                  <a:gd name="T1" fmla="*/ 83 h 174"/>
                  <a:gd name="T2" fmla="*/ 46 w 127"/>
                  <a:gd name="T3" fmla="*/ 64 h 174"/>
                  <a:gd name="T4" fmla="*/ 4 w 127"/>
                  <a:gd name="T5" fmla="*/ 0 h 174"/>
                  <a:gd name="T6" fmla="*/ 0 w 127"/>
                  <a:gd name="T7" fmla="*/ 25 h 174"/>
                  <a:gd name="T8" fmla="*/ 4 w 127"/>
                  <a:gd name="T9" fmla="*/ 88 h 174"/>
                  <a:gd name="T10" fmla="*/ 20 w 127"/>
                  <a:gd name="T11" fmla="*/ 113 h 174"/>
                  <a:gd name="T12" fmla="*/ 46 w 127"/>
                  <a:gd name="T13" fmla="*/ 83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174">
                    <a:moveTo>
                      <a:pt x="126" y="127"/>
                    </a:moveTo>
                    <a:lnTo>
                      <a:pt x="126" y="97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8" y="135"/>
                    </a:lnTo>
                    <a:lnTo>
                      <a:pt x="55" y="173"/>
                    </a:lnTo>
                    <a:lnTo>
                      <a:pt x="126" y="127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79904" name="Group 49"/>
              <p:cNvGrpSpPr>
                <a:grpSpLocks/>
              </p:cNvGrpSpPr>
              <p:nvPr/>
            </p:nvGrpSpPr>
            <p:grpSpPr bwMode="auto">
              <a:xfrm>
                <a:off x="1210" y="3075"/>
                <a:ext cx="145" cy="100"/>
                <a:chOff x="1122" y="3022"/>
                <a:chExt cx="166" cy="105"/>
              </a:xfrm>
            </p:grpSpPr>
            <p:sp>
              <p:nvSpPr>
                <p:cNvPr id="80050" name="Oval 50"/>
                <p:cNvSpPr>
                  <a:spLocks noChangeArrowheads="1"/>
                </p:cNvSpPr>
                <p:nvPr/>
              </p:nvSpPr>
              <p:spPr bwMode="auto">
                <a:xfrm>
                  <a:off x="1225" y="3027"/>
                  <a:ext cx="63" cy="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51" name="Rectangle 51"/>
                <p:cNvSpPr>
                  <a:spLocks noChangeArrowheads="1"/>
                </p:cNvSpPr>
                <p:nvPr/>
              </p:nvSpPr>
              <p:spPr bwMode="auto">
                <a:xfrm>
                  <a:off x="1155" y="3022"/>
                  <a:ext cx="98" cy="105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52" name="Oval 52"/>
                <p:cNvSpPr>
                  <a:spLocks noChangeArrowheads="1"/>
                </p:cNvSpPr>
                <p:nvPr/>
              </p:nvSpPr>
              <p:spPr bwMode="auto">
                <a:xfrm>
                  <a:off x="1122" y="3027"/>
                  <a:ext cx="63" cy="97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grpSp>
            <p:nvGrpSpPr>
              <p:cNvPr id="79905" name="Group 53"/>
              <p:cNvGrpSpPr>
                <a:grpSpLocks/>
              </p:cNvGrpSpPr>
              <p:nvPr/>
            </p:nvGrpSpPr>
            <p:grpSpPr bwMode="auto">
              <a:xfrm>
                <a:off x="1301" y="3134"/>
                <a:ext cx="149" cy="100"/>
                <a:chOff x="1226" y="3084"/>
                <a:chExt cx="169" cy="106"/>
              </a:xfrm>
            </p:grpSpPr>
            <p:sp>
              <p:nvSpPr>
                <p:cNvPr id="80047" name="Oval 54"/>
                <p:cNvSpPr>
                  <a:spLocks noChangeArrowheads="1"/>
                </p:cNvSpPr>
                <p:nvPr/>
              </p:nvSpPr>
              <p:spPr bwMode="auto">
                <a:xfrm>
                  <a:off x="1331" y="3091"/>
                  <a:ext cx="64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48" name="Rectangle 55"/>
                <p:cNvSpPr>
                  <a:spLocks noChangeArrowheads="1"/>
                </p:cNvSpPr>
                <p:nvPr/>
              </p:nvSpPr>
              <p:spPr bwMode="auto">
                <a:xfrm>
                  <a:off x="1259" y="3084"/>
                  <a:ext cx="98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49" name="Oval 56"/>
                <p:cNvSpPr>
                  <a:spLocks noChangeArrowheads="1"/>
                </p:cNvSpPr>
                <p:nvPr/>
              </p:nvSpPr>
              <p:spPr bwMode="auto">
                <a:xfrm>
                  <a:off x="1226" y="3091"/>
                  <a:ext cx="65" cy="96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906" name="Freeform 57"/>
              <p:cNvSpPr>
                <a:spLocks/>
              </p:cNvSpPr>
              <p:nvPr/>
            </p:nvSpPr>
            <p:spPr bwMode="auto">
              <a:xfrm>
                <a:off x="1623" y="3105"/>
                <a:ext cx="111" cy="163"/>
              </a:xfrm>
              <a:custGeom>
                <a:avLst/>
                <a:gdLst>
                  <a:gd name="T0" fmla="*/ 0 w 127"/>
                  <a:gd name="T1" fmla="*/ 79 h 173"/>
                  <a:gd name="T2" fmla="*/ 0 w 127"/>
                  <a:gd name="T3" fmla="*/ 59 h 173"/>
                  <a:gd name="T4" fmla="*/ 39 w 127"/>
                  <a:gd name="T5" fmla="*/ 0 h 173"/>
                  <a:gd name="T6" fmla="*/ 43 w 127"/>
                  <a:gd name="T7" fmla="*/ 23 h 173"/>
                  <a:gd name="T8" fmla="*/ 39 w 127"/>
                  <a:gd name="T9" fmla="*/ 84 h 173"/>
                  <a:gd name="T10" fmla="*/ 24 w 127"/>
                  <a:gd name="T11" fmla="*/ 107 h 173"/>
                  <a:gd name="T12" fmla="*/ 0 w 127"/>
                  <a:gd name="T13" fmla="*/ 79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173">
                    <a:moveTo>
                      <a:pt x="0" y="126"/>
                    </a:moveTo>
                    <a:lnTo>
                      <a:pt x="0" y="96"/>
                    </a:lnTo>
                    <a:lnTo>
                      <a:pt x="118" y="0"/>
                    </a:lnTo>
                    <a:lnTo>
                      <a:pt x="126" y="38"/>
                    </a:lnTo>
                    <a:lnTo>
                      <a:pt x="118" y="134"/>
                    </a:lnTo>
                    <a:lnTo>
                      <a:pt x="71" y="172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07" name="Freeform 58"/>
              <p:cNvSpPr>
                <a:spLocks/>
              </p:cNvSpPr>
              <p:nvPr/>
            </p:nvSpPr>
            <p:spPr bwMode="auto">
              <a:xfrm>
                <a:off x="1239" y="3257"/>
                <a:ext cx="376" cy="107"/>
              </a:xfrm>
              <a:custGeom>
                <a:avLst/>
                <a:gdLst>
                  <a:gd name="T0" fmla="*/ 14 w 429"/>
                  <a:gd name="T1" fmla="*/ 0 h 113"/>
                  <a:gd name="T2" fmla="*/ 137 w 429"/>
                  <a:gd name="T3" fmla="*/ 0 h 113"/>
                  <a:gd name="T4" fmla="*/ 149 w 429"/>
                  <a:gd name="T5" fmla="*/ 72 h 113"/>
                  <a:gd name="T6" fmla="*/ 0 w 429"/>
                  <a:gd name="T7" fmla="*/ 72 h 113"/>
                  <a:gd name="T8" fmla="*/ 14 w 429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9" h="113">
                    <a:moveTo>
                      <a:pt x="40" y="0"/>
                    </a:moveTo>
                    <a:lnTo>
                      <a:pt x="394" y="0"/>
                    </a:lnTo>
                    <a:lnTo>
                      <a:pt x="428" y="112"/>
                    </a:lnTo>
                    <a:lnTo>
                      <a:pt x="0" y="112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08" name="Freeform 59"/>
              <p:cNvSpPr>
                <a:spLocks/>
              </p:cNvSpPr>
              <p:nvPr/>
            </p:nvSpPr>
            <p:spPr bwMode="auto">
              <a:xfrm>
                <a:off x="1588" y="3230"/>
                <a:ext cx="107" cy="131"/>
              </a:xfrm>
              <a:custGeom>
                <a:avLst/>
                <a:gdLst>
                  <a:gd name="T0" fmla="*/ 10 w 123"/>
                  <a:gd name="T1" fmla="*/ 86 h 139"/>
                  <a:gd name="T2" fmla="*/ 40 w 123"/>
                  <a:gd name="T3" fmla="*/ 78 h 139"/>
                  <a:gd name="T4" fmla="*/ 32 w 123"/>
                  <a:gd name="T5" fmla="*/ 0 h 139"/>
                  <a:gd name="T6" fmla="*/ 0 w 123"/>
                  <a:gd name="T7" fmla="*/ 14 h 139"/>
                  <a:gd name="T8" fmla="*/ 10 w 123"/>
                  <a:gd name="T9" fmla="*/ 86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139">
                    <a:moveTo>
                      <a:pt x="29" y="138"/>
                    </a:moveTo>
                    <a:lnTo>
                      <a:pt x="122" y="125"/>
                    </a:lnTo>
                    <a:lnTo>
                      <a:pt x="97" y="0"/>
                    </a:lnTo>
                    <a:lnTo>
                      <a:pt x="0" y="22"/>
                    </a:lnTo>
                    <a:lnTo>
                      <a:pt x="29" y="138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09" name="Freeform 60"/>
              <p:cNvSpPr>
                <a:spLocks/>
              </p:cNvSpPr>
              <p:nvPr/>
            </p:nvSpPr>
            <p:spPr bwMode="auto">
              <a:xfrm>
                <a:off x="1223" y="3108"/>
                <a:ext cx="112" cy="164"/>
              </a:xfrm>
              <a:custGeom>
                <a:avLst/>
                <a:gdLst>
                  <a:gd name="T0" fmla="*/ 44 w 128"/>
                  <a:gd name="T1" fmla="*/ 80 h 174"/>
                  <a:gd name="T2" fmla="*/ 44 w 128"/>
                  <a:gd name="T3" fmla="*/ 60 h 174"/>
                  <a:gd name="T4" fmla="*/ 4 w 128"/>
                  <a:gd name="T5" fmla="*/ 0 h 174"/>
                  <a:gd name="T6" fmla="*/ 0 w 128"/>
                  <a:gd name="T7" fmla="*/ 24 h 174"/>
                  <a:gd name="T8" fmla="*/ 4 w 128"/>
                  <a:gd name="T9" fmla="*/ 85 h 174"/>
                  <a:gd name="T10" fmla="*/ 19 w 128"/>
                  <a:gd name="T11" fmla="*/ 108 h 174"/>
                  <a:gd name="T12" fmla="*/ 44 w 128"/>
                  <a:gd name="T13" fmla="*/ 8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" h="174">
                    <a:moveTo>
                      <a:pt x="127" y="127"/>
                    </a:moveTo>
                    <a:lnTo>
                      <a:pt x="127" y="97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8" y="135"/>
                    </a:lnTo>
                    <a:lnTo>
                      <a:pt x="55" y="173"/>
                    </a:lnTo>
                    <a:lnTo>
                      <a:pt x="127" y="127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10" name="Rectangle 61"/>
              <p:cNvSpPr>
                <a:spLocks noChangeArrowheads="1"/>
              </p:cNvSpPr>
              <p:nvPr/>
            </p:nvSpPr>
            <p:spPr bwMode="auto">
              <a:xfrm>
                <a:off x="1492" y="2232"/>
                <a:ext cx="1557" cy="881"/>
              </a:xfrm>
              <a:prstGeom prst="rect">
                <a:avLst/>
              </a:prstGeom>
              <a:gradFill rotWithShape="0">
                <a:gsLst>
                  <a:gs pos="0">
                    <a:srgbClr val="B9B9B9"/>
                  </a:gs>
                  <a:gs pos="50000">
                    <a:srgbClr val="CECECE"/>
                  </a:gs>
                  <a:gs pos="100000">
                    <a:srgbClr val="B9B9B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911" name="Oval 62"/>
              <p:cNvSpPr>
                <a:spLocks noChangeArrowheads="1"/>
              </p:cNvSpPr>
              <p:nvPr/>
            </p:nvSpPr>
            <p:spPr bwMode="auto">
              <a:xfrm>
                <a:off x="1235" y="2175"/>
                <a:ext cx="627" cy="980"/>
              </a:xfrm>
              <a:prstGeom prst="ellipse">
                <a:avLst/>
              </a:prstGeom>
              <a:gradFill rotWithShape="0">
                <a:gsLst>
                  <a:gs pos="0">
                    <a:srgbClr val="484848"/>
                  </a:gs>
                  <a:gs pos="50000">
                    <a:srgbClr val="919191"/>
                  </a:gs>
                  <a:gs pos="100000">
                    <a:srgbClr val="484848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912" name="Oval 63"/>
              <p:cNvSpPr>
                <a:spLocks noChangeArrowheads="1"/>
              </p:cNvSpPr>
              <p:nvPr/>
            </p:nvSpPr>
            <p:spPr bwMode="auto">
              <a:xfrm>
                <a:off x="1117" y="2180"/>
                <a:ext cx="653" cy="98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913" name="Oval 64"/>
              <p:cNvSpPr>
                <a:spLocks noChangeArrowheads="1"/>
              </p:cNvSpPr>
              <p:nvPr/>
            </p:nvSpPr>
            <p:spPr bwMode="auto">
              <a:xfrm>
                <a:off x="1141" y="2235"/>
                <a:ext cx="553" cy="873"/>
              </a:xfrm>
              <a:prstGeom prst="ellipse">
                <a:avLst/>
              </a:prstGeom>
              <a:gradFill rotWithShape="0">
                <a:gsLst>
                  <a:gs pos="0">
                    <a:srgbClr val="CECECE"/>
                  </a:gs>
                  <a:gs pos="100000">
                    <a:srgbClr val="B9B9B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79914" name="Group 65"/>
              <p:cNvGrpSpPr>
                <a:grpSpLocks/>
              </p:cNvGrpSpPr>
              <p:nvPr/>
            </p:nvGrpSpPr>
            <p:grpSpPr bwMode="auto">
              <a:xfrm>
                <a:off x="1505" y="3142"/>
                <a:ext cx="147" cy="101"/>
                <a:chOff x="1458" y="3093"/>
                <a:chExt cx="168" cy="106"/>
              </a:xfrm>
            </p:grpSpPr>
            <p:sp>
              <p:nvSpPr>
                <p:cNvPr id="80044" name="Oval 66"/>
                <p:cNvSpPr>
                  <a:spLocks noChangeArrowheads="1"/>
                </p:cNvSpPr>
                <p:nvPr/>
              </p:nvSpPr>
              <p:spPr bwMode="auto">
                <a:xfrm>
                  <a:off x="1562" y="3099"/>
                  <a:ext cx="64" cy="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45" name="Rectangle 67"/>
                <p:cNvSpPr>
                  <a:spLocks noChangeArrowheads="1"/>
                </p:cNvSpPr>
                <p:nvPr/>
              </p:nvSpPr>
              <p:spPr bwMode="auto">
                <a:xfrm>
                  <a:off x="1491" y="3093"/>
                  <a:ext cx="98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46" name="Oval 68"/>
                <p:cNvSpPr>
                  <a:spLocks noChangeArrowheads="1"/>
                </p:cNvSpPr>
                <p:nvPr/>
              </p:nvSpPr>
              <p:spPr bwMode="auto">
                <a:xfrm>
                  <a:off x="1458" y="3099"/>
                  <a:ext cx="63" cy="97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grpSp>
            <p:nvGrpSpPr>
              <p:cNvPr id="79915" name="Group 69"/>
              <p:cNvGrpSpPr>
                <a:grpSpLocks/>
              </p:cNvGrpSpPr>
              <p:nvPr/>
            </p:nvGrpSpPr>
            <p:grpSpPr bwMode="auto">
              <a:xfrm>
                <a:off x="1598" y="3072"/>
                <a:ext cx="146" cy="99"/>
                <a:chOff x="1564" y="3018"/>
                <a:chExt cx="167" cy="105"/>
              </a:xfrm>
            </p:grpSpPr>
            <p:sp>
              <p:nvSpPr>
                <p:cNvPr id="80041" name="Oval 70"/>
                <p:cNvSpPr>
                  <a:spLocks noChangeArrowheads="1"/>
                </p:cNvSpPr>
                <p:nvPr/>
              </p:nvSpPr>
              <p:spPr bwMode="auto">
                <a:xfrm>
                  <a:off x="1668" y="3023"/>
                  <a:ext cx="63" cy="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42" name="Rectangle 71"/>
                <p:cNvSpPr>
                  <a:spLocks noChangeArrowheads="1"/>
                </p:cNvSpPr>
                <p:nvPr/>
              </p:nvSpPr>
              <p:spPr bwMode="auto">
                <a:xfrm>
                  <a:off x="1596" y="3018"/>
                  <a:ext cx="99" cy="105"/>
                </a:xfrm>
                <a:prstGeom prst="rect">
                  <a:avLst/>
                </a:prstGeom>
                <a:gradFill rotWithShape="0">
                  <a:gsLst>
                    <a:gs pos="0">
                      <a:srgbClr val="C4C4C4"/>
                    </a:gs>
                    <a:gs pos="50000">
                      <a:srgbClr val="DADADA"/>
                    </a:gs>
                    <a:gs pos="100000">
                      <a:srgbClr val="C4C4C4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80043" name="Oval 72"/>
                <p:cNvSpPr>
                  <a:spLocks noChangeArrowheads="1"/>
                </p:cNvSpPr>
                <p:nvPr/>
              </p:nvSpPr>
              <p:spPr bwMode="auto">
                <a:xfrm>
                  <a:off x="1564" y="3023"/>
                  <a:ext cx="64" cy="9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916" name="Freeform 73"/>
              <p:cNvSpPr>
                <a:spLocks/>
              </p:cNvSpPr>
              <p:nvPr/>
            </p:nvSpPr>
            <p:spPr bwMode="auto">
              <a:xfrm>
                <a:off x="1519" y="3101"/>
                <a:ext cx="111" cy="165"/>
              </a:xfrm>
              <a:custGeom>
                <a:avLst/>
                <a:gdLst>
                  <a:gd name="T0" fmla="*/ 0 w 127"/>
                  <a:gd name="T1" fmla="*/ 83 h 174"/>
                  <a:gd name="T2" fmla="*/ 0 w 127"/>
                  <a:gd name="T3" fmla="*/ 64 h 174"/>
                  <a:gd name="T4" fmla="*/ 39 w 127"/>
                  <a:gd name="T5" fmla="*/ 0 h 174"/>
                  <a:gd name="T6" fmla="*/ 43 w 127"/>
                  <a:gd name="T7" fmla="*/ 25 h 174"/>
                  <a:gd name="T8" fmla="*/ 39 w 127"/>
                  <a:gd name="T9" fmla="*/ 88 h 174"/>
                  <a:gd name="T10" fmla="*/ 24 w 127"/>
                  <a:gd name="T11" fmla="*/ 113 h 174"/>
                  <a:gd name="T12" fmla="*/ 0 w 127"/>
                  <a:gd name="T13" fmla="*/ 83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174">
                    <a:moveTo>
                      <a:pt x="0" y="127"/>
                    </a:moveTo>
                    <a:lnTo>
                      <a:pt x="0" y="97"/>
                    </a:lnTo>
                    <a:lnTo>
                      <a:pt x="118" y="0"/>
                    </a:lnTo>
                    <a:lnTo>
                      <a:pt x="126" y="38"/>
                    </a:lnTo>
                    <a:lnTo>
                      <a:pt x="118" y="135"/>
                    </a:lnTo>
                    <a:lnTo>
                      <a:pt x="71" y="17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114FF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79917" name="Group 74"/>
              <p:cNvGrpSpPr>
                <a:grpSpLocks/>
              </p:cNvGrpSpPr>
              <p:nvPr/>
            </p:nvGrpSpPr>
            <p:grpSpPr bwMode="auto">
              <a:xfrm>
                <a:off x="1885" y="2423"/>
                <a:ext cx="1078" cy="635"/>
                <a:chOff x="3638" y="3320"/>
                <a:chExt cx="1190" cy="732"/>
              </a:xfrm>
            </p:grpSpPr>
            <p:sp>
              <p:nvSpPr>
                <p:cNvPr id="80039" name="Freeform 75" descr="Vertical oscura"/>
                <p:cNvSpPr>
                  <a:spLocks/>
                </p:cNvSpPr>
                <p:nvPr/>
              </p:nvSpPr>
              <p:spPr bwMode="auto">
                <a:xfrm>
                  <a:off x="3638" y="3320"/>
                  <a:ext cx="1190" cy="732"/>
                </a:xfrm>
                <a:custGeom>
                  <a:avLst/>
                  <a:gdLst>
                    <a:gd name="T0" fmla="*/ 145 w 1190"/>
                    <a:gd name="T1" fmla="*/ 732 h 732"/>
                    <a:gd name="T2" fmla="*/ 49 w 1190"/>
                    <a:gd name="T3" fmla="*/ 732 h 732"/>
                    <a:gd name="T4" fmla="*/ 14 w 1190"/>
                    <a:gd name="T5" fmla="*/ 588 h 732"/>
                    <a:gd name="T6" fmla="*/ 0 w 1190"/>
                    <a:gd name="T7" fmla="*/ 434 h 732"/>
                    <a:gd name="T8" fmla="*/ 14 w 1190"/>
                    <a:gd name="T9" fmla="*/ 252 h 732"/>
                    <a:gd name="T10" fmla="*/ 114 w 1190"/>
                    <a:gd name="T11" fmla="*/ 200 h 732"/>
                    <a:gd name="T12" fmla="*/ 298 w 1190"/>
                    <a:gd name="T13" fmla="*/ 168 h 732"/>
                    <a:gd name="T14" fmla="*/ 353 w 1190"/>
                    <a:gd name="T15" fmla="*/ 146 h 732"/>
                    <a:gd name="T16" fmla="*/ 395 w 1190"/>
                    <a:gd name="T17" fmla="*/ 90 h 732"/>
                    <a:gd name="T18" fmla="*/ 530 w 1190"/>
                    <a:gd name="T19" fmla="*/ 0 h 732"/>
                    <a:gd name="T20" fmla="*/ 1042 w 1190"/>
                    <a:gd name="T21" fmla="*/ 0 h 732"/>
                    <a:gd name="T22" fmla="*/ 1121 w 1190"/>
                    <a:gd name="T23" fmla="*/ 90 h 732"/>
                    <a:gd name="T24" fmla="*/ 1176 w 1190"/>
                    <a:gd name="T25" fmla="*/ 176 h 732"/>
                    <a:gd name="T26" fmla="*/ 1190 w 1190"/>
                    <a:gd name="T27" fmla="*/ 300 h 732"/>
                    <a:gd name="T28" fmla="*/ 1066 w 1190"/>
                    <a:gd name="T29" fmla="*/ 320 h 732"/>
                    <a:gd name="T30" fmla="*/ 418 w 1190"/>
                    <a:gd name="T31" fmla="*/ 352 h 732"/>
                    <a:gd name="T32" fmla="*/ 378 w 1190"/>
                    <a:gd name="T33" fmla="*/ 536 h 732"/>
                    <a:gd name="T34" fmla="*/ 256 w 1190"/>
                    <a:gd name="T35" fmla="*/ 656 h 732"/>
                    <a:gd name="T36" fmla="*/ 145 w 1190"/>
                    <a:gd name="T37" fmla="*/ 732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0" h="732">
                      <a:moveTo>
                        <a:pt x="145" y="732"/>
                      </a:moveTo>
                      <a:lnTo>
                        <a:pt x="49" y="732"/>
                      </a:lnTo>
                      <a:lnTo>
                        <a:pt x="14" y="588"/>
                      </a:lnTo>
                      <a:lnTo>
                        <a:pt x="0" y="434"/>
                      </a:lnTo>
                      <a:lnTo>
                        <a:pt x="14" y="252"/>
                      </a:lnTo>
                      <a:lnTo>
                        <a:pt x="114" y="200"/>
                      </a:lnTo>
                      <a:lnTo>
                        <a:pt x="298" y="168"/>
                      </a:lnTo>
                      <a:lnTo>
                        <a:pt x="353" y="146"/>
                      </a:lnTo>
                      <a:lnTo>
                        <a:pt x="395" y="90"/>
                      </a:lnTo>
                      <a:lnTo>
                        <a:pt x="530" y="0"/>
                      </a:lnTo>
                      <a:lnTo>
                        <a:pt x="1042" y="0"/>
                      </a:lnTo>
                      <a:lnTo>
                        <a:pt x="1121" y="90"/>
                      </a:lnTo>
                      <a:lnTo>
                        <a:pt x="1176" y="176"/>
                      </a:lnTo>
                      <a:lnTo>
                        <a:pt x="1190" y="300"/>
                      </a:lnTo>
                      <a:lnTo>
                        <a:pt x="1066" y="320"/>
                      </a:lnTo>
                      <a:lnTo>
                        <a:pt x="418" y="352"/>
                      </a:lnTo>
                      <a:lnTo>
                        <a:pt x="378" y="536"/>
                      </a:lnTo>
                      <a:lnTo>
                        <a:pt x="256" y="656"/>
                      </a:lnTo>
                      <a:lnTo>
                        <a:pt x="145" y="732"/>
                      </a:lnTo>
                    </a:path>
                  </a:pathLst>
                </a:custGeom>
                <a:pattFill prst="dkVert">
                  <a:fgClr>
                    <a:srgbClr val="F6BF69"/>
                  </a:fgClr>
                  <a:bgClr>
                    <a:srgbClr val="F57B49"/>
                  </a:bgClr>
                </a:patt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80040" name="Freeform 76"/>
                <p:cNvSpPr>
                  <a:spLocks/>
                </p:cNvSpPr>
                <p:nvPr/>
              </p:nvSpPr>
              <p:spPr bwMode="auto">
                <a:xfrm>
                  <a:off x="3726" y="3378"/>
                  <a:ext cx="1022" cy="588"/>
                </a:xfrm>
                <a:custGeom>
                  <a:avLst/>
                  <a:gdLst>
                    <a:gd name="T0" fmla="*/ 17 w 1841"/>
                    <a:gd name="T1" fmla="*/ 44 h 735"/>
                    <a:gd name="T2" fmla="*/ 16 w 1841"/>
                    <a:gd name="T3" fmla="*/ 24 h 735"/>
                    <a:gd name="T4" fmla="*/ 16 w 1841"/>
                    <a:gd name="T5" fmla="*/ 10 h 735"/>
                    <a:gd name="T6" fmla="*/ 15 w 1841"/>
                    <a:gd name="T7" fmla="*/ 0 h 735"/>
                    <a:gd name="T8" fmla="*/ 7 w 1841"/>
                    <a:gd name="T9" fmla="*/ 0 h 735"/>
                    <a:gd name="T10" fmla="*/ 6 w 1841"/>
                    <a:gd name="T11" fmla="*/ 10 h 735"/>
                    <a:gd name="T12" fmla="*/ 4 w 1841"/>
                    <a:gd name="T13" fmla="*/ 36 h 735"/>
                    <a:gd name="T14" fmla="*/ 1 w 1841"/>
                    <a:gd name="T15" fmla="*/ 42 h 735"/>
                    <a:gd name="T16" fmla="*/ 0 w 1841"/>
                    <a:gd name="T17" fmla="*/ 69 h 735"/>
                    <a:gd name="T18" fmla="*/ 1 w 1841"/>
                    <a:gd name="T19" fmla="*/ 95 h 735"/>
                    <a:gd name="T20" fmla="*/ 1 w 1841"/>
                    <a:gd name="T21" fmla="*/ 123 h 735"/>
                    <a:gd name="T22" fmla="*/ 2 w 1841"/>
                    <a:gd name="T23" fmla="*/ 122 h 735"/>
                    <a:gd name="T24" fmla="*/ 4 w 1841"/>
                    <a:gd name="T25" fmla="*/ 110 h 735"/>
                    <a:gd name="T26" fmla="*/ 4 w 1841"/>
                    <a:gd name="T27" fmla="*/ 58 h 735"/>
                    <a:gd name="T28" fmla="*/ 5 w 1841"/>
                    <a:gd name="T29" fmla="*/ 46 h 735"/>
                    <a:gd name="T30" fmla="*/ 10 w 1841"/>
                    <a:gd name="T31" fmla="*/ 46 h 735"/>
                    <a:gd name="T32" fmla="*/ 15 w 1841"/>
                    <a:gd name="T33" fmla="*/ 48 h 735"/>
                    <a:gd name="T34" fmla="*/ 17 w 1841"/>
                    <a:gd name="T35" fmla="*/ 44 h 7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41" h="735">
                      <a:moveTo>
                        <a:pt x="1840" y="263"/>
                      </a:moveTo>
                      <a:lnTo>
                        <a:pt x="1793" y="144"/>
                      </a:lnTo>
                      <a:lnTo>
                        <a:pt x="1728" y="58"/>
                      </a:lnTo>
                      <a:lnTo>
                        <a:pt x="1660" y="0"/>
                      </a:lnTo>
                      <a:lnTo>
                        <a:pt x="807" y="0"/>
                      </a:lnTo>
                      <a:lnTo>
                        <a:pt x="655" y="58"/>
                      </a:lnTo>
                      <a:lnTo>
                        <a:pt x="486" y="212"/>
                      </a:lnTo>
                      <a:lnTo>
                        <a:pt x="22" y="252"/>
                      </a:lnTo>
                      <a:lnTo>
                        <a:pt x="0" y="407"/>
                      </a:lnTo>
                      <a:lnTo>
                        <a:pt x="18" y="565"/>
                      </a:lnTo>
                      <a:lnTo>
                        <a:pt x="83" y="734"/>
                      </a:lnTo>
                      <a:lnTo>
                        <a:pt x="223" y="727"/>
                      </a:lnTo>
                      <a:lnTo>
                        <a:pt x="382" y="651"/>
                      </a:lnTo>
                      <a:lnTo>
                        <a:pt x="457" y="342"/>
                      </a:lnTo>
                      <a:lnTo>
                        <a:pt x="565" y="277"/>
                      </a:lnTo>
                      <a:lnTo>
                        <a:pt x="1109" y="277"/>
                      </a:lnTo>
                      <a:lnTo>
                        <a:pt x="1678" y="284"/>
                      </a:lnTo>
                      <a:lnTo>
                        <a:pt x="1840" y="263"/>
                      </a:lnTo>
                    </a:path>
                  </a:pathLst>
                </a:custGeom>
                <a:solidFill>
                  <a:srgbClr val="F6BF69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79918" name="Group 77"/>
              <p:cNvGrpSpPr>
                <a:grpSpLocks/>
              </p:cNvGrpSpPr>
              <p:nvPr/>
            </p:nvGrpSpPr>
            <p:grpSpPr bwMode="auto">
              <a:xfrm>
                <a:off x="1938" y="2786"/>
                <a:ext cx="241" cy="212"/>
                <a:chOff x="1856" y="3007"/>
                <a:chExt cx="278" cy="293"/>
              </a:xfrm>
            </p:grpSpPr>
            <p:sp>
              <p:nvSpPr>
                <p:cNvPr id="80037" name="Freeform 78"/>
                <p:cNvSpPr>
                  <a:spLocks/>
                </p:cNvSpPr>
                <p:nvPr/>
              </p:nvSpPr>
              <p:spPr bwMode="auto">
                <a:xfrm>
                  <a:off x="1856" y="3007"/>
                  <a:ext cx="278" cy="64"/>
                </a:xfrm>
                <a:custGeom>
                  <a:avLst/>
                  <a:gdLst>
                    <a:gd name="T0" fmla="*/ 0 w 417"/>
                    <a:gd name="T1" fmla="*/ 0 h 142"/>
                    <a:gd name="T2" fmla="*/ 17 w 417"/>
                    <a:gd name="T3" fmla="*/ 0 h 142"/>
                    <a:gd name="T4" fmla="*/ 15 w 417"/>
                    <a:gd name="T5" fmla="*/ 0 h 142"/>
                    <a:gd name="T6" fmla="*/ 1 w 417"/>
                    <a:gd name="T7" fmla="*/ 0 h 142"/>
                    <a:gd name="T8" fmla="*/ 0 w 417"/>
                    <a:gd name="T9" fmla="*/ 0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142">
                      <a:moveTo>
                        <a:pt x="0" y="0"/>
                      </a:moveTo>
                      <a:lnTo>
                        <a:pt x="416" y="0"/>
                      </a:lnTo>
                      <a:lnTo>
                        <a:pt x="380" y="141"/>
                      </a:lnTo>
                      <a:lnTo>
                        <a:pt x="18" y="14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12700" cap="rnd" cmpd="sng">
                  <a:solidFill>
                    <a:srgbClr val="F57B4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80038" name="Freeform 79"/>
                <p:cNvSpPr>
                  <a:spLocks/>
                </p:cNvSpPr>
                <p:nvPr/>
              </p:nvSpPr>
              <p:spPr bwMode="auto">
                <a:xfrm>
                  <a:off x="1877" y="3072"/>
                  <a:ext cx="253" cy="228"/>
                </a:xfrm>
                <a:custGeom>
                  <a:avLst/>
                  <a:gdLst>
                    <a:gd name="T0" fmla="*/ 0 w 365"/>
                    <a:gd name="T1" fmla="*/ 0 h 153"/>
                    <a:gd name="T2" fmla="*/ 19 w 365"/>
                    <a:gd name="T3" fmla="*/ 0 h 153"/>
                    <a:gd name="T4" fmla="*/ 18 w 365"/>
                    <a:gd name="T5" fmla="*/ 1727 h 153"/>
                    <a:gd name="T6" fmla="*/ 10 w 365"/>
                    <a:gd name="T7" fmla="*/ 3421 h 153"/>
                    <a:gd name="T8" fmla="*/ 3 w 365"/>
                    <a:gd name="T9" fmla="*/ 3705 h 153"/>
                    <a:gd name="T10" fmla="*/ 0 w 365"/>
                    <a:gd name="T11" fmla="*/ 0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5" h="153">
                      <a:moveTo>
                        <a:pt x="0" y="0"/>
                      </a:moveTo>
                      <a:lnTo>
                        <a:pt x="364" y="0"/>
                      </a:lnTo>
                      <a:lnTo>
                        <a:pt x="340" y="71"/>
                      </a:lnTo>
                      <a:lnTo>
                        <a:pt x="197" y="141"/>
                      </a:lnTo>
                      <a:lnTo>
                        <a:pt x="59" y="1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57B49"/>
                </a:solidFill>
                <a:ln w="12700" cap="rnd" cmpd="sng">
                  <a:solidFill>
                    <a:srgbClr val="F57B4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grpSp>
            <p:nvGrpSpPr>
              <p:cNvPr id="79919" name="Group 80"/>
              <p:cNvGrpSpPr>
                <a:grpSpLocks/>
              </p:cNvGrpSpPr>
              <p:nvPr/>
            </p:nvGrpSpPr>
            <p:grpSpPr bwMode="auto">
              <a:xfrm>
                <a:off x="1774" y="2217"/>
                <a:ext cx="1328" cy="325"/>
                <a:chOff x="1653" y="2402"/>
                <a:chExt cx="806" cy="246"/>
              </a:xfrm>
            </p:grpSpPr>
            <p:grpSp>
              <p:nvGrpSpPr>
                <p:cNvPr id="80032" name="Group 81"/>
                <p:cNvGrpSpPr>
                  <a:grpSpLocks/>
                </p:cNvGrpSpPr>
                <p:nvPr/>
              </p:nvGrpSpPr>
              <p:grpSpPr bwMode="auto">
                <a:xfrm>
                  <a:off x="1653" y="2402"/>
                  <a:ext cx="806" cy="246"/>
                  <a:chOff x="1706" y="2113"/>
                  <a:chExt cx="844" cy="242"/>
                </a:xfrm>
              </p:grpSpPr>
              <p:sp>
                <p:nvSpPr>
                  <p:cNvPr id="80034" name="Freeform 82"/>
                  <p:cNvSpPr>
                    <a:spLocks/>
                  </p:cNvSpPr>
                  <p:nvPr/>
                </p:nvSpPr>
                <p:spPr bwMode="auto">
                  <a:xfrm>
                    <a:off x="1706" y="2123"/>
                    <a:ext cx="844" cy="232"/>
                  </a:xfrm>
                  <a:custGeom>
                    <a:avLst/>
                    <a:gdLst>
                      <a:gd name="T0" fmla="*/ 0 w 844"/>
                      <a:gd name="T1" fmla="*/ 0 h 232"/>
                      <a:gd name="T2" fmla="*/ 106 w 844"/>
                      <a:gd name="T3" fmla="*/ 18 h 232"/>
                      <a:gd name="T4" fmla="*/ 178 w 844"/>
                      <a:gd name="T5" fmla="*/ 39 h 232"/>
                      <a:gd name="T6" fmla="*/ 241 w 844"/>
                      <a:gd name="T7" fmla="*/ 75 h 232"/>
                      <a:gd name="T8" fmla="*/ 289 w 844"/>
                      <a:gd name="T9" fmla="*/ 125 h 232"/>
                      <a:gd name="T10" fmla="*/ 325 w 844"/>
                      <a:gd name="T11" fmla="*/ 189 h 232"/>
                      <a:gd name="T12" fmla="*/ 347 w 844"/>
                      <a:gd name="T13" fmla="*/ 231 h 232"/>
                      <a:gd name="T14" fmla="*/ 841 w 844"/>
                      <a:gd name="T15" fmla="*/ 231 h 232"/>
                      <a:gd name="T16" fmla="*/ 843 w 844"/>
                      <a:gd name="T17" fmla="*/ 189 h 232"/>
                      <a:gd name="T18" fmla="*/ 450 w 844"/>
                      <a:gd name="T19" fmla="*/ 59 h 232"/>
                      <a:gd name="T20" fmla="*/ 0 w 844"/>
                      <a:gd name="T21" fmla="*/ 0 h 23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844" h="232">
                        <a:moveTo>
                          <a:pt x="0" y="0"/>
                        </a:moveTo>
                        <a:lnTo>
                          <a:pt x="106" y="18"/>
                        </a:lnTo>
                        <a:lnTo>
                          <a:pt x="178" y="39"/>
                        </a:lnTo>
                        <a:lnTo>
                          <a:pt x="241" y="75"/>
                        </a:lnTo>
                        <a:lnTo>
                          <a:pt x="289" y="125"/>
                        </a:lnTo>
                        <a:lnTo>
                          <a:pt x="325" y="189"/>
                        </a:lnTo>
                        <a:lnTo>
                          <a:pt x="347" y="231"/>
                        </a:lnTo>
                        <a:lnTo>
                          <a:pt x="841" y="231"/>
                        </a:lnTo>
                        <a:lnTo>
                          <a:pt x="843" y="189"/>
                        </a:lnTo>
                        <a:lnTo>
                          <a:pt x="45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80035" name="Freeform 83"/>
                  <p:cNvSpPr>
                    <a:spLocks/>
                  </p:cNvSpPr>
                  <p:nvPr/>
                </p:nvSpPr>
                <p:spPr bwMode="auto">
                  <a:xfrm>
                    <a:off x="1712" y="2113"/>
                    <a:ext cx="834" cy="204"/>
                  </a:xfrm>
                  <a:custGeom>
                    <a:avLst/>
                    <a:gdLst>
                      <a:gd name="T0" fmla="*/ 0 w 834"/>
                      <a:gd name="T1" fmla="*/ 10 h 204"/>
                      <a:gd name="T2" fmla="*/ 101 w 834"/>
                      <a:gd name="T3" fmla="*/ 17 h 204"/>
                      <a:gd name="T4" fmla="*/ 184 w 834"/>
                      <a:gd name="T5" fmla="*/ 41 h 204"/>
                      <a:gd name="T6" fmla="*/ 243 w 834"/>
                      <a:gd name="T7" fmla="*/ 72 h 204"/>
                      <a:gd name="T8" fmla="*/ 298 w 834"/>
                      <a:gd name="T9" fmla="*/ 119 h 204"/>
                      <a:gd name="T10" fmla="*/ 350 w 834"/>
                      <a:gd name="T11" fmla="*/ 203 h 204"/>
                      <a:gd name="T12" fmla="*/ 833 w 834"/>
                      <a:gd name="T13" fmla="*/ 203 h 204"/>
                      <a:gd name="T14" fmla="*/ 790 w 834"/>
                      <a:gd name="T15" fmla="*/ 119 h 204"/>
                      <a:gd name="T16" fmla="*/ 725 w 834"/>
                      <a:gd name="T17" fmla="*/ 64 h 204"/>
                      <a:gd name="T18" fmla="*/ 658 w 834"/>
                      <a:gd name="T19" fmla="*/ 33 h 204"/>
                      <a:gd name="T20" fmla="*/ 563 w 834"/>
                      <a:gd name="T21" fmla="*/ 0 h 204"/>
                      <a:gd name="T22" fmla="*/ 227 w 834"/>
                      <a:gd name="T23" fmla="*/ 2 h 204"/>
                      <a:gd name="T24" fmla="*/ 0 w 834"/>
                      <a:gd name="T25" fmla="*/ 10 h 20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834" h="204">
                        <a:moveTo>
                          <a:pt x="0" y="10"/>
                        </a:moveTo>
                        <a:lnTo>
                          <a:pt x="101" y="17"/>
                        </a:lnTo>
                        <a:lnTo>
                          <a:pt x="184" y="41"/>
                        </a:lnTo>
                        <a:lnTo>
                          <a:pt x="243" y="72"/>
                        </a:lnTo>
                        <a:lnTo>
                          <a:pt x="298" y="119"/>
                        </a:lnTo>
                        <a:lnTo>
                          <a:pt x="350" y="203"/>
                        </a:lnTo>
                        <a:lnTo>
                          <a:pt x="833" y="203"/>
                        </a:lnTo>
                        <a:lnTo>
                          <a:pt x="790" y="119"/>
                        </a:lnTo>
                        <a:lnTo>
                          <a:pt x="725" y="64"/>
                        </a:lnTo>
                        <a:lnTo>
                          <a:pt x="658" y="33"/>
                        </a:lnTo>
                        <a:lnTo>
                          <a:pt x="563" y="0"/>
                        </a:lnTo>
                        <a:lnTo>
                          <a:pt x="227" y="2"/>
                        </a:ln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484848"/>
                      </a:gs>
                      <a:gs pos="50000">
                        <a:srgbClr val="919191"/>
                      </a:gs>
                      <a:gs pos="100000">
                        <a:srgbClr val="484848"/>
                      </a:gs>
                    </a:gsLst>
                    <a:lin ang="540000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80036" name="Freeform 84"/>
                  <p:cNvSpPr>
                    <a:spLocks/>
                  </p:cNvSpPr>
                  <p:nvPr/>
                </p:nvSpPr>
                <p:spPr bwMode="auto">
                  <a:xfrm>
                    <a:off x="2054" y="2318"/>
                    <a:ext cx="1" cy="35"/>
                  </a:xfrm>
                  <a:custGeom>
                    <a:avLst/>
                    <a:gdLst>
                      <a:gd name="T0" fmla="*/ 0 w 1"/>
                      <a:gd name="T1" fmla="*/ 34 h 35"/>
                      <a:gd name="T2" fmla="*/ 0 w 1"/>
                      <a:gd name="T3" fmla="*/ 0 h 3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">
                        <a:moveTo>
                          <a:pt x="0" y="34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sp>
              <p:nvSpPr>
                <p:cNvPr id="80033" name="Freeform 85"/>
                <p:cNvSpPr>
                  <a:spLocks/>
                </p:cNvSpPr>
                <p:nvPr/>
              </p:nvSpPr>
              <p:spPr bwMode="auto">
                <a:xfrm>
                  <a:off x="1862" y="2417"/>
                  <a:ext cx="470" cy="125"/>
                </a:xfrm>
                <a:custGeom>
                  <a:avLst/>
                  <a:gdLst>
                    <a:gd name="T0" fmla="*/ 99 w 492"/>
                    <a:gd name="T1" fmla="*/ 138 h 123"/>
                    <a:gd name="T2" fmla="*/ 341 w 492"/>
                    <a:gd name="T3" fmla="*/ 138 h 123"/>
                    <a:gd name="T4" fmla="*/ 297 w 492"/>
                    <a:gd name="T5" fmla="*/ 92 h 123"/>
                    <a:gd name="T6" fmla="*/ 255 w 492"/>
                    <a:gd name="T7" fmla="*/ 62 h 123"/>
                    <a:gd name="T8" fmla="*/ 205 w 492"/>
                    <a:gd name="T9" fmla="*/ 24 h 123"/>
                    <a:gd name="T10" fmla="*/ 169 w 492"/>
                    <a:gd name="T11" fmla="*/ 3 h 123"/>
                    <a:gd name="T12" fmla="*/ 101 w 492"/>
                    <a:gd name="T13" fmla="*/ 0 h 123"/>
                    <a:gd name="T14" fmla="*/ 0 w 492"/>
                    <a:gd name="T15" fmla="*/ 0 h 123"/>
                    <a:gd name="T16" fmla="*/ 45 w 492"/>
                    <a:gd name="T17" fmla="*/ 22 h 123"/>
                    <a:gd name="T18" fmla="*/ 72 w 492"/>
                    <a:gd name="T19" fmla="*/ 68 h 123"/>
                    <a:gd name="T20" fmla="*/ 99 w 492"/>
                    <a:gd name="T21" fmla="*/ 13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2" h="123">
                      <a:moveTo>
                        <a:pt x="143" y="122"/>
                      </a:moveTo>
                      <a:lnTo>
                        <a:pt x="491" y="122"/>
                      </a:lnTo>
                      <a:lnTo>
                        <a:pt x="429" y="84"/>
                      </a:lnTo>
                      <a:lnTo>
                        <a:pt x="367" y="54"/>
                      </a:lnTo>
                      <a:lnTo>
                        <a:pt x="297" y="24"/>
                      </a:lnTo>
                      <a:lnTo>
                        <a:pt x="243" y="3"/>
                      </a:lnTo>
                      <a:lnTo>
                        <a:pt x="146" y="0"/>
                      </a:lnTo>
                      <a:lnTo>
                        <a:pt x="0" y="0"/>
                      </a:lnTo>
                      <a:lnTo>
                        <a:pt x="65" y="22"/>
                      </a:lnTo>
                      <a:lnTo>
                        <a:pt x="103" y="60"/>
                      </a:lnTo>
                      <a:lnTo>
                        <a:pt x="143" y="122"/>
                      </a:lnTo>
                    </a:path>
                  </a:pathLst>
                </a:custGeom>
                <a:solidFill>
                  <a:srgbClr val="F6BF69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79920" name="AutoShape 86"/>
              <p:cNvSpPr>
                <a:spLocks noChangeArrowheads="1"/>
              </p:cNvSpPr>
              <p:nvPr/>
            </p:nvSpPr>
            <p:spPr bwMode="auto">
              <a:xfrm rot="-10740000">
                <a:off x="3912" y="2635"/>
                <a:ext cx="212" cy="53"/>
              </a:xfrm>
              <a:prstGeom prst="rightArrow">
                <a:avLst>
                  <a:gd name="adj1" fmla="val 50000"/>
                  <a:gd name="adj2" fmla="val 200056"/>
                </a:avLst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79921" name="Group 87"/>
              <p:cNvGrpSpPr>
                <a:grpSpLocks/>
              </p:cNvGrpSpPr>
              <p:nvPr/>
            </p:nvGrpSpPr>
            <p:grpSpPr bwMode="auto">
              <a:xfrm>
                <a:off x="2503" y="2727"/>
                <a:ext cx="1068" cy="157"/>
                <a:chOff x="4023" y="3184"/>
                <a:chExt cx="1163" cy="169"/>
              </a:xfrm>
            </p:grpSpPr>
            <p:sp>
              <p:nvSpPr>
                <p:cNvPr id="79949" name="Rectangle 88"/>
                <p:cNvSpPr>
                  <a:spLocks noChangeArrowheads="1"/>
                </p:cNvSpPr>
                <p:nvPr/>
              </p:nvSpPr>
              <p:spPr bwMode="auto">
                <a:xfrm>
                  <a:off x="4023" y="3223"/>
                  <a:ext cx="1163" cy="130"/>
                </a:xfrm>
                <a:prstGeom prst="rect">
                  <a:avLst/>
                </a:prstGeom>
                <a:gradFill rotWithShape="0">
                  <a:gsLst>
                    <a:gs pos="0">
                      <a:srgbClr val="CECECE"/>
                    </a:gs>
                    <a:gs pos="100000">
                      <a:srgbClr val="67676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79950" name="Group 89"/>
                <p:cNvGrpSpPr>
                  <a:grpSpLocks/>
                </p:cNvGrpSpPr>
                <p:nvPr/>
              </p:nvGrpSpPr>
              <p:grpSpPr bwMode="auto">
                <a:xfrm>
                  <a:off x="4074" y="3184"/>
                  <a:ext cx="906" cy="138"/>
                  <a:chOff x="2482" y="2960"/>
                  <a:chExt cx="906" cy="138"/>
                </a:xfrm>
              </p:grpSpPr>
              <p:sp>
                <p:nvSpPr>
                  <p:cNvPr id="79951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954" y="3050"/>
                    <a:ext cx="28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5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3050"/>
                    <a:ext cx="30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53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077" y="3050"/>
                    <a:ext cx="30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54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142" y="3050"/>
                    <a:ext cx="29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55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205" y="3050"/>
                    <a:ext cx="28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5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269" y="3051"/>
                    <a:ext cx="28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5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3050"/>
                    <a:ext cx="29" cy="3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7995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65" y="2961"/>
                    <a:ext cx="55" cy="135"/>
                    <a:chOff x="3239" y="2662"/>
                    <a:chExt cx="58" cy="133"/>
                  </a:xfrm>
                </p:grpSpPr>
                <p:sp>
                  <p:nvSpPr>
                    <p:cNvPr id="80030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239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3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4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5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829" y="2962"/>
                    <a:ext cx="55" cy="135"/>
                    <a:chOff x="3306" y="2663"/>
                    <a:chExt cx="58" cy="133"/>
                  </a:xfrm>
                </p:grpSpPr>
                <p:sp>
                  <p:nvSpPr>
                    <p:cNvPr id="80028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306" y="2663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29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41" y="2766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890" y="2960"/>
                    <a:ext cx="55" cy="135"/>
                    <a:chOff x="3370" y="2661"/>
                    <a:chExt cx="58" cy="133"/>
                  </a:xfrm>
                </p:grpSpPr>
                <p:sp>
                  <p:nvSpPr>
                    <p:cNvPr id="80026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370" y="2661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27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5" y="2764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1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952" y="2961"/>
                    <a:ext cx="55" cy="135"/>
                    <a:chOff x="3435" y="2662"/>
                    <a:chExt cx="58" cy="133"/>
                  </a:xfrm>
                </p:grpSpPr>
                <p:sp>
                  <p:nvSpPr>
                    <p:cNvPr id="80024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435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25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2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3015" y="2961"/>
                    <a:ext cx="55" cy="135"/>
                    <a:chOff x="3501" y="2662"/>
                    <a:chExt cx="58" cy="133"/>
                  </a:xfrm>
                </p:grpSpPr>
                <p:sp>
                  <p:nvSpPr>
                    <p:cNvPr id="80022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501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23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36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3079" y="2962"/>
                    <a:ext cx="55" cy="135"/>
                    <a:chOff x="3568" y="2663"/>
                    <a:chExt cx="58" cy="133"/>
                  </a:xfrm>
                </p:grpSpPr>
                <p:sp>
                  <p:nvSpPr>
                    <p:cNvPr id="80020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568" y="2663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2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3" y="2766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4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3144" y="2961"/>
                    <a:ext cx="55" cy="135"/>
                    <a:chOff x="3636" y="2662"/>
                    <a:chExt cx="58" cy="133"/>
                  </a:xfrm>
                </p:grpSpPr>
                <p:sp>
                  <p:nvSpPr>
                    <p:cNvPr id="80018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3636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1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5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206" y="2962"/>
                    <a:ext cx="55" cy="135"/>
                    <a:chOff x="3701" y="2663"/>
                    <a:chExt cx="58" cy="133"/>
                  </a:xfrm>
                </p:grpSpPr>
                <p:sp>
                  <p:nvSpPr>
                    <p:cNvPr id="80016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701" y="2663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1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6" y="2766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6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3269" y="2962"/>
                    <a:ext cx="55" cy="135"/>
                    <a:chOff x="3767" y="2663"/>
                    <a:chExt cx="58" cy="133"/>
                  </a:xfrm>
                </p:grpSpPr>
                <p:sp>
                  <p:nvSpPr>
                    <p:cNvPr id="80014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767" y="2663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15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2766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7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333" y="2963"/>
                    <a:ext cx="55" cy="135"/>
                    <a:chOff x="3834" y="2664"/>
                    <a:chExt cx="58" cy="133"/>
                  </a:xfrm>
                </p:grpSpPr>
                <p:sp>
                  <p:nvSpPr>
                    <p:cNvPr id="80012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3834" y="2664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13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9" y="2767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482" y="3047"/>
                    <a:ext cx="783" cy="33"/>
                    <a:chOff x="2583" y="2747"/>
                    <a:chExt cx="820" cy="32"/>
                  </a:xfrm>
                </p:grpSpPr>
                <p:sp>
                  <p:nvSpPr>
                    <p:cNvPr id="79999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2747"/>
                      <a:ext cx="30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0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8" y="2747"/>
                      <a:ext cx="31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1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3" y="2747"/>
                      <a:ext cx="31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2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9" y="2747"/>
                      <a:ext cx="32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3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45" y="2747"/>
                      <a:ext cx="30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4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4" y="2749"/>
                      <a:ext cx="29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5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1" y="2747"/>
                      <a:ext cx="33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6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747"/>
                      <a:ext cx="29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7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2" y="2747"/>
                      <a:ext cx="30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8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0" y="2747"/>
                      <a:ext cx="30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09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2747"/>
                      <a:ext cx="30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10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749"/>
                      <a:ext cx="31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80011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3" y="2749"/>
                      <a:ext cx="30" cy="3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69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485" y="2960"/>
                    <a:ext cx="55" cy="135"/>
                    <a:chOff x="2586" y="2661"/>
                    <a:chExt cx="58" cy="133"/>
                  </a:xfrm>
                </p:grpSpPr>
                <p:sp>
                  <p:nvSpPr>
                    <p:cNvPr id="79997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586" y="2661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98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1" y="2764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0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543" y="2961"/>
                    <a:ext cx="56" cy="135"/>
                    <a:chOff x="2647" y="2662"/>
                    <a:chExt cx="58" cy="133"/>
                  </a:xfrm>
                </p:grpSpPr>
                <p:sp>
                  <p:nvSpPr>
                    <p:cNvPr id="7999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647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9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1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2606" y="2961"/>
                    <a:ext cx="56" cy="135"/>
                    <a:chOff x="2713" y="2662"/>
                    <a:chExt cx="58" cy="133"/>
                  </a:xfrm>
                </p:grpSpPr>
                <p:sp>
                  <p:nvSpPr>
                    <p:cNvPr id="79993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713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94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8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2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668" y="2962"/>
                    <a:ext cx="56" cy="135"/>
                    <a:chOff x="2778" y="2663"/>
                    <a:chExt cx="58" cy="133"/>
                  </a:xfrm>
                </p:grpSpPr>
                <p:sp>
                  <p:nvSpPr>
                    <p:cNvPr id="7999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2778" y="2663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92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3" y="2766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2729" y="2960"/>
                    <a:ext cx="56" cy="135"/>
                    <a:chOff x="2842" y="2661"/>
                    <a:chExt cx="58" cy="133"/>
                  </a:xfrm>
                </p:grpSpPr>
                <p:sp>
                  <p:nvSpPr>
                    <p:cNvPr id="79989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842" y="2661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90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7" y="2764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4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793" y="2961"/>
                    <a:ext cx="56" cy="135"/>
                    <a:chOff x="2909" y="2662"/>
                    <a:chExt cx="58" cy="133"/>
                  </a:xfrm>
                </p:grpSpPr>
                <p:sp>
                  <p:nvSpPr>
                    <p:cNvPr id="7998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909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88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4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5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2856" y="2961"/>
                    <a:ext cx="56" cy="135"/>
                    <a:chOff x="2975" y="2662"/>
                    <a:chExt cx="58" cy="133"/>
                  </a:xfrm>
                </p:grpSpPr>
                <p:sp>
                  <p:nvSpPr>
                    <p:cNvPr id="79985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975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86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0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6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2922" y="2962"/>
                    <a:ext cx="56" cy="135"/>
                    <a:chOff x="3044" y="2663"/>
                    <a:chExt cx="58" cy="133"/>
                  </a:xfrm>
                </p:grpSpPr>
                <p:sp>
                  <p:nvSpPr>
                    <p:cNvPr id="79983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3044" y="2663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84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9" y="2766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7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2985" y="2960"/>
                    <a:ext cx="56" cy="135"/>
                    <a:chOff x="3110" y="2661"/>
                    <a:chExt cx="58" cy="133"/>
                  </a:xfrm>
                </p:grpSpPr>
                <p:sp>
                  <p:nvSpPr>
                    <p:cNvPr id="79981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110" y="2661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82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5" y="2764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79978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3046" y="2961"/>
                    <a:ext cx="55" cy="135"/>
                    <a:chOff x="3173" y="2662"/>
                    <a:chExt cx="58" cy="133"/>
                  </a:xfrm>
                </p:grpSpPr>
                <p:sp>
                  <p:nvSpPr>
                    <p:cNvPr id="79979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3173" y="2662"/>
                      <a:ext cx="58" cy="133"/>
                    </a:xfrm>
                    <a:custGeom>
                      <a:avLst/>
                      <a:gdLst>
                        <a:gd name="T0" fmla="*/ 33 w 58"/>
                        <a:gd name="T1" fmla="*/ 0 h 133"/>
                        <a:gd name="T2" fmla="*/ 33 w 58"/>
                        <a:gd name="T3" fmla="*/ 66 h 133"/>
                        <a:gd name="T4" fmla="*/ 21 w 58"/>
                        <a:gd name="T5" fmla="*/ 92 h 133"/>
                        <a:gd name="T6" fmla="*/ 3 w 58"/>
                        <a:gd name="T7" fmla="*/ 87 h 133"/>
                        <a:gd name="T8" fmla="*/ 0 w 58"/>
                        <a:gd name="T9" fmla="*/ 113 h 133"/>
                        <a:gd name="T10" fmla="*/ 37 w 58"/>
                        <a:gd name="T11" fmla="*/ 132 h 133"/>
                        <a:gd name="T12" fmla="*/ 55 w 58"/>
                        <a:gd name="T13" fmla="*/ 128 h 133"/>
                        <a:gd name="T14" fmla="*/ 54 w 58"/>
                        <a:gd name="T15" fmla="*/ 98 h 133"/>
                        <a:gd name="T16" fmla="*/ 49 w 58"/>
                        <a:gd name="T17" fmla="*/ 92 h 133"/>
                        <a:gd name="T18" fmla="*/ 57 w 58"/>
                        <a:gd name="T19" fmla="*/ 68 h 133"/>
                        <a:gd name="T20" fmla="*/ 57 w 58"/>
                        <a:gd name="T21" fmla="*/ 2 h 133"/>
                        <a:gd name="T22" fmla="*/ 33 w 58"/>
                        <a:gd name="T23" fmla="*/ 0 h 13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58" h="133">
                          <a:moveTo>
                            <a:pt x="33" y="0"/>
                          </a:moveTo>
                          <a:lnTo>
                            <a:pt x="33" y="66"/>
                          </a:lnTo>
                          <a:lnTo>
                            <a:pt x="21" y="92"/>
                          </a:lnTo>
                          <a:lnTo>
                            <a:pt x="3" y="87"/>
                          </a:lnTo>
                          <a:lnTo>
                            <a:pt x="0" y="113"/>
                          </a:lnTo>
                          <a:lnTo>
                            <a:pt x="37" y="132"/>
                          </a:lnTo>
                          <a:lnTo>
                            <a:pt x="55" y="128"/>
                          </a:lnTo>
                          <a:lnTo>
                            <a:pt x="54" y="98"/>
                          </a:lnTo>
                          <a:lnTo>
                            <a:pt x="49" y="92"/>
                          </a:lnTo>
                          <a:lnTo>
                            <a:pt x="57" y="68"/>
                          </a:lnTo>
                          <a:lnTo>
                            <a:pt x="57" y="2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chemeClr val="bg2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9980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8" y="2765"/>
                      <a:ext cx="17" cy="19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rgbClr val="757575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</p:grpSp>
            </p:grpSp>
          </p:grpSp>
          <p:sp>
            <p:nvSpPr>
              <p:cNvPr id="79922" name="Rectangle 171"/>
              <p:cNvSpPr>
                <a:spLocks noChangeArrowheads="1"/>
              </p:cNvSpPr>
              <p:nvPr/>
            </p:nvSpPr>
            <p:spPr bwMode="auto">
              <a:xfrm>
                <a:off x="2026" y="1031"/>
                <a:ext cx="716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CAMPANA</a:t>
                </a:r>
              </a:p>
            </p:txBody>
          </p:sp>
          <p:sp>
            <p:nvSpPr>
              <p:cNvPr id="79923" name="Line 172"/>
              <p:cNvSpPr>
                <a:spLocks noChangeShapeType="1"/>
              </p:cNvSpPr>
              <p:nvPr/>
            </p:nvSpPr>
            <p:spPr bwMode="auto">
              <a:xfrm flipH="1" flipV="1">
                <a:off x="1718" y="3113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924" name="Line 173"/>
              <p:cNvSpPr>
                <a:spLocks noChangeShapeType="1"/>
              </p:cNvSpPr>
              <p:nvPr/>
            </p:nvSpPr>
            <p:spPr bwMode="auto">
              <a:xfrm flipH="1" flipV="1">
                <a:off x="1703" y="2222"/>
                <a:ext cx="13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79925" name="Group 174"/>
              <p:cNvGrpSpPr>
                <a:grpSpLocks/>
              </p:cNvGrpSpPr>
              <p:nvPr/>
            </p:nvGrpSpPr>
            <p:grpSpPr bwMode="auto">
              <a:xfrm>
                <a:off x="1826" y="1259"/>
                <a:ext cx="1380" cy="1219"/>
                <a:chOff x="1624" y="1068"/>
                <a:chExt cx="1188" cy="1290"/>
              </a:xfrm>
            </p:grpSpPr>
            <p:sp>
              <p:nvSpPr>
                <p:cNvPr id="79943" name="Freeform 175" descr="Confeti grande"/>
                <p:cNvSpPr>
                  <a:spLocks/>
                </p:cNvSpPr>
                <p:nvPr/>
              </p:nvSpPr>
              <p:spPr bwMode="auto">
                <a:xfrm>
                  <a:off x="2121" y="1068"/>
                  <a:ext cx="691" cy="1290"/>
                </a:xfrm>
                <a:custGeom>
                  <a:avLst/>
                  <a:gdLst>
                    <a:gd name="T0" fmla="*/ 461 w 691"/>
                    <a:gd name="T1" fmla="*/ 1289 h 1290"/>
                    <a:gd name="T2" fmla="*/ 410 w 691"/>
                    <a:gd name="T3" fmla="*/ 1193 h 1290"/>
                    <a:gd name="T4" fmla="*/ 347 w 691"/>
                    <a:gd name="T5" fmla="*/ 1130 h 1290"/>
                    <a:gd name="T6" fmla="*/ 256 w 691"/>
                    <a:gd name="T7" fmla="*/ 1067 h 1290"/>
                    <a:gd name="T8" fmla="*/ 184 w 691"/>
                    <a:gd name="T9" fmla="*/ 1034 h 1290"/>
                    <a:gd name="T10" fmla="*/ 99 w 691"/>
                    <a:gd name="T11" fmla="*/ 1013 h 1290"/>
                    <a:gd name="T12" fmla="*/ 30 w 691"/>
                    <a:gd name="T13" fmla="*/ 1025 h 1290"/>
                    <a:gd name="T14" fmla="*/ 0 w 691"/>
                    <a:gd name="T15" fmla="*/ 1046 h 1290"/>
                    <a:gd name="T16" fmla="*/ 331 w 691"/>
                    <a:gd name="T17" fmla="*/ 0 h 1290"/>
                    <a:gd name="T18" fmla="*/ 690 w 691"/>
                    <a:gd name="T19" fmla="*/ 138 h 1290"/>
                    <a:gd name="T20" fmla="*/ 690 w 691"/>
                    <a:gd name="T21" fmla="*/ 590 h 1290"/>
                    <a:gd name="T22" fmla="*/ 606 w 691"/>
                    <a:gd name="T23" fmla="*/ 552 h 1290"/>
                    <a:gd name="T24" fmla="*/ 461 w 691"/>
                    <a:gd name="T25" fmla="*/ 1289 h 12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91" h="1290">
                      <a:moveTo>
                        <a:pt x="461" y="1289"/>
                      </a:moveTo>
                      <a:lnTo>
                        <a:pt x="410" y="1193"/>
                      </a:lnTo>
                      <a:lnTo>
                        <a:pt x="347" y="1130"/>
                      </a:lnTo>
                      <a:lnTo>
                        <a:pt x="256" y="1067"/>
                      </a:lnTo>
                      <a:lnTo>
                        <a:pt x="184" y="1034"/>
                      </a:lnTo>
                      <a:lnTo>
                        <a:pt x="99" y="1013"/>
                      </a:lnTo>
                      <a:lnTo>
                        <a:pt x="30" y="1025"/>
                      </a:lnTo>
                      <a:lnTo>
                        <a:pt x="0" y="1046"/>
                      </a:lnTo>
                      <a:lnTo>
                        <a:pt x="331" y="0"/>
                      </a:lnTo>
                      <a:lnTo>
                        <a:pt x="690" y="138"/>
                      </a:lnTo>
                      <a:lnTo>
                        <a:pt x="690" y="590"/>
                      </a:lnTo>
                      <a:lnTo>
                        <a:pt x="606" y="552"/>
                      </a:lnTo>
                      <a:lnTo>
                        <a:pt x="461" y="1289"/>
                      </a:lnTo>
                    </a:path>
                  </a:pathLst>
                </a:custGeom>
                <a:pattFill prst="lgConfetti">
                  <a:fgClr>
                    <a:srgbClr val="F6BF69"/>
                  </a:fgClr>
                  <a:bgClr>
                    <a:schemeClr val="bg1"/>
                  </a:bgClr>
                </a:patt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79944" name="Freeform 176"/>
                <p:cNvSpPr>
                  <a:spLocks/>
                </p:cNvSpPr>
                <p:nvPr/>
              </p:nvSpPr>
              <p:spPr bwMode="auto">
                <a:xfrm>
                  <a:off x="1962" y="1068"/>
                  <a:ext cx="850" cy="138"/>
                </a:xfrm>
                <a:custGeom>
                  <a:avLst/>
                  <a:gdLst>
                    <a:gd name="T0" fmla="*/ 0 w 850"/>
                    <a:gd name="T1" fmla="*/ 0 h 138"/>
                    <a:gd name="T2" fmla="*/ 496 w 850"/>
                    <a:gd name="T3" fmla="*/ 0 h 138"/>
                    <a:gd name="T4" fmla="*/ 849 w 850"/>
                    <a:gd name="T5" fmla="*/ 137 h 138"/>
                    <a:gd name="T6" fmla="*/ 353 w 850"/>
                    <a:gd name="T7" fmla="*/ 137 h 138"/>
                    <a:gd name="T8" fmla="*/ 0 w 850"/>
                    <a:gd name="T9" fmla="*/ 0 h 1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0" h="138">
                      <a:moveTo>
                        <a:pt x="0" y="0"/>
                      </a:moveTo>
                      <a:lnTo>
                        <a:pt x="496" y="0"/>
                      </a:lnTo>
                      <a:lnTo>
                        <a:pt x="849" y="137"/>
                      </a:lnTo>
                      <a:lnTo>
                        <a:pt x="353" y="137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CECECE"/>
                    </a:gs>
                    <a:gs pos="100000">
                      <a:srgbClr val="676767"/>
                    </a:gs>
                  </a:gsLst>
                  <a:lin ang="54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79945" name="Freeform 177"/>
                <p:cNvSpPr>
                  <a:spLocks/>
                </p:cNvSpPr>
                <p:nvPr/>
              </p:nvSpPr>
              <p:spPr bwMode="auto">
                <a:xfrm>
                  <a:off x="2153" y="1615"/>
                  <a:ext cx="580" cy="635"/>
                </a:xfrm>
                <a:custGeom>
                  <a:avLst/>
                  <a:gdLst>
                    <a:gd name="T0" fmla="*/ 446 w 580"/>
                    <a:gd name="T1" fmla="*/ 634 h 635"/>
                    <a:gd name="T2" fmla="*/ 435 w 580"/>
                    <a:gd name="T3" fmla="*/ 537 h 635"/>
                    <a:gd name="T4" fmla="*/ 396 w 580"/>
                    <a:gd name="T5" fmla="*/ 439 h 635"/>
                    <a:gd name="T6" fmla="*/ 349 w 580"/>
                    <a:gd name="T7" fmla="*/ 461 h 635"/>
                    <a:gd name="T8" fmla="*/ 291 w 580"/>
                    <a:gd name="T9" fmla="*/ 396 h 635"/>
                    <a:gd name="T10" fmla="*/ 183 w 580"/>
                    <a:gd name="T11" fmla="*/ 414 h 635"/>
                    <a:gd name="T12" fmla="*/ 155 w 580"/>
                    <a:gd name="T13" fmla="*/ 353 h 635"/>
                    <a:gd name="T14" fmla="*/ 97 w 580"/>
                    <a:gd name="T15" fmla="*/ 371 h 635"/>
                    <a:gd name="T16" fmla="*/ 47 w 580"/>
                    <a:gd name="T17" fmla="*/ 364 h 635"/>
                    <a:gd name="T18" fmla="*/ 0 w 580"/>
                    <a:gd name="T19" fmla="*/ 407 h 635"/>
                    <a:gd name="T20" fmla="*/ 79 w 580"/>
                    <a:gd name="T21" fmla="*/ 0 h 635"/>
                    <a:gd name="T22" fmla="*/ 579 w 580"/>
                    <a:gd name="T23" fmla="*/ 0 h 635"/>
                    <a:gd name="T24" fmla="*/ 446 w 580"/>
                    <a:gd name="T25" fmla="*/ 634 h 6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80" h="635">
                      <a:moveTo>
                        <a:pt x="446" y="634"/>
                      </a:moveTo>
                      <a:lnTo>
                        <a:pt x="435" y="537"/>
                      </a:lnTo>
                      <a:lnTo>
                        <a:pt x="396" y="439"/>
                      </a:lnTo>
                      <a:lnTo>
                        <a:pt x="349" y="461"/>
                      </a:lnTo>
                      <a:lnTo>
                        <a:pt x="291" y="396"/>
                      </a:lnTo>
                      <a:lnTo>
                        <a:pt x="183" y="414"/>
                      </a:lnTo>
                      <a:lnTo>
                        <a:pt x="155" y="353"/>
                      </a:lnTo>
                      <a:lnTo>
                        <a:pt x="97" y="371"/>
                      </a:lnTo>
                      <a:lnTo>
                        <a:pt x="47" y="364"/>
                      </a:lnTo>
                      <a:lnTo>
                        <a:pt x="0" y="407"/>
                      </a:lnTo>
                      <a:lnTo>
                        <a:pt x="79" y="0"/>
                      </a:lnTo>
                      <a:lnTo>
                        <a:pt x="579" y="0"/>
                      </a:lnTo>
                      <a:lnTo>
                        <a:pt x="446" y="634"/>
                      </a:lnTo>
                    </a:path>
                  </a:pathLst>
                </a:custGeom>
                <a:gradFill rotWithShape="0">
                  <a:gsLst>
                    <a:gs pos="0">
                      <a:srgbClr val="2B2B2B"/>
                    </a:gs>
                    <a:gs pos="50000">
                      <a:srgbClr val="919191"/>
                    </a:gs>
                    <a:gs pos="100000">
                      <a:srgbClr val="2B2B2B"/>
                    </a:gs>
                  </a:gsLst>
                  <a:lin ang="27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79946" name="Rectangle 178" descr="Confeti grande"/>
                <p:cNvSpPr>
                  <a:spLocks noChangeArrowheads="1"/>
                </p:cNvSpPr>
                <p:nvPr/>
              </p:nvSpPr>
              <p:spPr bwMode="auto">
                <a:xfrm>
                  <a:off x="2319" y="1209"/>
                  <a:ext cx="488" cy="449"/>
                </a:xfrm>
                <a:prstGeom prst="rect">
                  <a:avLst/>
                </a:prstGeom>
                <a:pattFill prst="lgConfetti">
                  <a:fgClr>
                    <a:srgbClr val="F6BF69"/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79947" name="Freeform 179"/>
                <p:cNvSpPr>
                  <a:spLocks/>
                </p:cNvSpPr>
                <p:nvPr/>
              </p:nvSpPr>
              <p:spPr bwMode="auto">
                <a:xfrm>
                  <a:off x="1624" y="1068"/>
                  <a:ext cx="692" cy="1290"/>
                </a:xfrm>
                <a:custGeom>
                  <a:avLst/>
                  <a:gdLst>
                    <a:gd name="T0" fmla="*/ 462 w 692"/>
                    <a:gd name="T1" fmla="*/ 1289 h 1290"/>
                    <a:gd name="T2" fmla="*/ 410 w 692"/>
                    <a:gd name="T3" fmla="*/ 1193 h 1290"/>
                    <a:gd name="T4" fmla="*/ 347 w 692"/>
                    <a:gd name="T5" fmla="*/ 1130 h 1290"/>
                    <a:gd name="T6" fmla="*/ 256 w 692"/>
                    <a:gd name="T7" fmla="*/ 1067 h 1290"/>
                    <a:gd name="T8" fmla="*/ 184 w 692"/>
                    <a:gd name="T9" fmla="*/ 1034 h 1290"/>
                    <a:gd name="T10" fmla="*/ 100 w 692"/>
                    <a:gd name="T11" fmla="*/ 1013 h 1290"/>
                    <a:gd name="T12" fmla="*/ 30 w 692"/>
                    <a:gd name="T13" fmla="*/ 1025 h 1290"/>
                    <a:gd name="T14" fmla="*/ 0 w 692"/>
                    <a:gd name="T15" fmla="*/ 1046 h 1290"/>
                    <a:gd name="T16" fmla="*/ 332 w 692"/>
                    <a:gd name="T17" fmla="*/ 0 h 1290"/>
                    <a:gd name="T18" fmla="*/ 691 w 692"/>
                    <a:gd name="T19" fmla="*/ 138 h 1290"/>
                    <a:gd name="T20" fmla="*/ 691 w 692"/>
                    <a:gd name="T21" fmla="*/ 590 h 1290"/>
                    <a:gd name="T22" fmla="*/ 607 w 692"/>
                    <a:gd name="T23" fmla="*/ 552 h 1290"/>
                    <a:gd name="T24" fmla="*/ 462 w 692"/>
                    <a:gd name="T25" fmla="*/ 1289 h 12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92" h="1290">
                      <a:moveTo>
                        <a:pt x="462" y="1289"/>
                      </a:moveTo>
                      <a:lnTo>
                        <a:pt x="410" y="1193"/>
                      </a:lnTo>
                      <a:lnTo>
                        <a:pt x="347" y="1130"/>
                      </a:lnTo>
                      <a:lnTo>
                        <a:pt x="256" y="1067"/>
                      </a:lnTo>
                      <a:lnTo>
                        <a:pt x="184" y="1034"/>
                      </a:lnTo>
                      <a:lnTo>
                        <a:pt x="100" y="1013"/>
                      </a:lnTo>
                      <a:lnTo>
                        <a:pt x="30" y="1025"/>
                      </a:lnTo>
                      <a:lnTo>
                        <a:pt x="0" y="1046"/>
                      </a:lnTo>
                      <a:lnTo>
                        <a:pt x="332" y="0"/>
                      </a:lnTo>
                      <a:lnTo>
                        <a:pt x="691" y="138"/>
                      </a:lnTo>
                      <a:lnTo>
                        <a:pt x="691" y="590"/>
                      </a:lnTo>
                      <a:lnTo>
                        <a:pt x="607" y="552"/>
                      </a:lnTo>
                      <a:lnTo>
                        <a:pt x="462" y="1289"/>
                      </a:lnTo>
                    </a:path>
                  </a:pathLst>
                </a:custGeom>
                <a:gradFill rotWithShape="0">
                  <a:gsLst>
                    <a:gs pos="0">
                      <a:srgbClr val="3D3D3D"/>
                    </a:gs>
                    <a:gs pos="50000">
                      <a:srgbClr val="CECECE"/>
                    </a:gs>
                    <a:gs pos="100000">
                      <a:srgbClr val="3D3D3D"/>
                    </a:gs>
                  </a:gsLst>
                  <a:lin ang="189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79948" name="Freeform 180"/>
                <p:cNvSpPr>
                  <a:spLocks/>
                </p:cNvSpPr>
                <p:nvPr/>
              </p:nvSpPr>
              <p:spPr bwMode="auto">
                <a:xfrm>
                  <a:off x="2318" y="1612"/>
                  <a:ext cx="494" cy="51"/>
                </a:xfrm>
                <a:custGeom>
                  <a:avLst/>
                  <a:gdLst>
                    <a:gd name="T0" fmla="*/ 493 w 494"/>
                    <a:gd name="T1" fmla="*/ 50 h 51"/>
                    <a:gd name="T2" fmla="*/ 407 w 494"/>
                    <a:gd name="T3" fmla="*/ 0 h 51"/>
                    <a:gd name="T4" fmla="*/ 0 w 494"/>
                    <a:gd name="T5" fmla="*/ 0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94" h="51">
                      <a:moveTo>
                        <a:pt x="493" y="50"/>
                      </a:moveTo>
                      <a:lnTo>
                        <a:pt x="40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79926" name="AutoShape 181"/>
              <p:cNvSpPr>
                <a:spLocks noChangeArrowheads="1"/>
              </p:cNvSpPr>
              <p:nvPr/>
            </p:nvSpPr>
            <p:spPr bwMode="auto">
              <a:xfrm rot="19431592" flipV="1">
                <a:off x="3059" y="1351"/>
                <a:ext cx="403" cy="93"/>
              </a:xfrm>
              <a:prstGeom prst="rightArrow">
                <a:avLst>
                  <a:gd name="adj1" fmla="val 50000"/>
                  <a:gd name="adj2" fmla="val 216727"/>
                </a:avLst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927" name="AutoShape 182"/>
              <p:cNvSpPr>
                <a:spLocks noChangeArrowheads="1"/>
              </p:cNvSpPr>
              <p:nvPr/>
            </p:nvSpPr>
            <p:spPr bwMode="auto">
              <a:xfrm rot="2149863">
                <a:off x="1482" y="1864"/>
                <a:ext cx="452" cy="120"/>
              </a:xfrm>
              <a:prstGeom prst="rightArrow">
                <a:avLst>
                  <a:gd name="adj1" fmla="val 50000"/>
                  <a:gd name="adj2" fmla="val 188386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79928" name="Group 183"/>
              <p:cNvGrpSpPr>
                <a:grpSpLocks/>
              </p:cNvGrpSpPr>
              <p:nvPr/>
            </p:nvGrpSpPr>
            <p:grpSpPr bwMode="auto">
              <a:xfrm>
                <a:off x="2483" y="2623"/>
                <a:ext cx="1129" cy="113"/>
                <a:chOff x="2573" y="2543"/>
                <a:chExt cx="1699" cy="119"/>
              </a:xfrm>
            </p:grpSpPr>
            <p:sp>
              <p:nvSpPr>
                <p:cNvPr id="537784" name="Rectangle 184"/>
                <p:cNvSpPr>
                  <a:spLocks noChangeArrowheads="1"/>
                </p:cNvSpPr>
                <p:nvPr/>
              </p:nvSpPr>
              <p:spPr bwMode="auto">
                <a:xfrm>
                  <a:off x="2615" y="2543"/>
                  <a:ext cx="1658" cy="119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89804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89804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L"/>
                </a:p>
              </p:txBody>
            </p:sp>
            <p:sp>
              <p:nvSpPr>
                <p:cNvPr id="537785" name="Oval 185"/>
                <p:cNvSpPr>
                  <a:spLocks noChangeArrowheads="1"/>
                </p:cNvSpPr>
                <p:nvPr/>
              </p:nvSpPr>
              <p:spPr bwMode="auto">
                <a:xfrm>
                  <a:off x="2574" y="2552"/>
                  <a:ext cx="77" cy="11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89804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89804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L"/>
                </a:p>
              </p:txBody>
            </p:sp>
          </p:grpSp>
          <p:grpSp>
            <p:nvGrpSpPr>
              <p:cNvPr id="79929" name="Group 186"/>
              <p:cNvGrpSpPr>
                <a:grpSpLocks/>
              </p:cNvGrpSpPr>
              <p:nvPr/>
            </p:nvGrpSpPr>
            <p:grpSpPr bwMode="auto">
              <a:xfrm>
                <a:off x="873" y="1196"/>
                <a:ext cx="797" cy="627"/>
                <a:chOff x="1256" y="1363"/>
                <a:chExt cx="542" cy="443"/>
              </a:xfrm>
            </p:grpSpPr>
            <p:grpSp>
              <p:nvGrpSpPr>
                <p:cNvPr id="79935" name="Group 187"/>
                <p:cNvGrpSpPr>
                  <a:grpSpLocks/>
                </p:cNvGrpSpPr>
                <p:nvPr/>
              </p:nvGrpSpPr>
              <p:grpSpPr bwMode="auto">
                <a:xfrm>
                  <a:off x="1256" y="1363"/>
                  <a:ext cx="542" cy="443"/>
                  <a:chOff x="1256" y="1363"/>
                  <a:chExt cx="542" cy="443"/>
                </a:xfrm>
              </p:grpSpPr>
              <p:sp>
                <p:nvSpPr>
                  <p:cNvPr id="79937" name="Freeform 188"/>
                  <p:cNvSpPr>
                    <a:spLocks/>
                  </p:cNvSpPr>
                  <p:nvPr/>
                </p:nvSpPr>
                <p:spPr bwMode="auto">
                  <a:xfrm>
                    <a:off x="1295" y="1363"/>
                    <a:ext cx="480" cy="443"/>
                  </a:xfrm>
                  <a:custGeom>
                    <a:avLst/>
                    <a:gdLst>
                      <a:gd name="T0" fmla="*/ 479 w 480"/>
                      <a:gd name="T1" fmla="*/ 233 h 443"/>
                      <a:gd name="T2" fmla="*/ 416 w 480"/>
                      <a:gd name="T3" fmla="*/ 264 h 443"/>
                      <a:gd name="T4" fmla="*/ 334 w 480"/>
                      <a:gd name="T5" fmla="*/ 346 h 443"/>
                      <a:gd name="T6" fmla="*/ 316 w 480"/>
                      <a:gd name="T7" fmla="*/ 372 h 443"/>
                      <a:gd name="T8" fmla="*/ 267 w 480"/>
                      <a:gd name="T9" fmla="*/ 427 h 443"/>
                      <a:gd name="T10" fmla="*/ 227 w 480"/>
                      <a:gd name="T11" fmla="*/ 442 h 443"/>
                      <a:gd name="T12" fmla="*/ 164 w 480"/>
                      <a:gd name="T13" fmla="*/ 428 h 443"/>
                      <a:gd name="T14" fmla="*/ 108 w 480"/>
                      <a:gd name="T15" fmla="*/ 404 h 443"/>
                      <a:gd name="T16" fmla="*/ 45 w 480"/>
                      <a:gd name="T17" fmla="*/ 362 h 443"/>
                      <a:gd name="T18" fmla="*/ 0 w 480"/>
                      <a:gd name="T19" fmla="*/ 291 h 443"/>
                      <a:gd name="T20" fmla="*/ 18 w 480"/>
                      <a:gd name="T21" fmla="*/ 228 h 443"/>
                      <a:gd name="T22" fmla="*/ 124 w 480"/>
                      <a:gd name="T23" fmla="*/ 0 h 443"/>
                      <a:gd name="T24" fmla="*/ 479 w 480"/>
                      <a:gd name="T25" fmla="*/ 233 h 44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80" h="443">
                        <a:moveTo>
                          <a:pt x="479" y="233"/>
                        </a:moveTo>
                        <a:lnTo>
                          <a:pt x="416" y="264"/>
                        </a:lnTo>
                        <a:lnTo>
                          <a:pt x="334" y="346"/>
                        </a:lnTo>
                        <a:lnTo>
                          <a:pt x="316" y="372"/>
                        </a:lnTo>
                        <a:lnTo>
                          <a:pt x="267" y="427"/>
                        </a:lnTo>
                        <a:lnTo>
                          <a:pt x="227" y="442"/>
                        </a:lnTo>
                        <a:lnTo>
                          <a:pt x="164" y="428"/>
                        </a:lnTo>
                        <a:lnTo>
                          <a:pt x="108" y="404"/>
                        </a:lnTo>
                        <a:lnTo>
                          <a:pt x="45" y="362"/>
                        </a:lnTo>
                        <a:lnTo>
                          <a:pt x="0" y="291"/>
                        </a:lnTo>
                        <a:lnTo>
                          <a:pt x="18" y="228"/>
                        </a:lnTo>
                        <a:lnTo>
                          <a:pt x="124" y="0"/>
                        </a:lnTo>
                        <a:lnTo>
                          <a:pt x="479" y="23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79938" name="Oval 189"/>
                  <p:cNvSpPr>
                    <a:spLocks noChangeArrowheads="1"/>
                  </p:cNvSpPr>
                  <p:nvPr/>
                </p:nvSpPr>
                <p:spPr bwMode="auto">
                  <a:xfrm rot="1740000">
                    <a:off x="1398" y="1376"/>
                    <a:ext cx="373" cy="16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79939" name="Freeform 190"/>
                  <p:cNvSpPr>
                    <a:spLocks/>
                  </p:cNvSpPr>
                  <p:nvPr/>
                </p:nvSpPr>
                <p:spPr bwMode="auto">
                  <a:xfrm>
                    <a:off x="1700" y="1517"/>
                    <a:ext cx="98" cy="79"/>
                  </a:xfrm>
                  <a:custGeom>
                    <a:avLst/>
                    <a:gdLst>
                      <a:gd name="T0" fmla="*/ 60 w 98"/>
                      <a:gd name="T1" fmla="*/ 0 h 79"/>
                      <a:gd name="T2" fmla="*/ 71 w 98"/>
                      <a:gd name="T3" fmla="*/ 35 h 79"/>
                      <a:gd name="T4" fmla="*/ 97 w 98"/>
                      <a:gd name="T5" fmla="*/ 54 h 79"/>
                      <a:gd name="T6" fmla="*/ 86 w 98"/>
                      <a:gd name="T7" fmla="*/ 78 h 79"/>
                      <a:gd name="T8" fmla="*/ 41 w 98"/>
                      <a:gd name="T9" fmla="*/ 60 h 79"/>
                      <a:gd name="T10" fmla="*/ 0 w 98"/>
                      <a:gd name="T11" fmla="*/ 58 h 79"/>
                      <a:gd name="T12" fmla="*/ 60 w 98"/>
                      <a:gd name="T13" fmla="*/ 0 h 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8" h="79">
                        <a:moveTo>
                          <a:pt x="60" y="0"/>
                        </a:moveTo>
                        <a:lnTo>
                          <a:pt x="71" y="35"/>
                        </a:lnTo>
                        <a:lnTo>
                          <a:pt x="97" y="54"/>
                        </a:lnTo>
                        <a:lnTo>
                          <a:pt x="86" y="78"/>
                        </a:lnTo>
                        <a:lnTo>
                          <a:pt x="41" y="60"/>
                        </a:lnTo>
                        <a:lnTo>
                          <a:pt x="0" y="58"/>
                        </a:lnTo>
                        <a:lnTo>
                          <a:pt x="6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79940" name="Freeform 191"/>
                  <p:cNvSpPr>
                    <a:spLocks/>
                  </p:cNvSpPr>
                  <p:nvPr/>
                </p:nvSpPr>
                <p:spPr bwMode="auto">
                  <a:xfrm>
                    <a:off x="1256" y="1545"/>
                    <a:ext cx="79" cy="104"/>
                  </a:xfrm>
                  <a:custGeom>
                    <a:avLst/>
                    <a:gdLst>
                      <a:gd name="T0" fmla="*/ 35 w 79"/>
                      <a:gd name="T1" fmla="*/ 103 h 104"/>
                      <a:gd name="T2" fmla="*/ 0 w 79"/>
                      <a:gd name="T3" fmla="*/ 79 h 104"/>
                      <a:gd name="T4" fmla="*/ 1 w 79"/>
                      <a:gd name="T5" fmla="*/ 55 h 104"/>
                      <a:gd name="T6" fmla="*/ 78 w 79"/>
                      <a:gd name="T7" fmla="*/ 0 h 104"/>
                      <a:gd name="T8" fmla="*/ 35 w 79"/>
                      <a:gd name="T9" fmla="*/ 103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9" h="104">
                        <a:moveTo>
                          <a:pt x="35" y="103"/>
                        </a:moveTo>
                        <a:lnTo>
                          <a:pt x="0" y="79"/>
                        </a:lnTo>
                        <a:lnTo>
                          <a:pt x="1" y="55"/>
                        </a:lnTo>
                        <a:lnTo>
                          <a:pt x="78" y="0"/>
                        </a:lnTo>
                        <a:lnTo>
                          <a:pt x="35" y="10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B2B"/>
                      </a:gs>
                      <a:gs pos="50000">
                        <a:srgbClr val="919191"/>
                      </a:gs>
                      <a:gs pos="100000">
                        <a:srgbClr val="2B2B2B"/>
                      </a:gs>
                    </a:gsLst>
                    <a:lin ang="0" scaled="1"/>
                  </a:gra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sp>
              <p:nvSpPr>
                <p:cNvPr id="79936" name="Oval 192"/>
                <p:cNvSpPr>
                  <a:spLocks noChangeArrowheads="1"/>
                </p:cNvSpPr>
                <p:nvPr/>
              </p:nvSpPr>
              <p:spPr bwMode="auto">
                <a:xfrm rot="1740000">
                  <a:off x="1426" y="1405"/>
                  <a:ext cx="308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79930" name="Freeform 193"/>
              <p:cNvSpPr>
                <a:spLocks/>
              </p:cNvSpPr>
              <p:nvPr/>
            </p:nvSpPr>
            <p:spPr bwMode="auto">
              <a:xfrm>
                <a:off x="1039" y="931"/>
                <a:ext cx="155" cy="685"/>
              </a:xfrm>
              <a:custGeom>
                <a:avLst/>
                <a:gdLst>
                  <a:gd name="T0" fmla="*/ 952 w 106"/>
                  <a:gd name="T1" fmla="*/ 0 h 484"/>
                  <a:gd name="T2" fmla="*/ 952 w 106"/>
                  <a:gd name="T3" fmla="*/ 6042 h 484"/>
                  <a:gd name="T4" fmla="*/ 503 w 106"/>
                  <a:gd name="T5" fmla="*/ 6179 h 484"/>
                  <a:gd name="T6" fmla="*/ 0 w 106"/>
                  <a:gd name="T7" fmla="*/ 7004 h 484"/>
                  <a:gd name="T8" fmla="*/ 374 w 106"/>
                  <a:gd name="T9" fmla="*/ 7529 h 484"/>
                  <a:gd name="T10" fmla="*/ 1138 w 106"/>
                  <a:gd name="T11" fmla="*/ 7780 h 484"/>
                  <a:gd name="T12" fmla="*/ 1882 w 106"/>
                  <a:gd name="T13" fmla="*/ 7586 h 484"/>
                  <a:gd name="T14" fmla="*/ 2198 w 106"/>
                  <a:gd name="T15" fmla="*/ 7045 h 484"/>
                  <a:gd name="T16" fmla="*/ 2008 w 106"/>
                  <a:gd name="T17" fmla="*/ 6660 h 484"/>
                  <a:gd name="T18" fmla="*/ 1692 w 106"/>
                  <a:gd name="T19" fmla="*/ 7004 h 484"/>
                  <a:gd name="T20" fmla="*/ 1184 w 106"/>
                  <a:gd name="T21" fmla="*/ 7142 h 484"/>
                  <a:gd name="T22" fmla="*/ 681 w 106"/>
                  <a:gd name="T23" fmla="*/ 7004 h 484"/>
                  <a:gd name="T24" fmla="*/ 1076 w 106"/>
                  <a:gd name="T25" fmla="*/ 6561 h 484"/>
                  <a:gd name="T26" fmla="*/ 1392 w 106"/>
                  <a:gd name="T27" fmla="*/ 6179 h 484"/>
                  <a:gd name="T28" fmla="*/ 1263 w 106"/>
                  <a:gd name="T29" fmla="*/ 5651 h 484"/>
                  <a:gd name="T30" fmla="*/ 870 w 106"/>
                  <a:gd name="T31" fmla="*/ 5555 h 4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484">
                    <a:moveTo>
                      <a:pt x="45" y="0"/>
                    </a:moveTo>
                    <a:lnTo>
                      <a:pt x="45" y="375"/>
                    </a:lnTo>
                    <a:lnTo>
                      <a:pt x="24" y="384"/>
                    </a:lnTo>
                    <a:lnTo>
                      <a:pt x="0" y="435"/>
                    </a:lnTo>
                    <a:lnTo>
                      <a:pt x="18" y="468"/>
                    </a:lnTo>
                    <a:lnTo>
                      <a:pt x="54" y="483"/>
                    </a:lnTo>
                    <a:lnTo>
                      <a:pt x="90" y="471"/>
                    </a:lnTo>
                    <a:lnTo>
                      <a:pt x="105" y="438"/>
                    </a:lnTo>
                    <a:lnTo>
                      <a:pt x="96" y="414"/>
                    </a:lnTo>
                    <a:lnTo>
                      <a:pt x="81" y="435"/>
                    </a:lnTo>
                    <a:lnTo>
                      <a:pt x="57" y="444"/>
                    </a:lnTo>
                    <a:lnTo>
                      <a:pt x="33" y="435"/>
                    </a:lnTo>
                    <a:lnTo>
                      <a:pt x="51" y="408"/>
                    </a:lnTo>
                    <a:lnTo>
                      <a:pt x="66" y="384"/>
                    </a:lnTo>
                    <a:lnTo>
                      <a:pt x="60" y="351"/>
                    </a:lnTo>
                    <a:lnTo>
                      <a:pt x="42" y="345"/>
                    </a:lnTo>
                  </a:path>
                </a:pathLst>
              </a:custGeom>
              <a:noFill/>
              <a:ln w="12700" cap="rnd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31" name="Oval 194"/>
              <p:cNvSpPr>
                <a:spLocks noChangeArrowheads="1"/>
              </p:cNvSpPr>
              <p:nvPr/>
            </p:nvSpPr>
            <p:spPr bwMode="auto">
              <a:xfrm>
                <a:off x="1084" y="1492"/>
                <a:ext cx="62" cy="7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932" name="Freeform 195"/>
              <p:cNvSpPr>
                <a:spLocks/>
              </p:cNvSpPr>
              <p:nvPr/>
            </p:nvSpPr>
            <p:spPr bwMode="auto">
              <a:xfrm>
                <a:off x="1466" y="825"/>
                <a:ext cx="25" cy="417"/>
              </a:xfrm>
              <a:custGeom>
                <a:avLst/>
                <a:gdLst>
                  <a:gd name="T0" fmla="*/ 0 w 17"/>
                  <a:gd name="T1" fmla="*/ 4692 h 295"/>
                  <a:gd name="T2" fmla="*/ 350 w 17"/>
                  <a:gd name="T3" fmla="*/ 4547 h 295"/>
                  <a:gd name="T4" fmla="*/ 350 w 17"/>
                  <a:gd name="T5" fmla="*/ 0 h 2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95">
                    <a:moveTo>
                      <a:pt x="0" y="294"/>
                    </a:moveTo>
                    <a:lnTo>
                      <a:pt x="16" y="285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33" name="Freeform 196"/>
              <p:cNvSpPr>
                <a:spLocks/>
              </p:cNvSpPr>
              <p:nvPr/>
            </p:nvSpPr>
            <p:spPr bwMode="auto">
              <a:xfrm>
                <a:off x="871" y="595"/>
                <a:ext cx="72" cy="988"/>
              </a:xfrm>
              <a:custGeom>
                <a:avLst/>
                <a:gdLst>
                  <a:gd name="T0" fmla="*/ 1049 w 49"/>
                  <a:gd name="T1" fmla="*/ 11350 h 697"/>
                  <a:gd name="T2" fmla="*/ 381 w 49"/>
                  <a:gd name="T3" fmla="*/ 11350 h 697"/>
                  <a:gd name="T4" fmla="*/ 0 w 49"/>
                  <a:gd name="T5" fmla="*/ 10765 h 697"/>
                  <a:gd name="T6" fmla="*/ 786 w 49"/>
                  <a:gd name="T7" fmla="*/ 10271 h 697"/>
                  <a:gd name="T8" fmla="*/ 786 w 49"/>
                  <a:gd name="T9" fmla="*/ 0 h 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697">
                    <a:moveTo>
                      <a:pt x="48" y="696"/>
                    </a:moveTo>
                    <a:lnTo>
                      <a:pt x="18" y="696"/>
                    </a:lnTo>
                    <a:lnTo>
                      <a:pt x="0" y="660"/>
                    </a:lnTo>
                    <a:lnTo>
                      <a:pt x="36" y="630"/>
                    </a:lnTo>
                    <a:lnTo>
                      <a:pt x="36" y="0"/>
                    </a:lnTo>
                  </a:path>
                </a:pathLst>
              </a:custGeom>
              <a:noFill/>
              <a:ln w="12700" cap="rnd" cmpd="sng">
                <a:solidFill>
                  <a:srgbClr val="FF33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934" name="Rectangle 197"/>
              <p:cNvSpPr>
                <a:spLocks noChangeArrowheads="1"/>
              </p:cNvSpPr>
              <p:nvPr/>
            </p:nvSpPr>
            <p:spPr bwMode="auto">
              <a:xfrm>
                <a:off x="3078" y="3566"/>
                <a:ext cx="984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/>
                <a:r>
                  <a:rPr lang="es-ES_tradnl" sz="800">
                    <a:solidFill>
                      <a:srgbClr val="990033"/>
                    </a:solidFill>
                    <a:latin typeface="Trebuchet MS" pitchFamily="34" charset="0"/>
                  </a:rPr>
                  <a:t>COBRE BLISTER</a:t>
                </a:r>
              </a:p>
            </p:txBody>
          </p:sp>
        </p:grpSp>
      </p:grpSp>
      <p:pic>
        <p:nvPicPr>
          <p:cNvPr id="79876" name="Picture 199" descr="MVC-00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12875"/>
            <a:ext cx="44291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202"/>
          <p:cNvSpPr>
            <a:spLocks noChangeArrowheads="1"/>
          </p:cNvSpPr>
          <p:nvPr/>
        </p:nvSpPr>
        <p:spPr bwMode="auto">
          <a:xfrm>
            <a:off x="684213" y="5013325"/>
            <a:ext cx="7848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s-CL" sz="1600" dirty="0">
                <a:solidFill>
                  <a:schemeClr val="bg1"/>
                </a:solidFill>
                <a:latin typeface="Trebuchet MS" pitchFamily="34" charset="0"/>
              </a:rPr>
              <a:t>El Convertidor </a:t>
            </a:r>
            <a:r>
              <a:rPr lang="es-CL" sz="1600" dirty="0" err="1">
                <a:solidFill>
                  <a:schemeClr val="bg1"/>
                </a:solidFill>
                <a:latin typeface="Trebuchet MS" pitchFamily="34" charset="0"/>
              </a:rPr>
              <a:t>Peirce</a:t>
            </a:r>
            <a:r>
              <a:rPr lang="es-CL" sz="1600" dirty="0">
                <a:solidFill>
                  <a:schemeClr val="bg1"/>
                </a:solidFill>
                <a:latin typeface="Trebuchet MS" pitchFamily="34" charset="0"/>
              </a:rPr>
              <a:t> Smith es utilizado en la mayoría de las fundiciones del mundo. En Chile las 7 fundiciones utilizan CPS.	</a:t>
            </a:r>
            <a:br>
              <a:rPr lang="es-CL" sz="16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s-CL" sz="1600" dirty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s-CL" sz="16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s-CL" sz="1600" dirty="0">
                <a:solidFill>
                  <a:schemeClr val="bg1"/>
                </a:solidFill>
                <a:latin typeface="Trebuchet MS" pitchFamily="34" charset="0"/>
              </a:rPr>
              <a:t>Su gran desventaja es su característica de operación </a:t>
            </a:r>
            <a:r>
              <a:rPr lang="es-CL" sz="1600" dirty="0" err="1" smtClean="0">
                <a:solidFill>
                  <a:schemeClr val="bg1"/>
                </a:solidFill>
                <a:latin typeface="Trebuchet MS" pitchFamily="34" charset="0"/>
              </a:rPr>
              <a:t>batch</a:t>
            </a:r>
            <a:r>
              <a:rPr lang="es-CL" sz="1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s-CL" sz="1600" dirty="0">
                <a:solidFill>
                  <a:schemeClr val="bg1"/>
                </a:solidFill>
                <a:latin typeface="Trebuchet MS" pitchFamily="34" charset="0"/>
              </a:rPr>
              <a:t>que implica la generación de gases fugitivos en cada operación de carga de metal blanco y retiro de </a:t>
            </a:r>
            <a:r>
              <a:rPr lang="es-CL" sz="1600" dirty="0" err="1">
                <a:solidFill>
                  <a:schemeClr val="bg1"/>
                </a:solidFill>
                <a:latin typeface="Trebuchet MS" pitchFamily="34" charset="0"/>
              </a:rPr>
              <a:t>blister</a:t>
            </a:r>
            <a:r>
              <a:rPr lang="es-CL" sz="1600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s-E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9878" name="AutoShape 20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360363" cy="288925"/>
          </a:xfrm>
          <a:prstGeom prst="actionButtonBackPrevious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1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647700"/>
          </a:xfrm>
        </p:spPr>
        <p:txBody>
          <a:bodyPr/>
          <a:lstStyle/>
          <a:p>
            <a:r>
              <a:rPr lang="es-CL" sz="2800" dirty="0" smtClean="0">
                <a:solidFill>
                  <a:schemeClr val="tx1"/>
                </a:solidFill>
                <a:latin typeface="Trebuchet MS" pitchFamily="34" charset="0"/>
              </a:rPr>
              <a:t>Refino a Fuego</a:t>
            </a:r>
            <a:endParaRPr lang="es-ES" sz="28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11188" y="1628775"/>
            <a:ext cx="8077200" cy="3970338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360000" bIns="44450">
            <a:spAutoFit/>
          </a:bodyPr>
          <a:lstStyle/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El objetivo de la refinación a fuego consiste en eliminar el remanente de azufre y otras impurezas en el cobre blister, de tal forma que el cobre obtenido cumpla con las especificaciones de calidad química para refinación electrolítica.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Los equipos más utilizados son :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Horno Basculante (cilíndrico).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Horno Reverbero de refinación.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Dependiendo de la calidad del blister se pueden incorporar técnicas de agregado de fundentes para reducir la fijación de algunas impurezas.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06438" y="1143000"/>
            <a:ext cx="41703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Horno de Refino a Fuego</a:t>
            </a:r>
            <a:endParaRPr lang="es-ES_tradnl" sz="2200" b="1" u="sng">
              <a:solidFill>
                <a:srgbClr val="FAFD00"/>
              </a:solidFill>
              <a:latin typeface="Arial" pitchFamily="34" charset="0"/>
            </a:endParaRPr>
          </a:p>
        </p:txBody>
      </p:sp>
      <p:grpSp>
        <p:nvGrpSpPr>
          <p:cNvPr id="83971" name="Group 20"/>
          <p:cNvGrpSpPr>
            <a:grpSpLocks/>
          </p:cNvGrpSpPr>
          <p:nvPr/>
        </p:nvGrpSpPr>
        <p:grpSpPr bwMode="auto">
          <a:xfrm>
            <a:off x="1600200" y="2017713"/>
            <a:ext cx="6103938" cy="3848100"/>
            <a:chOff x="1491" y="1271"/>
            <a:chExt cx="3845" cy="2424"/>
          </a:xfrm>
        </p:grpSpPr>
        <p:sp>
          <p:nvSpPr>
            <p:cNvPr id="83973" name="Rectangle 3"/>
            <p:cNvSpPr>
              <a:spLocks noChangeArrowheads="1"/>
            </p:cNvSpPr>
            <p:nvPr/>
          </p:nvSpPr>
          <p:spPr bwMode="auto">
            <a:xfrm>
              <a:off x="2320" y="2038"/>
              <a:ext cx="3016" cy="1032"/>
            </a:xfrm>
            <a:prstGeom prst="rect">
              <a:avLst/>
            </a:prstGeom>
            <a:gradFill rotWithShape="0">
              <a:gsLst>
                <a:gs pos="0">
                  <a:srgbClr val="EF440F"/>
                </a:gs>
                <a:gs pos="50000">
                  <a:srgbClr val="FFCC00"/>
                </a:gs>
                <a:gs pos="100000">
                  <a:srgbClr val="EF440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74" name="Rectangle 4"/>
            <p:cNvSpPr>
              <a:spLocks noChangeArrowheads="1"/>
            </p:cNvSpPr>
            <p:nvPr/>
          </p:nvSpPr>
          <p:spPr bwMode="auto">
            <a:xfrm>
              <a:off x="2560" y="1947"/>
              <a:ext cx="136" cy="125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75" name="Rectangle 5"/>
            <p:cNvSpPr>
              <a:spLocks noChangeArrowheads="1"/>
            </p:cNvSpPr>
            <p:nvPr/>
          </p:nvSpPr>
          <p:spPr bwMode="auto">
            <a:xfrm>
              <a:off x="4912" y="1947"/>
              <a:ext cx="136" cy="125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76" name="Oval 6"/>
            <p:cNvSpPr>
              <a:spLocks noChangeArrowheads="1"/>
            </p:cNvSpPr>
            <p:nvPr/>
          </p:nvSpPr>
          <p:spPr bwMode="auto">
            <a:xfrm>
              <a:off x="2848" y="2897"/>
              <a:ext cx="40" cy="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77" name="Oval 7"/>
            <p:cNvSpPr>
              <a:spLocks noChangeArrowheads="1"/>
            </p:cNvSpPr>
            <p:nvPr/>
          </p:nvSpPr>
          <p:spPr bwMode="auto">
            <a:xfrm>
              <a:off x="3136" y="2897"/>
              <a:ext cx="40" cy="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78" name="Oval 8"/>
            <p:cNvSpPr>
              <a:spLocks noChangeArrowheads="1"/>
            </p:cNvSpPr>
            <p:nvPr/>
          </p:nvSpPr>
          <p:spPr bwMode="auto">
            <a:xfrm>
              <a:off x="4288" y="2580"/>
              <a:ext cx="376" cy="173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79" name="Oval 9"/>
            <p:cNvSpPr>
              <a:spLocks noChangeArrowheads="1"/>
            </p:cNvSpPr>
            <p:nvPr/>
          </p:nvSpPr>
          <p:spPr bwMode="auto">
            <a:xfrm>
              <a:off x="2944" y="2083"/>
              <a:ext cx="88" cy="3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80" name="Rectangle 10"/>
            <p:cNvSpPr>
              <a:spLocks noChangeArrowheads="1"/>
            </p:cNvSpPr>
            <p:nvPr/>
          </p:nvSpPr>
          <p:spPr bwMode="auto">
            <a:xfrm>
              <a:off x="1936" y="2445"/>
              <a:ext cx="328" cy="82"/>
            </a:xfrm>
            <a:prstGeom prst="rect">
              <a:avLst/>
            </a:prstGeom>
            <a:solidFill>
              <a:srgbClr val="767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81" name="Freeform 11"/>
            <p:cNvSpPr>
              <a:spLocks/>
            </p:cNvSpPr>
            <p:nvPr/>
          </p:nvSpPr>
          <p:spPr bwMode="auto">
            <a:xfrm>
              <a:off x="1548" y="2486"/>
              <a:ext cx="385" cy="408"/>
            </a:xfrm>
            <a:custGeom>
              <a:avLst/>
              <a:gdLst>
                <a:gd name="T0" fmla="*/ 0 w 385"/>
                <a:gd name="T1" fmla="*/ 407 h 408"/>
                <a:gd name="T2" fmla="*/ 0 w 385"/>
                <a:gd name="T3" fmla="*/ 0 h 408"/>
                <a:gd name="T4" fmla="*/ 384 w 385"/>
                <a:gd name="T5" fmla="*/ 0 h 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408">
                  <a:moveTo>
                    <a:pt x="0" y="407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8575" cap="rnd" cmpd="sng">
              <a:solidFill>
                <a:srgbClr val="FAFD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3982" name="Rectangle 12"/>
            <p:cNvSpPr>
              <a:spLocks noChangeArrowheads="1"/>
            </p:cNvSpPr>
            <p:nvPr/>
          </p:nvSpPr>
          <p:spPr bwMode="auto">
            <a:xfrm>
              <a:off x="1491" y="2154"/>
              <a:ext cx="8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Quemador</a:t>
              </a:r>
            </a:p>
          </p:txBody>
        </p:sp>
        <p:sp>
          <p:nvSpPr>
            <p:cNvPr id="83983" name="Line 13"/>
            <p:cNvSpPr>
              <a:spLocks noChangeShapeType="1"/>
            </p:cNvSpPr>
            <p:nvPr/>
          </p:nvSpPr>
          <p:spPr bwMode="auto">
            <a:xfrm flipV="1">
              <a:off x="2988" y="1532"/>
              <a:ext cx="0" cy="460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84" name="Rectangle 14"/>
            <p:cNvSpPr>
              <a:spLocks noChangeArrowheads="1"/>
            </p:cNvSpPr>
            <p:nvPr/>
          </p:nvSpPr>
          <p:spPr bwMode="auto">
            <a:xfrm>
              <a:off x="2391" y="1271"/>
              <a:ext cx="130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Orificio sangrado</a:t>
              </a:r>
            </a:p>
          </p:txBody>
        </p:sp>
        <p:sp>
          <p:nvSpPr>
            <p:cNvPr id="83985" name="Line 15"/>
            <p:cNvSpPr>
              <a:spLocks noChangeShapeType="1"/>
            </p:cNvSpPr>
            <p:nvPr/>
          </p:nvSpPr>
          <p:spPr bwMode="auto">
            <a:xfrm flipV="1">
              <a:off x="2848" y="2979"/>
              <a:ext cx="88" cy="415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86" name="Rectangle 16"/>
            <p:cNvSpPr>
              <a:spLocks noChangeArrowheads="1"/>
            </p:cNvSpPr>
            <p:nvPr/>
          </p:nvSpPr>
          <p:spPr bwMode="auto">
            <a:xfrm>
              <a:off x="2487" y="3466"/>
              <a:ext cx="6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Toberas</a:t>
              </a:r>
            </a:p>
          </p:txBody>
        </p:sp>
        <p:sp>
          <p:nvSpPr>
            <p:cNvPr id="83987" name="Line 17"/>
            <p:cNvSpPr>
              <a:spLocks noChangeShapeType="1"/>
            </p:cNvSpPr>
            <p:nvPr/>
          </p:nvSpPr>
          <p:spPr bwMode="auto">
            <a:xfrm flipV="1">
              <a:off x="4428" y="2889"/>
              <a:ext cx="0" cy="505"/>
            </a:xfrm>
            <a:prstGeom prst="line">
              <a:avLst/>
            </a:prstGeom>
            <a:noFill/>
            <a:ln w="28575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3988" name="Rectangle 18"/>
            <p:cNvSpPr>
              <a:spLocks noChangeArrowheads="1"/>
            </p:cNvSpPr>
            <p:nvPr/>
          </p:nvSpPr>
          <p:spPr bwMode="auto">
            <a:xfrm>
              <a:off x="4227" y="3466"/>
              <a:ext cx="4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800" b="1">
                  <a:solidFill>
                    <a:schemeClr val="bg1"/>
                  </a:solidFill>
                  <a:latin typeface="Arial" pitchFamily="34" charset="0"/>
                </a:rPr>
                <a:t>Boca</a:t>
              </a:r>
            </a:p>
          </p:txBody>
        </p:sp>
      </p:grpSp>
      <p:sp>
        <p:nvSpPr>
          <p:cNvPr id="83972" name="Rectangle 21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457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ALTONORTE - RAF horno áno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30338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089150" y="836613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b="1" dirty="0">
                <a:solidFill>
                  <a:schemeClr val="tx1"/>
                </a:solidFill>
                <a:latin typeface="Trebuchet MS" pitchFamily="34" charset="0"/>
              </a:rPr>
              <a:t>Horno de Refinación a Fuego</a:t>
            </a:r>
            <a:endParaRPr lang="es-ES" b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400" smtClean="0">
                <a:solidFill>
                  <a:schemeClr val="bg1"/>
                </a:solidFill>
                <a:latin typeface="Trebuchet MS" pitchFamily="34" charset="0"/>
              </a:rPr>
              <a:t>TRATAMIENTO DE ESCORIAS</a:t>
            </a:r>
            <a:endParaRPr lang="es-ES" sz="240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6019" name="Rectangle 4"/>
          <p:cNvSpPr>
            <a:spLocks noChangeArrowheads="1"/>
          </p:cNvSpPr>
          <p:nvPr>
            <p:ph type="body" idx="1"/>
          </p:nvPr>
        </p:nvSpPr>
        <p:spPr>
          <a:xfrm>
            <a:off x="468313" y="1700213"/>
            <a:ext cx="8229600" cy="1812925"/>
          </a:xfrm>
          <a:solidFill>
            <a:srgbClr val="FFFFCC"/>
          </a:solidFill>
          <a:ln w="12700" cap="flat" algn="ctr">
            <a:solidFill>
              <a:srgbClr val="FFFFCC"/>
            </a:solidFill>
            <a:miter lim="800000"/>
            <a:headEnd/>
            <a:tailEnd/>
          </a:ln>
        </p:spPr>
        <p:txBody>
          <a:bodyPr lIns="0" rIns="360000">
            <a:spAutoFit/>
          </a:bodyPr>
          <a:lstStyle/>
          <a:p>
            <a:pPr marL="476250" indent="-374650" algn="just">
              <a:buFontTx/>
              <a:buNone/>
              <a:tabLst>
                <a:tab pos="476250" algn="l"/>
              </a:tabLst>
            </a:pPr>
            <a:r>
              <a:rPr lang="es-ES_tradnl" sz="1600" smtClean="0">
                <a:solidFill>
                  <a:srgbClr val="800000"/>
                </a:solidFill>
                <a:latin typeface="Trebuchet MS" pitchFamily="34" charset="0"/>
              </a:rPr>
              <a:t>	El objetivo del Tratamiento de Escoria es la reducción de la magnetita y de los óxidos de cobre. La reducción de la magnetita produce la disminución de la viscosidad de la escoria.</a:t>
            </a:r>
          </a:p>
          <a:p>
            <a:pPr marL="476250" indent="-374650" algn="just">
              <a:buFontTx/>
              <a:buNone/>
              <a:tabLst>
                <a:tab pos="476250" algn="l"/>
              </a:tabLst>
            </a:pPr>
            <a:endParaRPr lang="es-ES_tradnl" sz="1600" smtClean="0">
              <a:solidFill>
                <a:srgbClr val="800000"/>
              </a:solidFill>
              <a:latin typeface="Trebuchet MS" pitchFamily="34" charset="0"/>
            </a:endParaRPr>
          </a:p>
          <a:p>
            <a:pPr marL="476250" indent="-374650" algn="just">
              <a:buFontTx/>
              <a:buNone/>
              <a:tabLst>
                <a:tab pos="476250" algn="l"/>
              </a:tabLst>
            </a:pPr>
            <a:r>
              <a:rPr lang="es-ES_tradnl" sz="1600" smtClean="0">
                <a:solidFill>
                  <a:srgbClr val="800000"/>
                </a:solidFill>
                <a:latin typeface="Trebuchet MS" pitchFamily="34" charset="0"/>
              </a:rPr>
              <a:t>	Al disminuir la viscosidad de la escoria el </a:t>
            </a:r>
            <a:r>
              <a:rPr lang="es-ES" sz="1600" smtClean="0">
                <a:solidFill>
                  <a:srgbClr val="800000"/>
                </a:solidFill>
                <a:latin typeface="Trebuchet MS" pitchFamily="34" charset="0"/>
              </a:rPr>
              <a:t>metal blanco atrapado mecánicamente decanta hacia el fondo del horno. El cobre oxidado es reducido y se incorpora a la fase metálica. </a:t>
            </a:r>
            <a:endParaRPr lang="es-ES_tradnl" sz="1600" smtClean="0">
              <a:solidFill>
                <a:srgbClr val="800000"/>
              </a:solidFill>
              <a:latin typeface="Trebuchet MS" pitchFamily="34" charset="0"/>
            </a:endParaRPr>
          </a:p>
        </p:txBody>
      </p:sp>
      <p:pic>
        <p:nvPicPr>
          <p:cNvPr id="86020" name="Picture 5" descr="DSCF0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21163"/>
            <a:ext cx="15843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 descr="DSCF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194175"/>
            <a:ext cx="16017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7" descr="DSCF0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313113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62000" y="1219200"/>
            <a:ext cx="6900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buSzPct val="135000"/>
              <a:buFont typeface="Monotype Sorts" pitchFamily="2" charset="2"/>
              <a:buChar char="4"/>
            </a:pPr>
            <a:r>
              <a:rPr lang="es-ES_tradnl" b="1">
                <a:solidFill>
                  <a:srgbClr val="FAFD00"/>
                </a:solidFill>
                <a:latin typeface="Arial" pitchFamily="34" charset="0"/>
              </a:rPr>
              <a:t>Horno Basculante para Limpieza de Escoria</a:t>
            </a:r>
            <a:endParaRPr lang="es-ES_tradnl" sz="2200" b="1" u="sng">
              <a:solidFill>
                <a:srgbClr val="FAFD00"/>
              </a:solidFill>
              <a:latin typeface="Arial" pitchFamily="34" charset="0"/>
            </a:endParaRPr>
          </a:p>
        </p:txBody>
      </p:sp>
      <p:grpSp>
        <p:nvGrpSpPr>
          <p:cNvPr id="89091" name="Group 169"/>
          <p:cNvGrpSpPr>
            <a:grpSpLocks/>
          </p:cNvGrpSpPr>
          <p:nvPr/>
        </p:nvGrpSpPr>
        <p:grpSpPr bwMode="auto">
          <a:xfrm>
            <a:off x="1371600" y="1981200"/>
            <a:ext cx="6932613" cy="3781425"/>
            <a:chOff x="1201" y="1393"/>
            <a:chExt cx="4367" cy="2382"/>
          </a:xfrm>
        </p:grpSpPr>
        <p:sp>
          <p:nvSpPr>
            <p:cNvPr id="89093" name="Rectangle 4"/>
            <p:cNvSpPr>
              <a:spLocks noChangeArrowheads="1"/>
            </p:cNvSpPr>
            <p:nvPr/>
          </p:nvSpPr>
          <p:spPr bwMode="auto">
            <a:xfrm>
              <a:off x="2056" y="2434"/>
              <a:ext cx="2881" cy="756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094" name="Rectangle 5"/>
            <p:cNvSpPr>
              <a:spLocks noChangeArrowheads="1"/>
            </p:cNvSpPr>
            <p:nvPr/>
          </p:nvSpPr>
          <p:spPr bwMode="auto">
            <a:xfrm>
              <a:off x="4809" y="2368"/>
              <a:ext cx="58" cy="921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095" name="Line 6"/>
            <p:cNvSpPr>
              <a:spLocks noChangeShapeType="1"/>
            </p:cNvSpPr>
            <p:nvPr/>
          </p:nvSpPr>
          <p:spPr bwMode="auto">
            <a:xfrm>
              <a:off x="4809" y="2463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096" name="Line 7"/>
            <p:cNvSpPr>
              <a:spLocks noChangeShapeType="1"/>
            </p:cNvSpPr>
            <p:nvPr/>
          </p:nvSpPr>
          <p:spPr bwMode="auto">
            <a:xfrm>
              <a:off x="4809" y="2497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097" name="Line 8"/>
            <p:cNvSpPr>
              <a:spLocks noChangeShapeType="1"/>
            </p:cNvSpPr>
            <p:nvPr/>
          </p:nvSpPr>
          <p:spPr bwMode="auto">
            <a:xfrm>
              <a:off x="4809" y="2564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098" name="Line 9"/>
            <p:cNvSpPr>
              <a:spLocks noChangeShapeType="1"/>
            </p:cNvSpPr>
            <p:nvPr/>
          </p:nvSpPr>
          <p:spPr bwMode="auto">
            <a:xfrm>
              <a:off x="4809" y="2631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099" name="Line 10"/>
            <p:cNvSpPr>
              <a:spLocks noChangeShapeType="1"/>
            </p:cNvSpPr>
            <p:nvPr/>
          </p:nvSpPr>
          <p:spPr bwMode="auto">
            <a:xfrm>
              <a:off x="4809" y="2698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0" name="Line 11"/>
            <p:cNvSpPr>
              <a:spLocks noChangeShapeType="1"/>
            </p:cNvSpPr>
            <p:nvPr/>
          </p:nvSpPr>
          <p:spPr bwMode="auto">
            <a:xfrm>
              <a:off x="4809" y="2765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1" name="Line 12"/>
            <p:cNvSpPr>
              <a:spLocks noChangeShapeType="1"/>
            </p:cNvSpPr>
            <p:nvPr/>
          </p:nvSpPr>
          <p:spPr bwMode="auto">
            <a:xfrm>
              <a:off x="4809" y="2832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2" name="Line 13"/>
            <p:cNvSpPr>
              <a:spLocks noChangeShapeType="1"/>
            </p:cNvSpPr>
            <p:nvPr/>
          </p:nvSpPr>
          <p:spPr bwMode="auto">
            <a:xfrm>
              <a:off x="4809" y="289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3" name="Line 14"/>
            <p:cNvSpPr>
              <a:spLocks noChangeShapeType="1"/>
            </p:cNvSpPr>
            <p:nvPr/>
          </p:nvSpPr>
          <p:spPr bwMode="auto">
            <a:xfrm>
              <a:off x="4809" y="2966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4" name="Line 15"/>
            <p:cNvSpPr>
              <a:spLocks noChangeShapeType="1"/>
            </p:cNvSpPr>
            <p:nvPr/>
          </p:nvSpPr>
          <p:spPr bwMode="auto">
            <a:xfrm>
              <a:off x="4809" y="3032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5" name="Line 16"/>
            <p:cNvSpPr>
              <a:spLocks noChangeShapeType="1"/>
            </p:cNvSpPr>
            <p:nvPr/>
          </p:nvSpPr>
          <p:spPr bwMode="auto">
            <a:xfrm>
              <a:off x="4809" y="3098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6" name="Line 17"/>
            <p:cNvSpPr>
              <a:spLocks noChangeShapeType="1"/>
            </p:cNvSpPr>
            <p:nvPr/>
          </p:nvSpPr>
          <p:spPr bwMode="auto">
            <a:xfrm>
              <a:off x="4809" y="3165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7" name="Line 18"/>
            <p:cNvSpPr>
              <a:spLocks noChangeShapeType="1"/>
            </p:cNvSpPr>
            <p:nvPr/>
          </p:nvSpPr>
          <p:spPr bwMode="auto">
            <a:xfrm>
              <a:off x="4809" y="3232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8" name="Line 19"/>
            <p:cNvSpPr>
              <a:spLocks noChangeShapeType="1"/>
            </p:cNvSpPr>
            <p:nvPr/>
          </p:nvSpPr>
          <p:spPr bwMode="auto">
            <a:xfrm>
              <a:off x="4809" y="329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09" name="Line 20"/>
            <p:cNvSpPr>
              <a:spLocks noChangeShapeType="1"/>
            </p:cNvSpPr>
            <p:nvPr/>
          </p:nvSpPr>
          <p:spPr bwMode="auto">
            <a:xfrm>
              <a:off x="4809" y="2397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0" name="Line 21"/>
            <p:cNvSpPr>
              <a:spLocks noChangeShapeType="1"/>
            </p:cNvSpPr>
            <p:nvPr/>
          </p:nvSpPr>
          <p:spPr bwMode="auto">
            <a:xfrm>
              <a:off x="4809" y="2430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1" name="Line 22"/>
            <p:cNvSpPr>
              <a:spLocks noChangeShapeType="1"/>
            </p:cNvSpPr>
            <p:nvPr/>
          </p:nvSpPr>
          <p:spPr bwMode="auto">
            <a:xfrm>
              <a:off x="4809" y="2530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2" name="Line 23"/>
            <p:cNvSpPr>
              <a:spLocks noChangeShapeType="1"/>
            </p:cNvSpPr>
            <p:nvPr/>
          </p:nvSpPr>
          <p:spPr bwMode="auto">
            <a:xfrm>
              <a:off x="4809" y="2597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3" name="Line 24"/>
            <p:cNvSpPr>
              <a:spLocks noChangeShapeType="1"/>
            </p:cNvSpPr>
            <p:nvPr/>
          </p:nvSpPr>
          <p:spPr bwMode="auto">
            <a:xfrm>
              <a:off x="4809" y="2664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4" name="Line 25"/>
            <p:cNvSpPr>
              <a:spLocks noChangeShapeType="1"/>
            </p:cNvSpPr>
            <p:nvPr/>
          </p:nvSpPr>
          <p:spPr bwMode="auto">
            <a:xfrm>
              <a:off x="4809" y="2731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5" name="Line 26"/>
            <p:cNvSpPr>
              <a:spLocks noChangeShapeType="1"/>
            </p:cNvSpPr>
            <p:nvPr/>
          </p:nvSpPr>
          <p:spPr bwMode="auto">
            <a:xfrm>
              <a:off x="4809" y="2798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6" name="Line 27"/>
            <p:cNvSpPr>
              <a:spLocks noChangeShapeType="1"/>
            </p:cNvSpPr>
            <p:nvPr/>
          </p:nvSpPr>
          <p:spPr bwMode="auto">
            <a:xfrm>
              <a:off x="4809" y="2865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7" name="Line 28"/>
            <p:cNvSpPr>
              <a:spLocks noChangeShapeType="1"/>
            </p:cNvSpPr>
            <p:nvPr/>
          </p:nvSpPr>
          <p:spPr bwMode="auto">
            <a:xfrm>
              <a:off x="4809" y="2932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8" name="Line 29"/>
            <p:cNvSpPr>
              <a:spLocks noChangeShapeType="1"/>
            </p:cNvSpPr>
            <p:nvPr/>
          </p:nvSpPr>
          <p:spPr bwMode="auto">
            <a:xfrm>
              <a:off x="4809" y="299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19" name="Line 30"/>
            <p:cNvSpPr>
              <a:spLocks noChangeShapeType="1"/>
            </p:cNvSpPr>
            <p:nvPr/>
          </p:nvSpPr>
          <p:spPr bwMode="auto">
            <a:xfrm>
              <a:off x="4809" y="3065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0" name="Line 31"/>
            <p:cNvSpPr>
              <a:spLocks noChangeShapeType="1"/>
            </p:cNvSpPr>
            <p:nvPr/>
          </p:nvSpPr>
          <p:spPr bwMode="auto">
            <a:xfrm>
              <a:off x="4809" y="3132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1" name="Line 32"/>
            <p:cNvSpPr>
              <a:spLocks noChangeShapeType="1"/>
            </p:cNvSpPr>
            <p:nvPr/>
          </p:nvSpPr>
          <p:spPr bwMode="auto">
            <a:xfrm>
              <a:off x="4809" y="319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2" name="Line 33"/>
            <p:cNvSpPr>
              <a:spLocks noChangeShapeType="1"/>
            </p:cNvSpPr>
            <p:nvPr/>
          </p:nvSpPr>
          <p:spPr bwMode="auto">
            <a:xfrm>
              <a:off x="4809" y="3266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3" name="Rectangle 34"/>
            <p:cNvSpPr>
              <a:spLocks noChangeArrowheads="1"/>
            </p:cNvSpPr>
            <p:nvPr/>
          </p:nvSpPr>
          <p:spPr bwMode="auto">
            <a:xfrm>
              <a:off x="2230" y="2334"/>
              <a:ext cx="127" cy="989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4" name="Oval 35"/>
            <p:cNvSpPr>
              <a:spLocks noChangeArrowheads="1"/>
            </p:cNvSpPr>
            <p:nvPr/>
          </p:nvSpPr>
          <p:spPr bwMode="auto">
            <a:xfrm>
              <a:off x="3904" y="2434"/>
              <a:ext cx="511" cy="121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5" name="Rectangle 36"/>
            <p:cNvSpPr>
              <a:spLocks noChangeArrowheads="1"/>
            </p:cNvSpPr>
            <p:nvPr/>
          </p:nvSpPr>
          <p:spPr bwMode="auto">
            <a:xfrm>
              <a:off x="4670" y="2334"/>
              <a:ext cx="128" cy="989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6" name="Rectangle 37"/>
            <p:cNvSpPr>
              <a:spLocks noChangeArrowheads="1"/>
            </p:cNvSpPr>
            <p:nvPr/>
          </p:nvSpPr>
          <p:spPr bwMode="auto">
            <a:xfrm>
              <a:off x="2648" y="2869"/>
              <a:ext cx="860" cy="5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27" name="Freeform 38"/>
            <p:cNvSpPr>
              <a:spLocks/>
            </p:cNvSpPr>
            <p:nvPr/>
          </p:nvSpPr>
          <p:spPr bwMode="auto">
            <a:xfrm>
              <a:off x="2540" y="2865"/>
              <a:ext cx="105" cy="68"/>
            </a:xfrm>
            <a:custGeom>
              <a:avLst/>
              <a:gdLst>
                <a:gd name="T0" fmla="*/ 104 w 105"/>
                <a:gd name="T1" fmla="*/ 0 h 68"/>
                <a:gd name="T2" fmla="*/ 0 w 105"/>
                <a:gd name="T3" fmla="*/ 34 h 68"/>
                <a:gd name="T4" fmla="*/ 104 w 105"/>
                <a:gd name="T5" fmla="*/ 67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68">
                  <a:moveTo>
                    <a:pt x="104" y="0"/>
                  </a:moveTo>
                  <a:lnTo>
                    <a:pt x="0" y="34"/>
                  </a:lnTo>
                  <a:lnTo>
                    <a:pt x="104" y="67"/>
                  </a:lnTo>
                </a:path>
              </a:pathLst>
            </a:cu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9128" name="Line 39"/>
            <p:cNvSpPr>
              <a:spLocks noChangeShapeType="1"/>
            </p:cNvSpPr>
            <p:nvPr/>
          </p:nvSpPr>
          <p:spPr bwMode="auto">
            <a:xfrm>
              <a:off x="2544" y="2899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89129" name="Group 43"/>
            <p:cNvGrpSpPr>
              <a:grpSpLocks/>
            </p:cNvGrpSpPr>
            <p:nvPr/>
          </p:nvGrpSpPr>
          <p:grpSpPr bwMode="auto">
            <a:xfrm>
              <a:off x="2362" y="2885"/>
              <a:ext cx="188" cy="27"/>
              <a:chOff x="2362" y="2885"/>
              <a:chExt cx="188" cy="27"/>
            </a:xfrm>
          </p:grpSpPr>
          <p:sp>
            <p:nvSpPr>
              <p:cNvPr id="89254" name="Line 40"/>
              <p:cNvSpPr>
                <a:spLocks noChangeShapeType="1"/>
              </p:cNvSpPr>
              <p:nvPr/>
            </p:nvSpPr>
            <p:spPr bwMode="auto">
              <a:xfrm flipH="1">
                <a:off x="2362" y="2885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55" name="Line 41"/>
              <p:cNvSpPr>
                <a:spLocks noChangeShapeType="1"/>
              </p:cNvSpPr>
              <p:nvPr/>
            </p:nvSpPr>
            <p:spPr bwMode="auto">
              <a:xfrm flipH="1">
                <a:off x="2362" y="2899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56" name="Line 42"/>
              <p:cNvSpPr>
                <a:spLocks noChangeShapeType="1"/>
              </p:cNvSpPr>
              <p:nvPr/>
            </p:nvSpPr>
            <p:spPr bwMode="auto">
              <a:xfrm flipH="1">
                <a:off x="2362" y="2912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30" name="Group 47"/>
            <p:cNvGrpSpPr>
              <a:grpSpLocks/>
            </p:cNvGrpSpPr>
            <p:nvPr/>
          </p:nvGrpSpPr>
          <p:grpSpPr bwMode="auto">
            <a:xfrm>
              <a:off x="1734" y="2885"/>
              <a:ext cx="502" cy="27"/>
              <a:chOff x="1734" y="2885"/>
              <a:chExt cx="502" cy="27"/>
            </a:xfrm>
          </p:grpSpPr>
          <p:sp>
            <p:nvSpPr>
              <p:cNvPr id="89251" name="Line 44"/>
              <p:cNvSpPr>
                <a:spLocks noChangeShapeType="1"/>
              </p:cNvSpPr>
              <p:nvPr/>
            </p:nvSpPr>
            <p:spPr bwMode="auto">
              <a:xfrm flipH="1">
                <a:off x="1734" y="2885"/>
                <a:ext cx="50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52" name="Line 45"/>
              <p:cNvSpPr>
                <a:spLocks noChangeShapeType="1"/>
              </p:cNvSpPr>
              <p:nvPr/>
            </p:nvSpPr>
            <p:spPr bwMode="auto">
              <a:xfrm flipH="1">
                <a:off x="1734" y="2899"/>
                <a:ext cx="50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53" name="Line 46"/>
              <p:cNvSpPr>
                <a:spLocks noChangeShapeType="1"/>
              </p:cNvSpPr>
              <p:nvPr/>
            </p:nvSpPr>
            <p:spPr bwMode="auto">
              <a:xfrm flipH="1">
                <a:off x="1734" y="2912"/>
                <a:ext cx="50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9131" name="Oval 48"/>
            <p:cNvSpPr>
              <a:spLocks noChangeArrowheads="1"/>
            </p:cNvSpPr>
            <p:nvPr/>
          </p:nvSpPr>
          <p:spPr bwMode="auto">
            <a:xfrm>
              <a:off x="1952" y="2869"/>
              <a:ext cx="58" cy="53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32" name="Rectangle 49"/>
            <p:cNvSpPr>
              <a:spLocks noChangeArrowheads="1"/>
            </p:cNvSpPr>
            <p:nvPr/>
          </p:nvSpPr>
          <p:spPr bwMode="auto">
            <a:xfrm>
              <a:off x="1778" y="2869"/>
              <a:ext cx="22" cy="5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33" name="Rectangle 50"/>
            <p:cNvSpPr>
              <a:spLocks noChangeArrowheads="1"/>
            </p:cNvSpPr>
            <p:nvPr/>
          </p:nvSpPr>
          <p:spPr bwMode="auto">
            <a:xfrm>
              <a:off x="1812" y="2836"/>
              <a:ext cx="23" cy="120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89134" name="Group 53"/>
            <p:cNvGrpSpPr>
              <a:grpSpLocks/>
            </p:cNvGrpSpPr>
            <p:nvPr/>
          </p:nvGrpSpPr>
          <p:grpSpPr bwMode="auto">
            <a:xfrm>
              <a:off x="1494" y="2873"/>
              <a:ext cx="166" cy="828"/>
              <a:chOff x="1494" y="2873"/>
              <a:chExt cx="166" cy="828"/>
            </a:xfrm>
          </p:grpSpPr>
          <p:sp>
            <p:nvSpPr>
              <p:cNvPr id="89249" name="Freeform 51"/>
              <p:cNvSpPr>
                <a:spLocks/>
              </p:cNvSpPr>
              <p:nvPr/>
            </p:nvSpPr>
            <p:spPr bwMode="auto">
              <a:xfrm>
                <a:off x="1494" y="2899"/>
                <a:ext cx="95" cy="802"/>
              </a:xfrm>
              <a:custGeom>
                <a:avLst/>
                <a:gdLst>
                  <a:gd name="T0" fmla="*/ 0 w 95"/>
                  <a:gd name="T1" fmla="*/ 801 h 802"/>
                  <a:gd name="T2" fmla="*/ 0 w 95"/>
                  <a:gd name="T3" fmla="*/ 0 h 802"/>
                  <a:gd name="T4" fmla="*/ 94 w 95"/>
                  <a:gd name="T5" fmla="*/ 0 h 8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802">
                    <a:moveTo>
                      <a:pt x="0" y="801"/>
                    </a:move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noFill/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89250" name="Freeform 52"/>
              <p:cNvSpPr>
                <a:spLocks/>
              </p:cNvSpPr>
              <p:nvPr/>
            </p:nvSpPr>
            <p:spPr bwMode="auto">
              <a:xfrm>
                <a:off x="1582" y="2873"/>
                <a:ext cx="78" cy="40"/>
              </a:xfrm>
              <a:custGeom>
                <a:avLst/>
                <a:gdLst>
                  <a:gd name="T0" fmla="*/ 77 w 78"/>
                  <a:gd name="T1" fmla="*/ 20 h 40"/>
                  <a:gd name="T2" fmla="*/ 0 w 78"/>
                  <a:gd name="T3" fmla="*/ 0 h 40"/>
                  <a:gd name="T4" fmla="*/ 0 w 78"/>
                  <a:gd name="T5" fmla="*/ 39 h 40"/>
                  <a:gd name="T6" fmla="*/ 77 w 78"/>
                  <a:gd name="T7" fmla="*/ 2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40">
                    <a:moveTo>
                      <a:pt x="77" y="2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77" y="20"/>
                    </a:lnTo>
                  </a:path>
                </a:pathLst>
              </a:custGeom>
              <a:noFill/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89135" name="Rectangle 54"/>
            <p:cNvSpPr>
              <a:spLocks noChangeArrowheads="1"/>
            </p:cNvSpPr>
            <p:nvPr/>
          </p:nvSpPr>
          <p:spPr bwMode="auto">
            <a:xfrm>
              <a:off x="1508" y="3565"/>
              <a:ext cx="67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bg1"/>
                  </a:solidFill>
                  <a:latin typeface="Arial" pitchFamily="34" charset="0"/>
                </a:rPr>
                <a:t>Reductor</a:t>
              </a:r>
            </a:p>
          </p:txBody>
        </p:sp>
        <p:sp>
          <p:nvSpPr>
            <p:cNvPr id="89136" name="Rectangle 55"/>
            <p:cNvSpPr>
              <a:spLocks noChangeArrowheads="1"/>
            </p:cNvSpPr>
            <p:nvPr/>
          </p:nvSpPr>
          <p:spPr bwMode="auto">
            <a:xfrm>
              <a:off x="1681" y="1760"/>
              <a:ext cx="68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bg1"/>
                  </a:solidFill>
                  <a:latin typeface="Arial" pitchFamily="34" charset="0"/>
                </a:rPr>
                <a:t>Fundente</a:t>
              </a:r>
            </a:p>
          </p:txBody>
        </p:sp>
        <p:sp>
          <p:nvSpPr>
            <p:cNvPr id="89137" name="Rectangle 56"/>
            <p:cNvSpPr>
              <a:spLocks noChangeArrowheads="1"/>
            </p:cNvSpPr>
            <p:nvPr/>
          </p:nvSpPr>
          <p:spPr bwMode="auto">
            <a:xfrm>
              <a:off x="1270" y="1393"/>
              <a:ext cx="88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bg1"/>
                  </a:solidFill>
                  <a:latin typeface="Arial" pitchFamily="34" charset="0"/>
                </a:rPr>
                <a:t>Combustible</a:t>
              </a:r>
            </a:p>
          </p:txBody>
        </p:sp>
        <p:grpSp>
          <p:nvGrpSpPr>
            <p:cNvPr id="89138" name="Group 60"/>
            <p:cNvGrpSpPr>
              <a:grpSpLocks/>
            </p:cNvGrpSpPr>
            <p:nvPr/>
          </p:nvGrpSpPr>
          <p:grpSpPr bwMode="auto">
            <a:xfrm>
              <a:off x="2769" y="2936"/>
              <a:ext cx="29" cy="164"/>
              <a:chOff x="2769" y="2936"/>
              <a:chExt cx="29" cy="164"/>
            </a:xfrm>
          </p:grpSpPr>
          <p:sp>
            <p:nvSpPr>
              <p:cNvPr id="89246" name="Line 57"/>
              <p:cNvSpPr>
                <a:spLocks noChangeShapeType="1"/>
              </p:cNvSpPr>
              <p:nvPr/>
            </p:nvSpPr>
            <p:spPr bwMode="auto">
              <a:xfrm>
                <a:off x="2769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47" name="Line 58"/>
              <p:cNvSpPr>
                <a:spLocks noChangeShapeType="1"/>
              </p:cNvSpPr>
              <p:nvPr/>
            </p:nvSpPr>
            <p:spPr bwMode="auto">
              <a:xfrm>
                <a:off x="2784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48" name="Line 59"/>
              <p:cNvSpPr>
                <a:spLocks noChangeShapeType="1"/>
              </p:cNvSpPr>
              <p:nvPr/>
            </p:nvSpPr>
            <p:spPr bwMode="auto">
              <a:xfrm>
                <a:off x="2798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39" name="Group 64"/>
            <p:cNvGrpSpPr>
              <a:grpSpLocks/>
            </p:cNvGrpSpPr>
            <p:nvPr/>
          </p:nvGrpSpPr>
          <p:grpSpPr bwMode="auto">
            <a:xfrm>
              <a:off x="2874" y="2936"/>
              <a:ext cx="29" cy="164"/>
              <a:chOff x="2874" y="2936"/>
              <a:chExt cx="29" cy="164"/>
            </a:xfrm>
          </p:grpSpPr>
          <p:sp>
            <p:nvSpPr>
              <p:cNvPr id="89243" name="Line 61"/>
              <p:cNvSpPr>
                <a:spLocks noChangeShapeType="1"/>
              </p:cNvSpPr>
              <p:nvPr/>
            </p:nvSpPr>
            <p:spPr bwMode="auto">
              <a:xfrm>
                <a:off x="2874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44" name="Line 62"/>
              <p:cNvSpPr>
                <a:spLocks noChangeShapeType="1"/>
              </p:cNvSpPr>
              <p:nvPr/>
            </p:nvSpPr>
            <p:spPr bwMode="auto">
              <a:xfrm>
                <a:off x="2888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45" name="Line 63"/>
              <p:cNvSpPr>
                <a:spLocks noChangeShapeType="1"/>
              </p:cNvSpPr>
              <p:nvPr/>
            </p:nvSpPr>
            <p:spPr bwMode="auto">
              <a:xfrm>
                <a:off x="2903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40" name="Group 68"/>
            <p:cNvGrpSpPr>
              <a:grpSpLocks/>
            </p:cNvGrpSpPr>
            <p:nvPr/>
          </p:nvGrpSpPr>
          <p:grpSpPr bwMode="auto">
            <a:xfrm>
              <a:off x="2979" y="2936"/>
              <a:ext cx="29" cy="164"/>
              <a:chOff x="2979" y="2936"/>
              <a:chExt cx="29" cy="164"/>
            </a:xfrm>
          </p:grpSpPr>
          <p:sp>
            <p:nvSpPr>
              <p:cNvPr id="89240" name="Line 65"/>
              <p:cNvSpPr>
                <a:spLocks noChangeShapeType="1"/>
              </p:cNvSpPr>
              <p:nvPr/>
            </p:nvSpPr>
            <p:spPr bwMode="auto">
              <a:xfrm>
                <a:off x="2979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41" name="Line 66"/>
              <p:cNvSpPr>
                <a:spLocks noChangeShapeType="1"/>
              </p:cNvSpPr>
              <p:nvPr/>
            </p:nvSpPr>
            <p:spPr bwMode="auto">
              <a:xfrm>
                <a:off x="2993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42" name="Line 67"/>
              <p:cNvSpPr>
                <a:spLocks noChangeShapeType="1"/>
              </p:cNvSpPr>
              <p:nvPr/>
            </p:nvSpPr>
            <p:spPr bwMode="auto">
              <a:xfrm>
                <a:off x="3008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41" name="Group 72"/>
            <p:cNvGrpSpPr>
              <a:grpSpLocks/>
            </p:cNvGrpSpPr>
            <p:nvPr/>
          </p:nvGrpSpPr>
          <p:grpSpPr bwMode="auto">
            <a:xfrm>
              <a:off x="3084" y="2936"/>
              <a:ext cx="28" cy="164"/>
              <a:chOff x="3084" y="2936"/>
              <a:chExt cx="28" cy="164"/>
            </a:xfrm>
          </p:grpSpPr>
          <p:sp>
            <p:nvSpPr>
              <p:cNvPr id="89237" name="Line 69"/>
              <p:cNvSpPr>
                <a:spLocks noChangeShapeType="1"/>
              </p:cNvSpPr>
              <p:nvPr/>
            </p:nvSpPr>
            <p:spPr bwMode="auto">
              <a:xfrm>
                <a:off x="3084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38" name="Line 70"/>
              <p:cNvSpPr>
                <a:spLocks noChangeShapeType="1"/>
              </p:cNvSpPr>
              <p:nvPr/>
            </p:nvSpPr>
            <p:spPr bwMode="auto">
              <a:xfrm>
                <a:off x="3097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39" name="Line 71"/>
              <p:cNvSpPr>
                <a:spLocks noChangeShapeType="1"/>
              </p:cNvSpPr>
              <p:nvPr/>
            </p:nvSpPr>
            <p:spPr bwMode="auto">
              <a:xfrm>
                <a:off x="3112" y="2936"/>
                <a:ext cx="0" cy="1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9142" name="Rectangle 73"/>
            <p:cNvSpPr>
              <a:spLocks noChangeArrowheads="1"/>
            </p:cNvSpPr>
            <p:nvPr/>
          </p:nvSpPr>
          <p:spPr bwMode="auto">
            <a:xfrm>
              <a:off x="2753" y="2970"/>
              <a:ext cx="59" cy="19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43" name="Rectangle 74"/>
            <p:cNvSpPr>
              <a:spLocks noChangeArrowheads="1"/>
            </p:cNvSpPr>
            <p:nvPr/>
          </p:nvSpPr>
          <p:spPr bwMode="auto">
            <a:xfrm>
              <a:off x="2858" y="2970"/>
              <a:ext cx="57" cy="19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44" name="Rectangle 75"/>
            <p:cNvSpPr>
              <a:spLocks noChangeArrowheads="1"/>
            </p:cNvSpPr>
            <p:nvPr/>
          </p:nvSpPr>
          <p:spPr bwMode="auto">
            <a:xfrm>
              <a:off x="2962" y="2970"/>
              <a:ext cx="58" cy="19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145" name="Rectangle 76"/>
            <p:cNvSpPr>
              <a:spLocks noChangeArrowheads="1"/>
            </p:cNvSpPr>
            <p:nvPr/>
          </p:nvSpPr>
          <p:spPr bwMode="auto">
            <a:xfrm>
              <a:off x="3067" y="2970"/>
              <a:ext cx="57" cy="19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89146" name="Group 79"/>
            <p:cNvGrpSpPr>
              <a:grpSpLocks/>
            </p:cNvGrpSpPr>
            <p:nvPr/>
          </p:nvGrpSpPr>
          <p:grpSpPr bwMode="auto">
            <a:xfrm>
              <a:off x="2753" y="3088"/>
              <a:ext cx="68" cy="16"/>
              <a:chOff x="2753" y="3088"/>
              <a:chExt cx="68" cy="16"/>
            </a:xfrm>
          </p:grpSpPr>
          <p:sp>
            <p:nvSpPr>
              <p:cNvPr id="89235" name="Line 77"/>
              <p:cNvSpPr>
                <a:spLocks noChangeShapeType="1"/>
              </p:cNvSpPr>
              <p:nvPr/>
            </p:nvSpPr>
            <p:spPr bwMode="auto">
              <a:xfrm>
                <a:off x="2753" y="3088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36" name="Line 78"/>
              <p:cNvSpPr>
                <a:spLocks noChangeShapeType="1"/>
              </p:cNvSpPr>
              <p:nvPr/>
            </p:nvSpPr>
            <p:spPr bwMode="auto">
              <a:xfrm>
                <a:off x="2757" y="3104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47" name="Group 82"/>
            <p:cNvGrpSpPr>
              <a:grpSpLocks/>
            </p:cNvGrpSpPr>
            <p:nvPr/>
          </p:nvGrpSpPr>
          <p:grpSpPr bwMode="auto">
            <a:xfrm>
              <a:off x="2737" y="3090"/>
              <a:ext cx="18" cy="56"/>
              <a:chOff x="2737" y="3090"/>
              <a:chExt cx="18" cy="56"/>
            </a:xfrm>
          </p:grpSpPr>
          <p:sp>
            <p:nvSpPr>
              <p:cNvPr id="89233" name="Line 80"/>
              <p:cNvSpPr>
                <a:spLocks noChangeShapeType="1"/>
              </p:cNvSpPr>
              <p:nvPr/>
            </p:nvSpPr>
            <p:spPr bwMode="auto">
              <a:xfrm flipV="1">
                <a:off x="2737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34" name="Line 81"/>
              <p:cNvSpPr>
                <a:spLocks noChangeShapeType="1"/>
              </p:cNvSpPr>
              <p:nvPr/>
            </p:nvSpPr>
            <p:spPr bwMode="auto">
              <a:xfrm flipV="1">
                <a:off x="2755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48" name="Group 85"/>
            <p:cNvGrpSpPr>
              <a:grpSpLocks/>
            </p:cNvGrpSpPr>
            <p:nvPr/>
          </p:nvGrpSpPr>
          <p:grpSpPr bwMode="auto">
            <a:xfrm>
              <a:off x="2807" y="3090"/>
              <a:ext cx="18" cy="56"/>
              <a:chOff x="2807" y="3090"/>
              <a:chExt cx="18" cy="56"/>
            </a:xfrm>
          </p:grpSpPr>
          <p:sp>
            <p:nvSpPr>
              <p:cNvPr id="89231" name="Line 83"/>
              <p:cNvSpPr>
                <a:spLocks noChangeShapeType="1"/>
              </p:cNvSpPr>
              <p:nvPr/>
            </p:nvSpPr>
            <p:spPr bwMode="auto">
              <a:xfrm flipV="1">
                <a:off x="2807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32" name="Line 84"/>
              <p:cNvSpPr>
                <a:spLocks noChangeShapeType="1"/>
              </p:cNvSpPr>
              <p:nvPr/>
            </p:nvSpPr>
            <p:spPr bwMode="auto">
              <a:xfrm flipV="1">
                <a:off x="2825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49" name="Group 88"/>
            <p:cNvGrpSpPr>
              <a:grpSpLocks/>
            </p:cNvGrpSpPr>
            <p:nvPr/>
          </p:nvGrpSpPr>
          <p:grpSpPr bwMode="auto">
            <a:xfrm>
              <a:off x="2753" y="3121"/>
              <a:ext cx="68" cy="17"/>
              <a:chOff x="2753" y="3121"/>
              <a:chExt cx="68" cy="17"/>
            </a:xfrm>
          </p:grpSpPr>
          <p:sp>
            <p:nvSpPr>
              <p:cNvPr id="89229" name="Line 86"/>
              <p:cNvSpPr>
                <a:spLocks noChangeShapeType="1"/>
              </p:cNvSpPr>
              <p:nvPr/>
            </p:nvSpPr>
            <p:spPr bwMode="auto">
              <a:xfrm>
                <a:off x="2753" y="3121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30" name="Line 87"/>
              <p:cNvSpPr>
                <a:spLocks noChangeShapeType="1"/>
              </p:cNvSpPr>
              <p:nvPr/>
            </p:nvSpPr>
            <p:spPr bwMode="auto">
              <a:xfrm>
                <a:off x="2757" y="313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0" name="Group 91"/>
            <p:cNvGrpSpPr>
              <a:grpSpLocks/>
            </p:cNvGrpSpPr>
            <p:nvPr/>
          </p:nvGrpSpPr>
          <p:grpSpPr bwMode="auto">
            <a:xfrm>
              <a:off x="2858" y="3088"/>
              <a:ext cx="67" cy="16"/>
              <a:chOff x="2858" y="3088"/>
              <a:chExt cx="67" cy="16"/>
            </a:xfrm>
          </p:grpSpPr>
          <p:sp>
            <p:nvSpPr>
              <p:cNvPr id="89227" name="Line 89"/>
              <p:cNvSpPr>
                <a:spLocks noChangeShapeType="1"/>
              </p:cNvSpPr>
              <p:nvPr/>
            </p:nvSpPr>
            <p:spPr bwMode="auto">
              <a:xfrm>
                <a:off x="2858" y="3088"/>
                <a:ext cx="6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28" name="Line 90"/>
              <p:cNvSpPr>
                <a:spLocks noChangeShapeType="1"/>
              </p:cNvSpPr>
              <p:nvPr/>
            </p:nvSpPr>
            <p:spPr bwMode="auto">
              <a:xfrm>
                <a:off x="2862" y="3104"/>
                <a:ext cx="5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1" name="Group 94"/>
            <p:cNvGrpSpPr>
              <a:grpSpLocks/>
            </p:cNvGrpSpPr>
            <p:nvPr/>
          </p:nvGrpSpPr>
          <p:grpSpPr bwMode="auto">
            <a:xfrm>
              <a:off x="2962" y="3088"/>
              <a:ext cx="68" cy="16"/>
              <a:chOff x="2962" y="3088"/>
              <a:chExt cx="68" cy="16"/>
            </a:xfrm>
          </p:grpSpPr>
          <p:sp>
            <p:nvSpPr>
              <p:cNvPr id="89225" name="Line 92"/>
              <p:cNvSpPr>
                <a:spLocks noChangeShapeType="1"/>
              </p:cNvSpPr>
              <p:nvPr/>
            </p:nvSpPr>
            <p:spPr bwMode="auto">
              <a:xfrm>
                <a:off x="2962" y="3088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26" name="Line 93"/>
              <p:cNvSpPr>
                <a:spLocks noChangeShapeType="1"/>
              </p:cNvSpPr>
              <p:nvPr/>
            </p:nvSpPr>
            <p:spPr bwMode="auto">
              <a:xfrm>
                <a:off x="2966" y="3104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2" name="Group 97"/>
            <p:cNvGrpSpPr>
              <a:grpSpLocks/>
            </p:cNvGrpSpPr>
            <p:nvPr/>
          </p:nvGrpSpPr>
          <p:grpSpPr bwMode="auto">
            <a:xfrm>
              <a:off x="3067" y="3088"/>
              <a:ext cx="67" cy="16"/>
              <a:chOff x="3067" y="3088"/>
              <a:chExt cx="67" cy="16"/>
            </a:xfrm>
          </p:grpSpPr>
          <p:sp>
            <p:nvSpPr>
              <p:cNvPr id="89223" name="Line 95"/>
              <p:cNvSpPr>
                <a:spLocks noChangeShapeType="1"/>
              </p:cNvSpPr>
              <p:nvPr/>
            </p:nvSpPr>
            <p:spPr bwMode="auto">
              <a:xfrm>
                <a:off x="3067" y="3088"/>
                <a:ext cx="6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24" name="Line 96"/>
              <p:cNvSpPr>
                <a:spLocks noChangeShapeType="1"/>
              </p:cNvSpPr>
              <p:nvPr/>
            </p:nvSpPr>
            <p:spPr bwMode="auto">
              <a:xfrm>
                <a:off x="3071" y="3104"/>
                <a:ext cx="5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3" name="Group 100"/>
            <p:cNvGrpSpPr>
              <a:grpSpLocks/>
            </p:cNvGrpSpPr>
            <p:nvPr/>
          </p:nvGrpSpPr>
          <p:grpSpPr bwMode="auto">
            <a:xfrm>
              <a:off x="3067" y="3121"/>
              <a:ext cx="67" cy="17"/>
              <a:chOff x="3067" y="3121"/>
              <a:chExt cx="67" cy="17"/>
            </a:xfrm>
          </p:grpSpPr>
          <p:sp>
            <p:nvSpPr>
              <p:cNvPr id="89221" name="Line 98"/>
              <p:cNvSpPr>
                <a:spLocks noChangeShapeType="1"/>
              </p:cNvSpPr>
              <p:nvPr/>
            </p:nvSpPr>
            <p:spPr bwMode="auto">
              <a:xfrm>
                <a:off x="3067" y="3121"/>
                <a:ext cx="6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22" name="Line 99"/>
              <p:cNvSpPr>
                <a:spLocks noChangeShapeType="1"/>
              </p:cNvSpPr>
              <p:nvPr/>
            </p:nvSpPr>
            <p:spPr bwMode="auto">
              <a:xfrm>
                <a:off x="3071" y="3138"/>
                <a:ext cx="5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4" name="Group 103"/>
            <p:cNvGrpSpPr>
              <a:grpSpLocks/>
            </p:cNvGrpSpPr>
            <p:nvPr/>
          </p:nvGrpSpPr>
          <p:grpSpPr bwMode="auto">
            <a:xfrm>
              <a:off x="2858" y="3121"/>
              <a:ext cx="67" cy="17"/>
              <a:chOff x="2858" y="3121"/>
              <a:chExt cx="67" cy="17"/>
            </a:xfrm>
          </p:grpSpPr>
          <p:sp>
            <p:nvSpPr>
              <p:cNvPr id="89219" name="Line 101"/>
              <p:cNvSpPr>
                <a:spLocks noChangeShapeType="1"/>
              </p:cNvSpPr>
              <p:nvPr/>
            </p:nvSpPr>
            <p:spPr bwMode="auto">
              <a:xfrm>
                <a:off x="2858" y="3121"/>
                <a:ext cx="6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20" name="Line 102"/>
              <p:cNvSpPr>
                <a:spLocks noChangeShapeType="1"/>
              </p:cNvSpPr>
              <p:nvPr/>
            </p:nvSpPr>
            <p:spPr bwMode="auto">
              <a:xfrm>
                <a:off x="2862" y="3138"/>
                <a:ext cx="5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5" name="Group 106"/>
            <p:cNvGrpSpPr>
              <a:grpSpLocks/>
            </p:cNvGrpSpPr>
            <p:nvPr/>
          </p:nvGrpSpPr>
          <p:grpSpPr bwMode="auto">
            <a:xfrm>
              <a:off x="2962" y="3121"/>
              <a:ext cx="68" cy="17"/>
              <a:chOff x="2962" y="3121"/>
              <a:chExt cx="68" cy="17"/>
            </a:xfrm>
          </p:grpSpPr>
          <p:sp>
            <p:nvSpPr>
              <p:cNvPr id="89217" name="Line 104"/>
              <p:cNvSpPr>
                <a:spLocks noChangeShapeType="1"/>
              </p:cNvSpPr>
              <p:nvPr/>
            </p:nvSpPr>
            <p:spPr bwMode="auto">
              <a:xfrm>
                <a:off x="2962" y="3121"/>
                <a:ext cx="6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18" name="Line 105"/>
              <p:cNvSpPr>
                <a:spLocks noChangeShapeType="1"/>
              </p:cNvSpPr>
              <p:nvPr/>
            </p:nvSpPr>
            <p:spPr bwMode="auto">
              <a:xfrm>
                <a:off x="2966" y="313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6" name="Group 109"/>
            <p:cNvGrpSpPr>
              <a:grpSpLocks/>
            </p:cNvGrpSpPr>
            <p:nvPr/>
          </p:nvGrpSpPr>
          <p:grpSpPr bwMode="auto">
            <a:xfrm>
              <a:off x="2843" y="3090"/>
              <a:ext cx="16" cy="56"/>
              <a:chOff x="2843" y="3090"/>
              <a:chExt cx="16" cy="56"/>
            </a:xfrm>
          </p:grpSpPr>
          <p:sp>
            <p:nvSpPr>
              <p:cNvPr id="89215" name="Line 107"/>
              <p:cNvSpPr>
                <a:spLocks noChangeShapeType="1"/>
              </p:cNvSpPr>
              <p:nvPr/>
            </p:nvSpPr>
            <p:spPr bwMode="auto">
              <a:xfrm flipV="1">
                <a:off x="2843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16" name="Line 108"/>
              <p:cNvSpPr>
                <a:spLocks noChangeShapeType="1"/>
              </p:cNvSpPr>
              <p:nvPr/>
            </p:nvSpPr>
            <p:spPr bwMode="auto">
              <a:xfrm flipV="1">
                <a:off x="2859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7" name="Group 112"/>
            <p:cNvGrpSpPr>
              <a:grpSpLocks/>
            </p:cNvGrpSpPr>
            <p:nvPr/>
          </p:nvGrpSpPr>
          <p:grpSpPr bwMode="auto">
            <a:xfrm>
              <a:off x="2912" y="3090"/>
              <a:ext cx="17" cy="56"/>
              <a:chOff x="2912" y="3090"/>
              <a:chExt cx="17" cy="56"/>
            </a:xfrm>
          </p:grpSpPr>
          <p:sp>
            <p:nvSpPr>
              <p:cNvPr id="89213" name="Line 110"/>
              <p:cNvSpPr>
                <a:spLocks noChangeShapeType="1"/>
              </p:cNvSpPr>
              <p:nvPr/>
            </p:nvSpPr>
            <p:spPr bwMode="auto">
              <a:xfrm flipV="1">
                <a:off x="2912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14" name="Line 111"/>
              <p:cNvSpPr>
                <a:spLocks noChangeShapeType="1"/>
              </p:cNvSpPr>
              <p:nvPr/>
            </p:nvSpPr>
            <p:spPr bwMode="auto">
              <a:xfrm flipV="1">
                <a:off x="2929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8" name="Group 115"/>
            <p:cNvGrpSpPr>
              <a:grpSpLocks/>
            </p:cNvGrpSpPr>
            <p:nvPr/>
          </p:nvGrpSpPr>
          <p:grpSpPr bwMode="auto">
            <a:xfrm>
              <a:off x="2947" y="3090"/>
              <a:ext cx="17" cy="56"/>
              <a:chOff x="2947" y="3090"/>
              <a:chExt cx="17" cy="56"/>
            </a:xfrm>
          </p:grpSpPr>
          <p:sp>
            <p:nvSpPr>
              <p:cNvPr id="89211" name="Line 113"/>
              <p:cNvSpPr>
                <a:spLocks noChangeShapeType="1"/>
              </p:cNvSpPr>
              <p:nvPr/>
            </p:nvSpPr>
            <p:spPr bwMode="auto">
              <a:xfrm flipV="1">
                <a:off x="2947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12" name="Line 114"/>
              <p:cNvSpPr>
                <a:spLocks noChangeShapeType="1"/>
              </p:cNvSpPr>
              <p:nvPr/>
            </p:nvSpPr>
            <p:spPr bwMode="auto">
              <a:xfrm flipV="1">
                <a:off x="2964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59" name="Group 118"/>
            <p:cNvGrpSpPr>
              <a:grpSpLocks/>
            </p:cNvGrpSpPr>
            <p:nvPr/>
          </p:nvGrpSpPr>
          <p:grpSpPr bwMode="auto">
            <a:xfrm>
              <a:off x="3016" y="3090"/>
              <a:ext cx="18" cy="56"/>
              <a:chOff x="3016" y="3090"/>
              <a:chExt cx="18" cy="56"/>
            </a:xfrm>
          </p:grpSpPr>
          <p:sp>
            <p:nvSpPr>
              <p:cNvPr id="89209" name="Line 116"/>
              <p:cNvSpPr>
                <a:spLocks noChangeShapeType="1"/>
              </p:cNvSpPr>
              <p:nvPr/>
            </p:nvSpPr>
            <p:spPr bwMode="auto">
              <a:xfrm flipV="1">
                <a:off x="3016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10" name="Line 117"/>
              <p:cNvSpPr>
                <a:spLocks noChangeShapeType="1"/>
              </p:cNvSpPr>
              <p:nvPr/>
            </p:nvSpPr>
            <p:spPr bwMode="auto">
              <a:xfrm flipV="1">
                <a:off x="3034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60" name="Group 121"/>
            <p:cNvGrpSpPr>
              <a:grpSpLocks/>
            </p:cNvGrpSpPr>
            <p:nvPr/>
          </p:nvGrpSpPr>
          <p:grpSpPr bwMode="auto">
            <a:xfrm>
              <a:off x="3051" y="3090"/>
              <a:ext cx="18" cy="56"/>
              <a:chOff x="3051" y="3090"/>
              <a:chExt cx="18" cy="56"/>
            </a:xfrm>
          </p:grpSpPr>
          <p:sp>
            <p:nvSpPr>
              <p:cNvPr id="89207" name="Line 119"/>
              <p:cNvSpPr>
                <a:spLocks noChangeShapeType="1"/>
              </p:cNvSpPr>
              <p:nvPr/>
            </p:nvSpPr>
            <p:spPr bwMode="auto">
              <a:xfrm flipV="1">
                <a:off x="3051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08" name="Line 120"/>
              <p:cNvSpPr>
                <a:spLocks noChangeShapeType="1"/>
              </p:cNvSpPr>
              <p:nvPr/>
            </p:nvSpPr>
            <p:spPr bwMode="auto">
              <a:xfrm flipV="1">
                <a:off x="3069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61" name="Group 124"/>
            <p:cNvGrpSpPr>
              <a:grpSpLocks/>
            </p:cNvGrpSpPr>
            <p:nvPr/>
          </p:nvGrpSpPr>
          <p:grpSpPr bwMode="auto">
            <a:xfrm>
              <a:off x="3121" y="3090"/>
              <a:ext cx="17" cy="56"/>
              <a:chOff x="3121" y="3090"/>
              <a:chExt cx="17" cy="56"/>
            </a:xfrm>
          </p:grpSpPr>
          <p:sp>
            <p:nvSpPr>
              <p:cNvPr id="89205" name="Line 122"/>
              <p:cNvSpPr>
                <a:spLocks noChangeShapeType="1"/>
              </p:cNvSpPr>
              <p:nvPr/>
            </p:nvSpPr>
            <p:spPr bwMode="auto">
              <a:xfrm flipV="1">
                <a:off x="3121" y="309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06" name="Line 123"/>
              <p:cNvSpPr>
                <a:spLocks noChangeShapeType="1"/>
              </p:cNvSpPr>
              <p:nvPr/>
            </p:nvSpPr>
            <p:spPr bwMode="auto">
              <a:xfrm flipV="1">
                <a:off x="3138" y="3090"/>
                <a:ext cx="0" cy="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9162" name="Rectangle 125"/>
            <p:cNvSpPr>
              <a:spLocks noChangeArrowheads="1"/>
            </p:cNvSpPr>
            <p:nvPr/>
          </p:nvSpPr>
          <p:spPr bwMode="auto">
            <a:xfrm>
              <a:off x="3238" y="2955"/>
              <a:ext cx="61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tx1"/>
                  </a:solidFill>
                  <a:latin typeface="Arial" pitchFamily="34" charset="0"/>
                </a:rPr>
                <a:t>Toberas</a:t>
              </a:r>
              <a:endParaRPr lang="es-ES_tradnl" sz="1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89163" name="Group 128"/>
            <p:cNvGrpSpPr>
              <a:grpSpLocks/>
            </p:cNvGrpSpPr>
            <p:nvPr/>
          </p:nvGrpSpPr>
          <p:grpSpPr bwMode="auto">
            <a:xfrm>
              <a:off x="3621" y="2096"/>
              <a:ext cx="469" cy="259"/>
              <a:chOff x="3621" y="2096"/>
              <a:chExt cx="469" cy="259"/>
            </a:xfrm>
          </p:grpSpPr>
          <p:sp>
            <p:nvSpPr>
              <p:cNvPr id="89203" name="Freeform 126"/>
              <p:cNvSpPr>
                <a:spLocks/>
              </p:cNvSpPr>
              <p:nvPr/>
            </p:nvSpPr>
            <p:spPr bwMode="auto">
              <a:xfrm>
                <a:off x="3621" y="2096"/>
                <a:ext cx="453" cy="192"/>
              </a:xfrm>
              <a:custGeom>
                <a:avLst/>
                <a:gdLst>
                  <a:gd name="T0" fmla="*/ 0 w 453"/>
                  <a:gd name="T1" fmla="*/ 0 h 192"/>
                  <a:gd name="T2" fmla="*/ 452 w 453"/>
                  <a:gd name="T3" fmla="*/ 0 h 192"/>
                  <a:gd name="T4" fmla="*/ 452 w 453"/>
                  <a:gd name="T5" fmla="*/ 191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3" h="192">
                    <a:moveTo>
                      <a:pt x="0" y="0"/>
                    </a:moveTo>
                    <a:lnTo>
                      <a:pt x="452" y="0"/>
                    </a:lnTo>
                    <a:lnTo>
                      <a:pt x="452" y="191"/>
                    </a:lnTo>
                  </a:path>
                </a:pathLst>
              </a:custGeom>
              <a:noFill/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89204" name="Freeform 127"/>
              <p:cNvSpPr>
                <a:spLocks/>
              </p:cNvSpPr>
              <p:nvPr/>
            </p:nvSpPr>
            <p:spPr bwMode="auto">
              <a:xfrm>
                <a:off x="4048" y="2280"/>
                <a:ext cx="42" cy="75"/>
              </a:xfrm>
              <a:custGeom>
                <a:avLst/>
                <a:gdLst>
                  <a:gd name="T0" fmla="*/ 20 w 42"/>
                  <a:gd name="T1" fmla="*/ 74 h 75"/>
                  <a:gd name="T2" fmla="*/ 41 w 42"/>
                  <a:gd name="T3" fmla="*/ 0 h 75"/>
                  <a:gd name="T4" fmla="*/ 0 w 42"/>
                  <a:gd name="T5" fmla="*/ 0 h 75"/>
                  <a:gd name="T6" fmla="*/ 20 w 42"/>
                  <a:gd name="T7" fmla="*/ 74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75">
                    <a:moveTo>
                      <a:pt x="20" y="74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20" y="74"/>
                    </a:lnTo>
                  </a:path>
                </a:pathLst>
              </a:custGeom>
              <a:noFill/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grpSp>
          <p:nvGrpSpPr>
            <p:cNvPr id="89164" name="Group 131"/>
            <p:cNvGrpSpPr>
              <a:grpSpLocks/>
            </p:cNvGrpSpPr>
            <p:nvPr/>
          </p:nvGrpSpPr>
          <p:grpSpPr bwMode="auto">
            <a:xfrm>
              <a:off x="2586" y="1913"/>
              <a:ext cx="972" cy="332"/>
              <a:chOff x="2799" y="1913"/>
              <a:chExt cx="972" cy="332"/>
            </a:xfrm>
          </p:grpSpPr>
          <p:sp>
            <p:nvSpPr>
              <p:cNvPr id="89201" name="Rectangle 129"/>
              <p:cNvSpPr>
                <a:spLocks noChangeArrowheads="1"/>
              </p:cNvSpPr>
              <p:nvPr/>
            </p:nvSpPr>
            <p:spPr bwMode="auto">
              <a:xfrm>
                <a:off x="2853" y="1913"/>
                <a:ext cx="91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1600" b="1">
                    <a:solidFill>
                      <a:schemeClr val="bg1"/>
                    </a:solidFill>
                    <a:latin typeface="Arial" pitchFamily="34" charset="0"/>
                  </a:rPr>
                  <a:t>Alimentación</a:t>
                </a:r>
              </a:p>
            </p:txBody>
          </p:sp>
          <p:sp>
            <p:nvSpPr>
              <p:cNvPr id="89202" name="Rectangle 130"/>
              <p:cNvSpPr>
                <a:spLocks noChangeArrowheads="1"/>
              </p:cNvSpPr>
              <p:nvPr/>
            </p:nvSpPr>
            <p:spPr bwMode="auto">
              <a:xfrm>
                <a:off x="2799" y="2035"/>
                <a:ext cx="855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1600" b="1">
                    <a:solidFill>
                      <a:schemeClr val="bg1"/>
                    </a:solidFill>
                    <a:latin typeface="Arial" pitchFamily="34" charset="0"/>
                  </a:rPr>
                  <a:t>   de escoria</a:t>
                </a:r>
              </a:p>
            </p:txBody>
          </p:sp>
        </p:grpSp>
        <p:grpSp>
          <p:nvGrpSpPr>
            <p:cNvPr id="89165" name="Group 134"/>
            <p:cNvGrpSpPr>
              <a:grpSpLocks/>
            </p:cNvGrpSpPr>
            <p:nvPr/>
          </p:nvGrpSpPr>
          <p:grpSpPr bwMode="auto">
            <a:xfrm>
              <a:off x="4207" y="2092"/>
              <a:ext cx="11" cy="348"/>
              <a:chOff x="4207" y="2092"/>
              <a:chExt cx="11" cy="348"/>
            </a:xfrm>
          </p:grpSpPr>
          <p:sp>
            <p:nvSpPr>
              <p:cNvPr id="89199" name="Line 132"/>
              <p:cNvSpPr>
                <a:spLocks noChangeShapeType="1"/>
              </p:cNvSpPr>
              <p:nvPr/>
            </p:nvSpPr>
            <p:spPr bwMode="auto">
              <a:xfrm flipV="1">
                <a:off x="4207" y="2092"/>
                <a:ext cx="0" cy="34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200" name="Line 133"/>
              <p:cNvSpPr>
                <a:spLocks noChangeShapeType="1"/>
              </p:cNvSpPr>
              <p:nvPr/>
            </p:nvSpPr>
            <p:spPr bwMode="auto">
              <a:xfrm flipV="1">
                <a:off x="4218" y="2092"/>
                <a:ext cx="0" cy="34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89166" name="Group 138"/>
            <p:cNvGrpSpPr>
              <a:grpSpLocks/>
            </p:cNvGrpSpPr>
            <p:nvPr/>
          </p:nvGrpSpPr>
          <p:grpSpPr bwMode="auto">
            <a:xfrm>
              <a:off x="4217" y="2062"/>
              <a:ext cx="476" cy="59"/>
              <a:chOff x="4217" y="2062"/>
              <a:chExt cx="476" cy="59"/>
            </a:xfrm>
          </p:grpSpPr>
          <p:sp>
            <p:nvSpPr>
              <p:cNvPr id="89196" name="Line 135"/>
              <p:cNvSpPr>
                <a:spLocks noChangeShapeType="1"/>
              </p:cNvSpPr>
              <p:nvPr/>
            </p:nvSpPr>
            <p:spPr bwMode="auto">
              <a:xfrm>
                <a:off x="4217" y="2090"/>
                <a:ext cx="41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7" name="Line 136"/>
              <p:cNvSpPr>
                <a:spLocks noChangeShapeType="1"/>
              </p:cNvSpPr>
              <p:nvPr/>
            </p:nvSpPr>
            <p:spPr bwMode="auto">
              <a:xfrm>
                <a:off x="4217" y="2102"/>
                <a:ext cx="41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8" name="Freeform 137"/>
              <p:cNvSpPr>
                <a:spLocks/>
              </p:cNvSpPr>
              <p:nvPr/>
            </p:nvSpPr>
            <p:spPr bwMode="auto">
              <a:xfrm>
                <a:off x="4579" y="2062"/>
                <a:ext cx="114" cy="59"/>
              </a:xfrm>
              <a:custGeom>
                <a:avLst/>
                <a:gdLst>
                  <a:gd name="T0" fmla="*/ 113 w 114"/>
                  <a:gd name="T1" fmla="*/ 29 h 59"/>
                  <a:gd name="T2" fmla="*/ 0 w 114"/>
                  <a:gd name="T3" fmla="*/ 0 h 59"/>
                  <a:gd name="T4" fmla="*/ 0 w 114"/>
                  <a:gd name="T5" fmla="*/ 58 h 59"/>
                  <a:gd name="T6" fmla="*/ 113 w 114"/>
                  <a:gd name="T7" fmla="*/ 29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4" h="59">
                    <a:moveTo>
                      <a:pt x="113" y="29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13" y="29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89167" name="Rectangle 139"/>
            <p:cNvSpPr>
              <a:spLocks noChangeArrowheads="1"/>
            </p:cNvSpPr>
            <p:nvPr/>
          </p:nvSpPr>
          <p:spPr bwMode="auto">
            <a:xfrm>
              <a:off x="4688" y="1941"/>
              <a:ext cx="3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bg1"/>
                  </a:solidFill>
                  <a:latin typeface="Arial" pitchFamily="34" charset="0"/>
                </a:rPr>
                <a:t>Eje</a:t>
              </a:r>
            </a:p>
          </p:txBody>
        </p:sp>
        <p:grpSp>
          <p:nvGrpSpPr>
            <p:cNvPr id="89168" name="Group 148"/>
            <p:cNvGrpSpPr>
              <a:grpSpLocks/>
            </p:cNvGrpSpPr>
            <p:nvPr/>
          </p:nvGrpSpPr>
          <p:grpSpPr bwMode="auto">
            <a:xfrm>
              <a:off x="4118" y="1828"/>
              <a:ext cx="42" cy="606"/>
              <a:chOff x="4118" y="1828"/>
              <a:chExt cx="42" cy="606"/>
            </a:xfrm>
          </p:grpSpPr>
          <p:sp>
            <p:nvSpPr>
              <p:cNvPr id="89188" name="Line 140"/>
              <p:cNvSpPr>
                <a:spLocks noChangeShapeType="1"/>
              </p:cNvSpPr>
              <p:nvPr/>
            </p:nvSpPr>
            <p:spPr bwMode="auto">
              <a:xfrm flipV="1">
                <a:off x="4143" y="2384"/>
                <a:ext cx="0" cy="5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89" name="Line 141"/>
              <p:cNvSpPr>
                <a:spLocks noChangeShapeType="1"/>
              </p:cNvSpPr>
              <p:nvPr/>
            </p:nvSpPr>
            <p:spPr bwMode="auto">
              <a:xfrm flipV="1">
                <a:off x="4143" y="2305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0" name="Line 142"/>
              <p:cNvSpPr>
                <a:spLocks noChangeShapeType="1"/>
              </p:cNvSpPr>
              <p:nvPr/>
            </p:nvSpPr>
            <p:spPr bwMode="auto">
              <a:xfrm flipV="1">
                <a:off x="4143" y="2227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1" name="Line 143"/>
              <p:cNvSpPr>
                <a:spLocks noChangeShapeType="1"/>
              </p:cNvSpPr>
              <p:nvPr/>
            </p:nvSpPr>
            <p:spPr bwMode="auto">
              <a:xfrm flipV="1">
                <a:off x="4143" y="2149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2" name="Line 144"/>
              <p:cNvSpPr>
                <a:spLocks noChangeShapeType="1"/>
              </p:cNvSpPr>
              <p:nvPr/>
            </p:nvSpPr>
            <p:spPr bwMode="auto">
              <a:xfrm flipV="1">
                <a:off x="4143" y="2071"/>
                <a:ext cx="0" cy="52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3" name="Line 145"/>
              <p:cNvSpPr>
                <a:spLocks noChangeShapeType="1"/>
              </p:cNvSpPr>
              <p:nvPr/>
            </p:nvSpPr>
            <p:spPr bwMode="auto">
              <a:xfrm flipV="1">
                <a:off x="4143" y="1994"/>
                <a:ext cx="0" cy="5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4" name="Line 146"/>
              <p:cNvSpPr>
                <a:spLocks noChangeShapeType="1"/>
              </p:cNvSpPr>
              <p:nvPr/>
            </p:nvSpPr>
            <p:spPr bwMode="auto">
              <a:xfrm flipV="1">
                <a:off x="4143" y="1915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95" name="Freeform 147"/>
              <p:cNvSpPr>
                <a:spLocks/>
              </p:cNvSpPr>
              <p:nvPr/>
            </p:nvSpPr>
            <p:spPr bwMode="auto">
              <a:xfrm>
                <a:off x="4118" y="1828"/>
                <a:ext cx="42" cy="73"/>
              </a:xfrm>
              <a:custGeom>
                <a:avLst/>
                <a:gdLst>
                  <a:gd name="T0" fmla="*/ 20 w 42"/>
                  <a:gd name="T1" fmla="*/ 0 h 73"/>
                  <a:gd name="T2" fmla="*/ 0 w 42"/>
                  <a:gd name="T3" fmla="*/ 72 h 73"/>
                  <a:gd name="T4" fmla="*/ 41 w 42"/>
                  <a:gd name="T5" fmla="*/ 72 h 73"/>
                  <a:gd name="T6" fmla="*/ 20 w 42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20" y="0"/>
                    </a:moveTo>
                    <a:lnTo>
                      <a:pt x="0" y="72"/>
                    </a:lnTo>
                    <a:lnTo>
                      <a:pt x="41" y="72"/>
                    </a:lnTo>
                    <a:lnTo>
                      <a:pt x="20" y="0"/>
                    </a:lnTo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0000"/>
                  </a:gs>
                  <a:gs pos="100000">
                    <a:srgbClr val="FFFF66"/>
                  </a:gs>
                </a:gsLst>
                <a:lin ang="5400000" scaled="1"/>
              </a:gradFill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89169" name="Rectangle 149"/>
            <p:cNvSpPr>
              <a:spLocks noChangeArrowheads="1"/>
            </p:cNvSpPr>
            <p:nvPr/>
          </p:nvSpPr>
          <p:spPr bwMode="auto">
            <a:xfrm>
              <a:off x="3947" y="1627"/>
              <a:ext cx="49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bg1"/>
                  </a:solidFill>
                  <a:latin typeface="Arial" pitchFamily="34" charset="0"/>
                </a:rPr>
                <a:t>Gases</a:t>
              </a:r>
            </a:p>
          </p:txBody>
        </p:sp>
        <p:grpSp>
          <p:nvGrpSpPr>
            <p:cNvPr id="89170" name="Group 152"/>
            <p:cNvGrpSpPr>
              <a:grpSpLocks/>
            </p:cNvGrpSpPr>
            <p:nvPr/>
          </p:nvGrpSpPr>
          <p:grpSpPr bwMode="auto">
            <a:xfrm>
              <a:off x="4283" y="2204"/>
              <a:ext cx="688" cy="227"/>
              <a:chOff x="4283" y="2204"/>
              <a:chExt cx="688" cy="227"/>
            </a:xfrm>
          </p:grpSpPr>
          <p:sp>
            <p:nvSpPr>
              <p:cNvPr id="89186" name="Freeform 150"/>
              <p:cNvSpPr>
                <a:spLocks/>
              </p:cNvSpPr>
              <p:nvPr/>
            </p:nvSpPr>
            <p:spPr bwMode="auto">
              <a:xfrm>
                <a:off x="4283" y="2230"/>
                <a:ext cx="618" cy="201"/>
              </a:xfrm>
              <a:custGeom>
                <a:avLst/>
                <a:gdLst>
                  <a:gd name="T0" fmla="*/ 0 w 618"/>
                  <a:gd name="T1" fmla="*/ 200 h 201"/>
                  <a:gd name="T2" fmla="*/ 0 w 618"/>
                  <a:gd name="T3" fmla="*/ 0 h 201"/>
                  <a:gd name="T4" fmla="*/ 617 w 618"/>
                  <a:gd name="T5" fmla="*/ 0 h 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8" h="201">
                    <a:moveTo>
                      <a:pt x="0" y="200"/>
                    </a:moveTo>
                    <a:lnTo>
                      <a:pt x="0" y="0"/>
                    </a:lnTo>
                    <a:lnTo>
                      <a:pt x="617" y="0"/>
                    </a:lnTo>
                  </a:path>
                </a:pathLst>
              </a:custGeom>
              <a:noFill/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89187" name="Freeform 151"/>
              <p:cNvSpPr>
                <a:spLocks/>
              </p:cNvSpPr>
              <p:nvPr/>
            </p:nvSpPr>
            <p:spPr bwMode="auto">
              <a:xfrm>
                <a:off x="4893" y="2204"/>
                <a:ext cx="78" cy="41"/>
              </a:xfrm>
              <a:custGeom>
                <a:avLst/>
                <a:gdLst>
                  <a:gd name="T0" fmla="*/ 77 w 78"/>
                  <a:gd name="T1" fmla="*/ 20 h 41"/>
                  <a:gd name="T2" fmla="*/ 0 w 78"/>
                  <a:gd name="T3" fmla="*/ 0 h 41"/>
                  <a:gd name="T4" fmla="*/ 0 w 78"/>
                  <a:gd name="T5" fmla="*/ 40 h 41"/>
                  <a:gd name="T6" fmla="*/ 77 w 78"/>
                  <a:gd name="T7" fmla="*/ 2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41">
                    <a:moveTo>
                      <a:pt x="77" y="2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77" y="20"/>
                    </a:lnTo>
                  </a:path>
                </a:pathLst>
              </a:custGeom>
              <a:noFill/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grpSp>
          <p:nvGrpSpPr>
            <p:cNvPr id="89171" name="Group 155"/>
            <p:cNvGrpSpPr>
              <a:grpSpLocks/>
            </p:cNvGrpSpPr>
            <p:nvPr/>
          </p:nvGrpSpPr>
          <p:grpSpPr bwMode="auto">
            <a:xfrm>
              <a:off x="4920" y="2095"/>
              <a:ext cx="648" cy="331"/>
              <a:chOff x="4920" y="2095"/>
              <a:chExt cx="648" cy="331"/>
            </a:xfrm>
          </p:grpSpPr>
          <p:sp>
            <p:nvSpPr>
              <p:cNvPr id="89184" name="Rectangle 153"/>
              <p:cNvSpPr>
                <a:spLocks noChangeArrowheads="1"/>
              </p:cNvSpPr>
              <p:nvPr/>
            </p:nvSpPr>
            <p:spPr bwMode="auto">
              <a:xfrm>
                <a:off x="4992" y="2095"/>
                <a:ext cx="57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1600" b="1">
                    <a:solidFill>
                      <a:schemeClr val="bg1"/>
                    </a:solidFill>
                    <a:latin typeface="Arial" pitchFamily="34" charset="0"/>
                  </a:rPr>
                  <a:t>Escoria</a:t>
                </a:r>
              </a:p>
            </p:txBody>
          </p:sp>
          <p:sp>
            <p:nvSpPr>
              <p:cNvPr id="89185" name="Rectangle 154"/>
              <p:cNvSpPr>
                <a:spLocks noChangeArrowheads="1"/>
              </p:cNvSpPr>
              <p:nvPr/>
            </p:nvSpPr>
            <p:spPr bwMode="auto">
              <a:xfrm>
                <a:off x="4920" y="2216"/>
                <a:ext cx="55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66"/>
                        </a:gs>
                        <a:gs pos="50000">
                          <a:srgbClr val="FF0000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s-ES_tradnl" sz="1600" b="1">
                    <a:solidFill>
                      <a:schemeClr val="bg1"/>
                    </a:solidFill>
                    <a:latin typeface="Arial" pitchFamily="34" charset="0"/>
                  </a:rPr>
                  <a:t>    Final</a:t>
                </a:r>
              </a:p>
            </p:txBody>
          </p:sp>
        </p:grpSp>
        <p:sp>
          <p:nvSpPr>
            <p:cNvPr id="89172" name="Rectangle 156"/>
            <p:cNvSpPr>
              <a:spLocks noChangeArrowheads="1"/>
            </p:cNvSpPr>
            <p:nvPr/>
          </p:nvSpPr>
          <p:spPr bwMode="auto">
            <a:xfrm>
              <a:off x="1201" y="2633"/>
              <a:ext cx="36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50000">
                        <a:srgbClr val="FF0000"/>
                      </a:gs>
                      <a:gs pos="100000">
                        <a:srgbClr val="FFFF6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s-ES_tradnl" sz="1600" b="1">
                  <a:solidFill>
                    <a:schemeClr val="bg1"/>
                  </a:solidFill>
                  <a:latin typeface="Arial" pitchFamily="34" charset="0"/>
                </a:rPr>
                <a:t>Aire</a:t>
              </a:r>
            </a:p>
          </p:txBody>
        </p:sp>
        <p:grpSp>
          <p:nvGrpSpPr>
            <p:cNvPr id="89173" name="Group 159"/>
            <p:cNvGrpSpPr>
              <a:grpSpLocks/>
            </p:cNvGrpSpPr>
            <p:nvPr/>
          </p:nvGrpSpPr>
          <p:grpSpPr bwMode="auto">
            <a:xfrm>
              <a:off x="1569" y="2739"/>
              <a:ext cx="404" cy="40"/>
              <a:chOff x="1569" y="2739"/>
              <a:chExt cx="404" cy="40"/>
            </a:xfrm>
          </p:grpSpPr>
          <p:sp>
            <p:nvSpPr>
              <p:cNvPr id="89182" name="Line 157"/>
              <p:cNvSpPr>
                <a:spLocks noChangeShapeType="1"/>
              </p:cNvSpPr>
              <p:nvPr/>
            </p:nvSpPr>
            <p:spPr bwMode="auto">
              <a:xfrm>
                <a:off x="1569" y="2765"/>
                <a:ext cx="366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83" name="Freeform 158"/>
              <p:cNvSpPr>
                <a:spLocks/>
              </p:cNvSpPr>
              <p:nvPr/>
            </p:nvSpPr>
            <p:spPr bwMode="auto">
              <a:xfrm>
                <a:off x="1897" y="2739"/>
                <a:ext cx="76" cy="40"/>
              </a:xfrm>
              <a:custGeom>
                <a:avLst/>
                <a:gdLst>
                  <a:gd name="T0" fmla="*/ 75 w 76"/>
                  <a:gd name="T1" fmla="*/ 20 h 40"/>
                  <a:gd name="T2" fmla="*/ 0 w 76"/>
                  <a:gd name="T3" fmla="*/ 0 h 40"/>
                  <a:gd name="T4" fmla="*/ 0 w 76"/>
                  <a:gd name="T5" fmla="*/ 39 h 40"/>
                  <a:gd name="T6" fmla="*/ 75 w 76"/>
                  <a:gd name="T7" fmla="*/ 2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40">
                    <a:moveTo>
                      <a:pt x="75" y="2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75" y="20"/>
                    </a:lnTo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0000"/>
                  </a:gs>
                  <a:gs pos="100000">
                    <a:srgbClr val="FFFF66"/>
                  </a:gs>
                </a:gsLst>
                <a:lin ang="5400000" scaled="1"/>
              </a:gradFill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89174" name="Line 160"/>
            <p:cNvSpPr>
              <a:spLocks noChangeShapeType="1"/>
            </p:cNvSpPr>
            <p:nvPr/>
          </p:nvSpPr>
          <p:spPr bwMode="auto">
            <a:xfrm>
              <a:off x="1565" y="1666"/>
              <a:ext cx="0" cy="90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89175" name="Group 163"/>
            <p:cNvGrpSpPr>
              <a:grpSpLocks/>
            </p:cNvGrpSpPr>
            <p:nvPr/>
          </p:nvGrpSpPr>
          <p:grpSpPr bwMode="auto">
            <a:xfrm>
              <a:off x="1569" y="2539"/>
              <a:ext cx="404" cy="40"/>
              <a:chOff x="1569" y="2539"/>
              <a:chExt cx="404" cy="40"/>
            </a:xfrm>
          </p:grpSpPr>
          <p:sp>
            <p:nvSpPr>
              <p:cNvPr id="89180" name="Line 161"/>
              <p:cNvSpPr>
                <a:spLocks noChangeShapeType="1"/>
              </p:cNvSpPr>
              <p:nvPr/>
            </p:nvSpPr>
            <p:spPr bwMode="auto">
              <a:xfrm>
                <a:off x="1569" y="2564"/>
                <a:ext cx="366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81" name="Freeform 162"/>
              <p:cNvSpPr>
                <a:spLocks/>
              </p:cNvSpPr>
              <p:nvPr/>
            </p:nvSpPr>
            <p:spPr bwMode="auto">
              <a:xfrm>
                <a:off x="1897" y="2539"/>
                <a:ext cx="76" cy="40"/>
              </a:xfrm>
              <a:custGeom>
                <a:avLst/>
                <a:gdLst>
                  <a:gd name="T0" fmla="*/ 75 w 76"/>
                  <a:gd name="T1" fmla="*/ 20 h 40"/>
                  <a:gd name="T2" fmla="*/ 0 w 76"/>
                  <a:gd name="T3" fmla="*/ 0 h 40"/>
                  <a:gd name="T4" fmla="*/ 0 w 76"/>
                  <a:gd name="T5" fmla="*/ 39 h 40"/>
                  <a:gd name="T6" fmla="*/ 75 w 76"/>
                  <a:gd name="T7" fmla="*/ 2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40">
                    <a:moveTo>
                      <a:pt x="75" y="2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75" y="20"/>
                    </a:lnTo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0000"/>
                  </a:gs>
                  <a:gs pos="100000">
                    <a:srgbClr val="FFFF66"/>
                  </a:gs>
                </a:gsLst>
                <a:lin ang="5400000" scaled="1"/>
              </a:gradFill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89176" name="Line 164"/>
            <p:cNvSpPr>
              <a:spLocks noChangeShapeType="1"/>
            </p:cNvSpPr>
            <p:nvPr/>
          </p:nvSpPr>
          <p:spPr bwMode="auto">
            <a:xfrm>
              <a:off x="1843" y="1966"/>
              <a:ext cx="0" cy="499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89177" name="Group 167"/>
            <p:cNvGrpSpPr>
              <a:grpSpLocks/>
            </p:cNvGrpSpPr>
            <p:nvPr/>
          </p:nvGrpSpPr>
          <p:grpSpPr bwMode="auto">
            <a:xfrm>
              <a:off x="1847" y="2439"/>
              <a:ext cx="162" cy="40"/>
              <a:chOff x="1847" y="2439"/>
              <a:chExt cx="162" cy="40"/>
            </a:xfrm>
          </p:grpSpPr>
          <p:sp>
            <p:nvSpPr>
              <p:cNvPr id="89178" name="Line 165"/>
              <p:cNvSpPr>
                <a:spLocks noChangeShapeType="1"/>
              </p:cNvSpPr>
              <p:nvPr/>
            </p:nvSpPr>
            <p:spPr bwMode="auto">
              <a:xfrm>
                <a:off x="1847" y="2463"/>
                <a:ext cx="122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179" name="Freeform 166"/>
              <p:cNvSpPr>
                <a:spLocks/>
              </p:cNvSpPr>
              <p:nvPr/>
            </p:nvSpPr>
            <p:spPr bwMode="auto">
              <a:xfrm>
                <a:off x="1929" y="2439"/>
                <a:ext cx="80" cy="40"/>
              </a:xfrm>
              <a:custGeom>
                <a:avLst/>
                <a:gdLst>
                  <a:gd name="T0" fmla="*/ 79 w 80"/>
                  <a:gd name="T1" fmla="*/ 20 h 40"/>
                  <a:gd name="T2" fmla="*/ 0 w 80"/>
                  <a:gd name="T3" fmla="*/ 0 h 40"/>
                  <a:gd name="T4" fmla="*/ 0 w 80"/>
                  <a:gd name="T5" fmla="*/ 39 h 40"/>
                  <a:gd name="T6" fmla="*/ 79 w 80"/>
                  <a:gd name="T7" fmla="*/ 2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40">
                    <a:moveTo>
                      <a:pt x="79" y="2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79" y="20"/>
                    </a:lnTo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0000"/>
                  </a:gs>
                  <a:gs pos="100000">
                    <a:srgbClr val="FFFF66"/>
                  </a:gs>
                </a:gsLst>
                <a:lin ang="5400000" scaled="1"/>
              </a:gradFill>
              <a:ln w="28575" cap="rnd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</p:grpSp>
      <p:sp>
        <p:nvSpPr>
          <p:cNvPr id="89092" name="Rectangle 170"/>
          <p:cNvSpPr>
            <a:spLocks noChangeArrowheads="1"/>
          </p:cNvSpPr>
          <p:nvPr/>
        </p:nvSpPr>
        <p:spPr bwMode="auto">
          <a:xfrm>
            <a:off x="762000" y="246063"/>
            <a:ext cx="53530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s-ES_tradnl" sz="2800" b="1">
                <a:solidFill>
                  <a:srgbClr val="FAFD00"/>
                </a:solidFill>
                <a:latin typeface="Arial" pitchFamily="34" charset="0"/>
              </a:rPr>
              <a:t>DESCRIPCION DE PROCESOS</a:t>
            </a:r>
            <a:endParaRPr lang="es-ES_tradnl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8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647700"/>
          </a:xfrm>
        </p:spPr>
        <p:txBody>
          <a:bodyPr/>
          <a:lstStyle/>
          <a:p>
            <a:r>
              <a:rPr lang="es-CL" sz="2800" dirty="0" smtClean="0">
                <a:solidFill>
                  <a:schemeClr val="tx1"/>
                </a:solidFill>
                <a:latin typeface="Trebuchet MS" pitchFamily="34" charset="0"/>
              </a:rPr>
              <a:t>Moldeo de </a:t>
            </a:r>
            <a:r>
              <a:rPr lang="es-CL" sz="2800" dirty="0" err="1" smtClean="0">
                <a:solidFill>
                  <a:schemeClr val="tx1"/>
                </a:solidFill>
                <a:latin typeface="Trebuchet MS" pitchFamily="34" charset="0"/>
              </a:rPr>
              <a:t>Anodos</a:t>
            </a:r>
            <a:endParaRPr lang="es-ES" sz="28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39750" y="1182688"/>
            <a:ext cx="8148638" cy="2533650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360000" bIns="44450">
            <a:spAutoFit/>
          </a:bodyPr>
          <a:lstStyle/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El objetivo del moldeo consiste obtener el ánodo con las características físicas y de peso requeridas por la refinería electrolítica 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Los equipos más utilizados son :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Ruedas de carrusel simple.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Ruedas Twin o gemelas.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</p:txBody>
      </p:sp>
      <p:pic>
        <p:nvPicPr>
          <p:cNvPr id="93188" name="Picture 4" descr="Operador 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4763"/>
            <a:ext cx="52562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DSCF0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4763"/>
            <a:ext cx="41036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rgbClr val="00339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219700" y="1484313"/>
            <a:ext cx="345598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Trebuchet MS" pitchFamily="34" charset="0"/>
              </a:rPr>
              <a:t>Ruedas de Moldeo</a:t>
            </a: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Trebuchet MS" pitchFamily="34" charset="0"/>
              </a:rPr>
              <a:t>Rueda Simple</a:t>
            </a: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  <a:latin typeface="Trebuchet MS" pitchFamily="34" charset="0"/>
              </a:rPr>
              <a:t>Rueda</a:t>
            </a:r>
            <a:r>
              <a:rPr lang="es-ES_tradnl">
                <a:latin typeface="Trebuchet MS" pitchFamily="34" charset="0"/>
              </a:rPr>
              <a:t> </a:t>
            </a:r>
            <a:r>
              <a:rPr lang="es-ES_tradnl" b="1">
                <a:solidFill>
                  <a:schemeClr val="bg1"/>
                </a:solidFill>
                <a:latin typeface="Trebuchet MS" pitchFamily="34" charset="0"/>
              </a:rPr>
              <a:t>Twin</a:t>
            </a:r>
            <a:endParaRPr lang="es-ES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4212" name="Picture 4" descr="MOLDE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81350"/>
            <a:ext cx="63357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360363" cy="288925"/>
          </a:xfrm>
          <a:prstGeom prst="actionButtonBackPrevious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pic>
        <p:nvPicPr>
          <p:cNvPr id="94214" name="Picture 6" descr="MOLDE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8163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Line 7"/>
          <p:cNvSpPr>
            <a:spLocks noChangeShapeType="1"/>
          </p:cNvSpPr>
          <p:nvPr/>
        </p:nvSpPr>
        <p:spPr bwMode="auto">
          <a:xfrm flipH="1">
            <a:off x="5508625" y="2781300"/>
            <a:ext cx="719138" cy="5762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 flipV="1">
            <a:off x="4211638" y="1557338"/>
            <a:ext cx="1008062" cy="5032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3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647700"/>
          </a:xfrm>
        </p:spPr>
        <p:txBody>
          <a:bodyPr/>
          <a:lstStyle/>
          <a:p>
            <a:r>
              <a:rPr lang="es-CL" sz="2800" dirty="0" smtClean="0">
                <a:solidFill>
                  <a:schemeClr val="tx1"/>
                </a:solidFill>
                <a:latin typeface="Trebuchet MS" pitchFamily="34" charset="0"/>
              </a:rPr>
              <a:t>Refinación Electrolítica</a:t>
            </a:r>
            <a:endParaRPr lang="es-ES" sz="28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11188" y="1628775"/>
            <a:ext cx="8077200" cy="3654425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360000" bIns="44450">
            <a:spAutoFit/>
          </a:bodyPr>
          <a:lstStyle/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El objetivo de la refinación electrolítica consiste obtener cobre con pureza de 99,99% en la forma de cátodos. Los cátodos constituyen la materia prima de materiales para fabricación de alambrón, planchas y otros.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Se obtiene un  barro anódico que contiene el oro y plata así como impurezas como arsénico, antimonio, teluro y otros. Estos barros son procesados por técnicas hidrometalúrgicas y de fundición para la obtención de metal doré.</a:t>
            </a: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  <a:p>
            <a:pPr marL="476250" indent="-374650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35000"/>
              <a:buFont typeface="Monotype Sorts" pitchFamily="2" charset="2"/>
              <a:buNone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	Los principales tecnologías  se clasifican según el tipo de hoja madre: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Hoja madre de cobre.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r>
              <a:rPr lang="es-ES_tradnl" sz="1600">
                <a:solidFill>
                  <a:srgbClr val="660033"/>
                </a:solidFill>
                <a:latin typeface="Trebuchet MS" pitchFamily="34" charset="0"/>
              </a:rPr>
              <a:t>Cátodo permanente, acero inoxidable y otros materiales.</a:t>
            </a:r>
          </a:p>
          <a:p>
            <a:pPr marL="1146175" lvl="2" algn="just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660033"/>
              </a:buClr>
              <a:buSzPct val="135000"/>
              <a:buFont typeface="Wingdings" pitchFamily="2" charset="2"/>
              <a:buChar char="v"/>
              <a:tabLst>
                <a:tab pos="476250" algn="l"/>
              </a:tabLst>
            </a:pPr>
            <a:endParaRPr lang="es-ES_tradnl" sz="1600">
              <a:solidFill>
                <a:srgbClr val="66003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4"/>
          <p:cNvSpPr>
            <a:spLocks noChangeArrowheads="1"/>
          </p:cNvSpPr>
          <p:nvPr/>
        </p:nvSpPr>
        <p:spPr bwMode="auto">
          <a:xfrm>
            <a:off x="107950" y="1628775"/>
            <a:ext cx="8928100" cy="5184775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647700"/>
          </a:xfrm>
        </p:spPr>
        <p:txBody>
          <a:bodyPr/>
          <a:lstStyle/>
          <a:p>
            <a:r>
              <a:rPr lang="es-CL" sz="2800" smtClean="0">
                <a:solidFill>
                  <a:schemeClr val="bg1"/>
                </a:solidFill>
                <a:latin typeface="Trebuchet MS" pitchFamily="34" charset="0"/>
              </a:rPr>
              <a:t>Refinación Electrolítica</a:t>
            </a:r>
            <a:endParaRPr lang="es-ES" sz="280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98308" name="Group 82"/>
          <p:cNvGrpSpPr>
            <a:grpSpLocks/>
          </p:cNvGrpSpPr>
          <p:nvPr/>
        </p:nvGrpSpPr>
        <p:grpSpPr bwMode="auto">
          <a:xfrm>
            <a:off x="684213" y="1916113"/>
            <a:ext cx="3743325" cy="4595812"/>
            <a:chOff x="431" y="1207"/>
            <a:chExt cx="2358" cy="2895"/>
          </a:xfrm>
        </p:grpSpPr>
        <p:sp>
          <p:nvSpPr>
            <p:cNvPr id="98326" name="Freeform 49" descr="Horizontal discontinua"/>
            <p:cNvSpPr>
              <a:spLocks/>
            </p:cNvSpPr>
            <p:nvPr/>
          </p:nvSpPr>
          <p:spPr bwMode="auto">
            <a:xfrm>
              <a:off x="975" y="2219"/>
              <a:ext cx="1497" cy="1257"/>
            </a:xfrm>
            <a:custGeom>
              <a:avLst/>
              <a:gdLst>
                <a:gd name="T0" fmla="*/ 0 w 1497"/>
                <a:gd name="T1" fmla="*/ 32 h 1257"/>
                <a:gd name="T2" fmla="*/ 185 w 1497"/>
                <a:gd name="T3" fmla="*/ 32 h 1257"/>
                <a:gd name="T4" fmla="*/ 297 w 1497"/>
                <a:gd name="T5" fmla="*/ 8 h 1257"/>
                <a:gd name="T6" fmla="*/ 561 w 1497"/>
                <a:gd name="T7" fmla="*/ 0 h 1257"/>
                <a:gd name="T8" fmla="*/ 697 w 1497"/>
                <a:gd name="T9" fmla="*/ 24 h 1257"/>
                <a:gd name="T10" fmla="*/ 809 w 1497"/>
                <a:gd name="T11" fmla="*/ 0 h 1257"/>
                <a:gd name="T12" fmla="*/ 969 w 1497"/>
                <a:gd name="T13" fmla="*/ 40 h 1257"/>
                <a:gd name="T14" fmla="*/ 1089 w 1497"/>
                <a:gd name="T15" fmla="*/ 24 h 1257"/>
                <a:gd name="T16" fmla="*/ 1273 w 1497"/>
                <a:gd name="T17" fmla="*/ 48 h 1257"/>
                <a:gd name="T18" fmla="*/ 1393 w 1497"/>
                <a:gd name="T19" fmla="*/ 32 h 1257"/>
                <a:gd name="T20" fmla="*/ 1497 w 1497"/>
                <a:gd name="T21" fmla="*/ 32 h 1257"/>
                <a:gd name="T22" fmla="*/ 1497 w 1497"/>
                <a:gd name="T23" fmla="*/ 1257 h 1257"/>
                <a:gd name="T24" fmla="*/ 0 w 1497"/>
                <a:gd name="T25" fmla="*/ 1257 h 1257"/>
                <a:gd name="T26" fmla="*/ 0 w 1497"/>
                <a:gd name="T27" fmla="*/ 32 h 12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7" h="1257">
                  <a:moveTo>
                    <a:pt x="0" y="32"/>
                  </a:moveTo>
                  <a:lnTo>
                    <a:pt x="185" y="32"/>
                  </a:lnTo>
                  <a:lnTo>
                    <a:pt x="297" y="8"/>
                  </a:lnTo>
                  <a:lnTo>
                    <a:pt x="561" y="0"/>
                  </a:lnTo>
                  <a:lnTo>
                    <a:pt x="697" y="24"/>
                  </a:lnTo>
                  <a:lnTo>
                    <a:pt x="809" y="0"/>
                  </a:lnTo>
                  <a:lnTo>
                    <a:pt x="969" y="40"/>
                  </a:lnTo>
                  <a:lnTo>
                    <a:pt x="1089" y="24"/>
                  </a:lnTo>
                  <a:lnTo>
                    <a:pt x="1273" y="48"/>
                  </a:lnTo>
                  <a:lnTo>
                    <a:pt x="1393" y="32"/>
                  </a:lnTo>
                  <a:lnTo>
                    <a:pt x="1497" y="32"/>
                  </a:lnTo>
                  <a:lnTo>
                    <a:pt x="1497" y="1257"/>
                  </a:lnTo>
                  <a:lnTo>
                    <a:pt x="0" y="1257"/>
                  </a:lnTo>
                  <a:lnTo>
                    <a:pt x="0" y="32"/>
                  </a:lnTo>
                  <a:close/>
                </a:path>
              </a:pathLst>
            </a:custGeom>
            <a:pattFill prst="dashHorz">
              <a:fgClr>
                <a:schemeClr val="folHlink"/>
              </a:fgClr>
              <a:bgClr>
                <a:schemeClr val="accent1"/>
              </a:bgClr>
            </a:patt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7" name="Rectangle 43"/>
            <p:cNvSpPr>
              <a:spLocks noChangeArrowheads="1"/>
            </p:cNvSpPr>
            <p:nvPr/>
          </p:nvSpPr>
          <p:spPr bwMode="auto">
            <a:xfrm>
              <a:off x="2018" y="1979"/>
              <a:ext cx="136" cy="1270"/>
            </a:xfrm>
            <a:prstGeom prst="rect">
              <a:avLst/>
            </a:prstGeom>
            <a:solidFill>
              <a:srgbClr val="660033"/>
            </a:solidFill>
            <a:ln w="9525" algn="ctr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8" name="Freeform 46"/>
            <p:cNvSpPr>
              <a:spLocks/>
            </p:cNvSpPr>
            <p:nvPr/>
          </p:nvSpPr>
          <p:spPr bwMode="auto">
            <a:xfrm>
              <a:off x="657" y="2115"/>
              <a:ext cx="2132" cy="1587"/>
            </a:xfrm>
            <a:custGeom>
              <a:avLst/>
              <a:gdLst>
                <a:gd name="T0" fmla="*/ 0 w 2132"/>
                <a:gd name="T1" fmla="*/ 0 h 1587"/>
                <a:gd name="T2" fmla="*/ 327 w 2132"/>
                <a:gd name="T3" fmla="*/ 0 h 1587"/>
                <a:gd name="T4" fmla="*/ 327 w 2132"/>
                <a:gd name="T5" fmla="*/ 1360 h 1587"/>
                <a:gd name="T6" fmla="*/ 1815 w 2132"/>
                <a:gd name="T7" fmla="*/ 1361 h 1587"/>
                <a:gd name="T8" fmla="*/ 1815 w 2132"/>
                <a:gd name="T9" fmla="*/ 0 h 1587"/>
                <a:gd name="T10" fmla="*/ 2132 w 2132"/>
                <a:gd name="T11" fmla="*/ 0 h 1587"/>
                <a:gd name="T12" fmla="*/ 2132 w 2132"/>
                <a:gd name="T13" fmla="*/ 90 h 1587"/>
                <a:gd name="T14" fmla="*/ 2132 w 2132"/>
                <a:gd name="T15" fmla="*/ 1587 h 1587"/>
                <a:gd name="T16" fmla="*/ 0 w 2132"/>
                <a:gd name="T17" fmla="*/ 1587 h 1587"/>
                <a:gd name="T18" fmla="*/ 0 w 2132"/>
                <a:gd name="T19" fmla="*/ 0 h 15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2" h="1587">
                  <a:moveTo>
                    <a:pt x="0" y="0"/>
                  </a:moveTo>
                  <a:lnTo>
                    <a:pt x="327" y="0"/>
                  </a:lnTo>
                  <a:lnTo>
                    <a:pt x="327" y="1360"/>
                  </a:lnTo>
                  <a:lnTo>
                    <a:pt x="1815" y="1361"/>
                  </a:lnTo>
                  <a:lnTo>
                    <a:pt x="1815" y="0"/>
                  </a:lnTo>
                  <a:lnTo>
                    <a:pt x="2132" y="0"/>
                  </a:lnTo>
                  <a:lnTo>
                    <a:pt x="2132" y="90"/>
                  </a:lnTo>
                  <a:lnTo>
                    <a:pt x="2132" y="1587"/>
                  </a:lnTo>
                  <a:lnTo>
                    <a:pt x="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9" name="Rectangle 47"/>
            <p:cNvSpPr>
              <a:spLocks noChangeArrowheads="1"/>
            </p:cNvSpPr>
            <p:nvPr/>
          </p:nvSpPr>
          <p:spPr bwMode="auto">
            <a:xfrm>
              <a:off x="1338" y="2024"/>
              <a:ext cx="45" cy="127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30" name="Oval 50"/>
            <p:cNvSpPr>
              <a:spLocks noChangeArrowheads="1"/>
            </p:cNvSpPr>
            <p:nvPr/>
          </p:nvSpPr>
          <p:spPr bwMode="auto">
            <a:xfrm>
              <a:off x="1973" y="1707"/>
              <a:ext cx="182" cy="18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r>
                <a:rPr lang="es-CL"/>
                <a:t>+</a:t>
              </a:r>
              <a:endParaRPr lang="es-ES"/>
            </a:p>
          </p:txBody>
        </p:sp>
        <p:sp>
          <p:nvSpPr>
            <p:cNvPr id="98331" name="Oval 51"/>
            <p:cNvSpPr>
              <a:spLocks noChangeArrowheads="1"/>
            </p:cNvSpPr>
            <p:nvPr/>
          </p:nvSpPr>
          <p:spPr bwMode="auto">
            <a:xfrm>
              <a:off x="1276" y="1715"/>
              <a:ext cx="182" cy="18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r>
                <a:rPr lang="es-CL"/>
                <a:t>-</a:t>
              </a:r>
              <a:endParaRPr lang="es-ES"/>
            </a:p>
          </p:txBody>
        </p:sp>
        <p:sp>
          <p:nvSpPr>
            <p:cNvPr id="98332" name="Oval 52"/>
            <p:cNvSpPr>
              <a:spLocks noChangeArrowheads="1"/>
            </p:cNvSpPr>
            <p:nvPr/>
          </p:nvSpPr>
          <p:spPr bwMode="auto">
            <a:xfrm>
              <a:off x="1746" y="2478"/>
              <a:ext cx="182" cy="18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r>
                <a:rPr lang="es-CL" sz="800">
                  <a:solidFill>
                    <a:schemeClr val="bg1"/>
                  </a:solidFill>
                </a:rPr>
                <a:t>Cu++</a:t>
              </a:r>
              <a:endParaRPr lang="es-ES" sz="800">
                <a:solidFill>
                  <a:schemeClr val="bg1"/>
                </a:solidFill>
              </a:endParaRPr>
            </a:p>
          </p:txBody>
        </p:sp>
        <p:sp>
          <p:nvSpPr>
            <p:cNvPr id="98333" name="Text Box 66"/>
            <p:cNvSpPr txBox="1">
              <a:spLocks noChangeArrowheads="1"/>
            </p:cNvSpPr>
            <p:nvPr/>
          </p:nvSpPr>
          <p:spPr bwMode="auto">
            <a:xfrm>
              <a:off x="431" y="3929"/>
              <a:ext cx="5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660033"/>
                  </a:solidFill>
                </a:rPr>
                <a:t>Electrolito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98334" name="Line 67"/>
            <p:cNvSpPr>
              <a:spLocks noChangeShapeType="1"/>
            </p:cNvSpPr>
            <p:nvPr/>
          </p:nvSpPr>
          <p:spPr bwMode="auto">
            <a:xfrm flipV="1">
              <a:off x="884" y="3339"/>
              <a:ext cx="227" cy="590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35" name="Text Box 74"/>
            <p:cNvSpPr txBox="1">
              <a:spLocks noChangeArrowheads="1"/>
            </p:cNvSpPr>
            <p:nvPr/>
          </p:nvSpPr>
          <p:spPr bwMode="auto">
            <a:xfrm>
              <a:off x="2244" y="1434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660033"/>
                  </a:solidFill>
                </a:rPr>
                <a:t>Ánodo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98336" name="Line 75"/>
            <p:cNvSpPr>
              <a:spLocks noChangeShapeType="1"/>
            </p:cNvSpPr>
            <p:nvPr/>
          </p:nvSpPr>
          <p:spPr bwMode="auto">
            <a:xfrm flipH="1">
              <a:off x="2154" y="1661"/>
              <a:ext cx="181" cy="272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37" name="Text Box 76"/>
            <p:cNvSpPr txBox="1">
              <a:spLocks noChangeArrowheads="1"/>
            </p:cNvSpPr>
            <p:nvPr/>
          </p:nvSpPr>
          <p:spPr bwMode="auto">
            <a:xfrm>
              <a:off x="1654" y="1207"/>
              <a:ext cx="6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660033"/>
                  </a:solidFill>
                </a:rPr>
                <a:t>Hoja madre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98338" name="Line 77"/>
            <p:cNvSpPr>
              <a:spLocks noChangeShapeType="1"/>
            </p:cNvSpPr>
            <p:nvPr/>
          </p:nvSpPr>
          <p:spPr bwMode="auto">
            <a:xfrm flipH="1">
              <a:off x="1405" y="1389"/>
              <a:ext cx="386" cy="72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</p:grpSp>
      <p:grpSp>
        <p:nvGrpSpPr>
          <p:cNvPr id="592977" name="Group 81"/>
          <p:cNvGrpSpPr>
            <a:grpSpLocks/>
          </p:cNvGrpSpPr>
          <p:nvPr/>
        </p:nvGrpSpPr>
        <p:grpSpPr bwMode="auto">
          <a:xfrm>
            <a:off x="4859338" y="2060575"/>
            <a:ext cx="3384550" cy="4451350"/>
            <a:chOff x="3061" y="1298"/>
            <a:chExt cx="2132" cy="2804"/>
          </a:xfrm>
        </p:grpSpPr>
        <p:sp>
          <p:nvSpPr>
            <p:cNvPr id="98310" name="Rectangle 54"/>
            <p:cNvSpPr>
              <a:spLocks noChangeArrowheads="1"/>
            </p:cNvSpPr>
            <p:nvPr/>
          </p:nvSpPr>
          <p:spPr bwMode="auto">
            <a:xfrm>
              <a:off x="4401" y="1979"/>
              <a:ext cx="136" cy="1270"/>
            </a:xfrm>
            <a:prstGeom prst="rect">
              <a:avLst/>
            </a:prstGeom>
            <a:solidFill>
              <a:srgbClr val="660033"/>
            </a:solidFill>
            <a:ln w="9525" algn="ctr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11" name="Freeform 53" descr="Horizontal discontinua"/>
            <p:cNvSpPr>
              <a:spLocks/>
            </p:cNvSpPr>
            <p:nvPr/>
          </p:nvSpPr>
          <p:spPr bwMode="auto">
            <a:xfrm>
              <a:off x="3379" y="2219"/>
              <a:ext cx="1497" cy="1257"/>
            </a:xfrm>
            <a:custGeom>
              <a:avLst/>
              <a:gdLst>
                <a:gd name="T0" fmla="*/ 0 w 1497"/>
                <a:gd name="T1" fmla="*/ 32 h 1257"/>
                <a:gd name="T2" fmla="*/ 185 w 1497"/>
                <a:gd name="T3" fmla="*/ 32 h 1257"/>
                <a:gd name="T4" fmla="*/ 297 w 1497"/>
                <a:gd name="T5" fmla="*/ 8 h 1257"/>
                <a:gd name="T6" fmla="*/ 561 w 1497"/>
                <a:gd name="T7" fmla="*/ 0 h 1257"/>
                <a:gd name="T8" fmla="*/ 697 w 1497"/>
                <a:gd name="T9" fmla="*/ 24 h 1257"/>
                <a:gd name="T10" fmla="*/ 829 w 1497"/>
                <a:gd name="T11" fmla="*/ 13 h 1257"/>
                <a:gd name="T12" fmla="*/ 1037 w 1497"/>
                <a:gd name="T13" fmla="*/ 37 h 1257"/>
                <a:gd name="T14" fmla="*/ 1069 w 1497"/>
                <a:gd name="T15" fmla="*/ 160 h 1257"/>
                <a:gd name="T16" fmla="*/ 1069 w 1497"/>
                <a:gd name="T17" fmla="*/ 349 h 1257"/>
                <a:gd name="T18" fmla="*/ 1093 w 1497"/>
                <a:gd name="T19" fmla="*/ 784 h 1257"/>
                <a:gd name="T20" fmla="*/ 1117 w 1497"/>
                <a:gd name="T21" fmla="*/ 773 h 1257"/>
                <a:gd name="T22" fmla="*/ 1125 w 1497"/>
                <a:gd name="T23" fmla="*/ 453 h 1257"/>
                <a:gd name="T24" fmla="*/ 1125 w 1497"/>
                <a:gd name="T25" fmla="*/ 205 h 1257"/>
                <a:gd name="T26" fmla="*/ 1125 w 1497"/>
                <a:gd name="T27" fmla="*/ 93 h 1257"/>
                <a:gd name="T28" fmla="*/ 1141 w 1497"/>
                <a:gd name="T29" fmla="*/ 45 h 1257"/>
                <a:gd name="T30" fmla="*/ 1273 w 1497"/>
                <a:gd name="T31" fmla="*/ 48 h 1257"/>
                <a:gd name="T32" fmla="*/ 1393 w 1497"/>
                <a:gd name="T33" fmla="*/ 32 h 1257"/>
                <a:gd name="T34" fmla="*/ 1497 w 1497"/>
                <a:gd name="T35" fmla="*/ 32 h 1257"/>
                <a:gd name="T36" fmla="*/ 1497 w 1497"/>
                <a:gd name="T37" fmla="*/ 1257 h 1257"/>
                <a:gd name="T38" fmla="*/ 0 w 1497"/>
                <a:gd name="T39" fmla="*/ 1257 h 1257"/>
                <a:gd name="T40" fmla="*/ 0 w 1497"/>
                <a:gd name="T41" fmla="*/ 32 h 12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97" h="1257">
                  <a:moveTo>
                    <a:pt x="0" y="32"/>
                  </a:moveTo>
                  <a:lnTo>
                    <a:pt x="185" y="32"/>
                  </a:lnTo>
                  <a:lnTo>
                    <a:pt x="297" y="8"/>
                  </a:lnTo>
                  <a:lnTo>
                    <a:pt x="561" y="0"/>
                  </a:lnTo>
                  <a:lnTo>
                    <a:pt x="697" y="24"/>
                  </a:lnTo>
                  <a:lnTo>
                    <a:pt x="829" y="13"/>
                  </a:lnTo>
                  <a:lnTo>
                    <a:pt x="1037" y="37"/>
                  </a:lnTo>
                  <a:lnTo>
                    <a:pt x="1069" y="160"/>
                  </a:lnTo>
                  <a:lnTo>
                    <a:pt x="1069" y="349"/>
                  </a:lnTo>
                  <a:lnTo>
                    <a:pt x="1093" y="784"/>
                  </a:lnTo>
                  <a:lnTo>
                    <a:pt x="1117" y="773"/>
                  </a:lnTo>
                  <a:lnTo>
                    <a:pt x="1125" y="453"/>
                  </a:lnTo>
                  <a:lnTo>
                    <a:pt x="1125" y="205"/>
                  </a:lnTo>
                  <a:lnTo>
                    <a:pt x="1125" y="93"/>
                  </a:lnTo>
                  <a:lnTo>
                    <a:pt x="1141" y="45"/>
                  </a:lnTo>
                  <a:lnTo>
                    <a:pt x="1273" y="48"/>
                  </a:lnTo>
                  <a:lnTo>
                    <a:pt x="1393" y="32"/>
                  </a:lnTo>
                  <a:lnTo>
                    <a:pt x="1497" y="32"/>
                  </a:lnTo>
                  <a:lnTo>
                    <a:pt x="1497" y="1257"/>
                  </a:lnTo>
                  <a:lnTo>
                    <a:pt x="0" y="1257"/>
                  </a:lnTo>
                  <a:lnTo>
                    <a:pt x="0" y="32"/>
                  </a:lnTo>
                  <a:close/>
                </a:path>
              </a:pathLst>
            </a:custGeom>
            <a:pattFill prst="dashHorz">
              <a:fgClr>
                <a:schemeClr val="folHlink"/>
              </a:fgClr>
              <a:bgClr>
                <a:schemeClr val="accent1"/>
              </a:bgClr>
            </a:patt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12" name="Freeform 55"/>
            <p:cNvSpPr>
              <a:spLocks/>
            </p:cNvSpPr>
            <p:nvPr/>
          </p:nvSpPr>
          <p:spPr bwMode="auto">
            <a:xfrm>
              <a:off x="3061" y="2115"/>
              <a:ext cx="2132" cy="1587"/>
            </a:xfrm>
            <a:custGeom>
              <a:avLst/>
              <a:gdLst>
                <a:gd name="T0" fmla="*/ 0 w 2132"/>
                <a:gd name="T1" fmla="*/ 0 h 1587"/>
                <a:gd name="T2" fmla="*/ 327 w 2132"/>
                <a:gd name="T3" fmla="*/ 0 h 1587"/>
                <a:gd name="T4" fmla="*/ 327 w 2132"/>
                <a:gd name="T5" fmla="*/ 1360 h 1587"/>
                <a:gd name="T6" fmla="*/ 1815 w 2132"/>
                <a:gd name="T7" fmla="*/ 1361 h 1587"/>
                <a:gd name="T8" fmla="*/ 1815 w 2132"/>
                <a:gd name="T9" fmla="*/ 0 h 1587"/>
                <a:gd name="T10" fmla="*/ 2132 w 2132"/>
                <a:gd name="T11" fmla="*/ 0 h 1587"/>
                <a:gd name="T12" fmla="*/ 2132 w 2132"/>
                <a:gd name="T13" fmla="*/ 90 h 1587"/>
                <a:gd name="T14" fmla="*/ 2132 w 2132"/>
                <a:gd name="T15" fmla="*/ 1587 h 1587"/>
                <a:gd name="T16" fmla="*/ 0 w 2132"/>
                <a:gd name="T17" fmla="*/ 1587 h 1587"/>
                <a:gd name="T18" fmla="*/ 0 w 2132"/>
                <a:gd name="T19" fmla="*/ 0 h 15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2" h="1587">
                  <a:moveTo>
                    <a:pt x="0" y="0"/>
                  </a:moveTo>
                  <a:lnTo>
                    <a:pt x="327" y="0"/>
                  </a:lnTo>
                  <a:lnTo>
                    <a:pt x="327" y="1360"/>
                  </a:lnTo>
                  <a:lnTo>
                    <a:pt x="1815" y="1361"/>
                  </a:lnTo>
                  <a:lnTo>
                    <a:pt x="1815" y="0"/>
                  </a:lnTo>
                  <a:lnTo>
                    <a:pt x="2132" y="0"/>
                  </a:lnTo>
                  <a:lnTo>
                    <a:pt x="2132" y="90"/>
                  </a:lnTo>
                  <a:lnTo>
                    <a:pt x="2132" y="1587"/>
                  </a:lnTo>
                  <a:lnTo>
                    <a:pt x="0" y="1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13" name="Rectangle 56"/>
            <p:cNvSpPr>
              <a:spLocks noChangeArrowheads="1"/>
            </p:cNvSpPr>
            <p:nvPr/>
          </p:nvSpPr>
          <p:spPr bwMode="auto">
            <a:xfrm>
              <a:off x="3742" y="2024"/>
              <a:ext cx="45" cy="127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14" name="Oval 57"/>
            <p:cNvSpPr>
              <a:spLocks noChangeArrowheads="1"/>
            </p:cNvSpPr>
            <p:nvPr/>
          </p:nvSpPr>
          <p:spPr bwMode="auto">
            <a:xfrm>
              <a:off x="4377" y="1707"/>
              <a:ext cx="182" cy="18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r>
                <a:rPr lang="es-CL"/>
                <a:t>+</a:t>
              </a:r>
              <a:endParaRPr lang="es-ES"/>
            </a:p>
          </p:txBody>
        </p:sp>
        <p:sp>
          <p:nvSpPr>
            <p:cNvPr id="98315" name="Oval 58"/>
            <p:cNvSpPr>
              <a:spLocks noChangeArrowheads="1"/>
            </p:cNvSpPr>
            <p:nvPr/>
          </p:nvSpPr>
          <p:spPr bwMode="auto">
            <a:xfrm>
              <a:off x="3680" y="1715"/>
              <a:ext cx="182" cy="18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r>
                <a:rPr lang="es-CL"/>
                <a:t>-</a:t>
              </a:r>
              <a:endParaRPr lang="es-ES"/>
            </a:p>
          </p:txBody>
        </p:sp>
        <p:sp>
          <p:nvSpPr>
            <p:cNvPr id="98316" name="Freeform 61"/>
            <p:cNvSpPr>
              <a:spLocks/>
            </p:cNvSpPr>
            <p:nvPr/>
          </p:nvSpPr>
          <p:spPr bwMode="auto">
            <a:xfrm>
              <a:off x="3379" y="3373"/>
              <a:ext cx="1461" cy="119"/>
            </a:xfrm>
            <a:custGeom>
              <a:avLst/>
              <a:gdLst>
                <a:gd name="T0" fmla="*/ 0 w 1461"/>
                <a:gd name="T1" fmla="*/ 96 h 119"/>
                <a:gd name="T2" fmla="*/ 45 w 1461"/>
                <a:gd name="T3" fmla="*/ 102 h 119"/>
                <a:gd name="T4" fmla="*/ 99 w 1461"/>
                <a:gd name="T5" fmla="*/ 66 h 119"/>
                <a:gd name="T6" fmla="*/ 198 w 1461"/>
                <a:gd name="T7" fmla="*/ 25 h 119"/>
                <a:gd name="T8" fmla="*/ 305 w 1461"/>
                <a:gd name="T9" fmla="*/ 27 h 119"/>
                <a:gd name="T10" fmla="*/ 404 w 1461"/>
                <a:gd name="T11" fmla="*/ 27 h 119"/>
                <a:gd name="T12" fmla="*/ 570 w 1461"/>
                <a:gd name="T13" fmla="*/ 35 h 119"/>
                <a:gd name="T14" fmla="*/ 743 w 1461"/>
                <a:gd name="T15" fmla="*/ 19 h 119"/>
                <a:gd name="T16" fmla="*/ 891 w 1461"/>
                <a:gd name="T17" fmla="*/ 3 h 119"/>
                <a:gd name="T18" fmla="*/ 1073 w 1461"/>
                <a:gd name="T19" fmla="*/ 35 h 119"/>
                <a:gd name="T20" fmla="*/ 1304 w 1461"/>
                <a:gd name="T21" fmla="*/ 30 h 119"/>
                <a:gd name="T22" fmla="*/ 1378 w 1461"/>
                <a:gd name="T23" fmla="*/ 45 h 119"/>
                <a:gd name="T24" fmla="*/ 1420 w 1461"/>
                <a:gd name="T25" fmla="*/ 66 h 119"/>
                <a:gd name="T26" fmla="*/ 1461 w 1461"/>
                <a:gd name="T27" fmla="*/ 111 h 119"/>
                <a:gd name="T28" fmla="*/ 1378 w 1461"/>
                <a:gd name="T29" fmla="*/ 106 h 119"/>
                <a:gd name="T30" fmla="*/ 99 w 1461"/>
                <a:gd name="T31" fmla="*/ 101 h 119"/>
                <a:gd name="T32" fmla="*/ 0 w 1461"/>
                <a:gd name="T33" fmla="*/ 96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1" h="119">
                  <a:moveTo>
                    <a:pt x="0" y="96"/>
                  </a:moveTo>
                  <a:cubicBezTo>
                    <a:pt x="20" y="94"/>
                    <a:pt x="26" y="105"/>
                    <a:pt x="45" y="102"/>
                  </a:cubicBezTo>
                  <a:cubicBezTo>
                    <a:pt x="101" y="102"/>
                    <a:pt x="84" y="77"/>
                    <a:pt x="99" y="66"/>
                  </a:cubicBezTo>
                  <a:cubicBezTo>
                    <a:pt x="126" y="46"/>
                    <a:pt x="160" y="33"/>
                    <a:pt x="198" y="25"/>
                  </a:cubicBezTo>
                  <a:cubicBezTo>
                    <a:pt x="231" y="18"/>
                    <a:pt x="271" y="27"/>
                    <a:pt x="305" y="27"/>
                  </a:cubicBezTo>
                  <a:cubicBezTo>
                    <a:pt x="339" y="27"/>
                    <a:pt x="360" y="26"/>
                    <a:pt x="404" y="27"/>
                  </a:cubicBezTo>
                  <a:cubicBezTo>
                    <a:pt x="449" y="28"/>
                    <a:pt x="513" y="36"/>
                    <a:pt x="570" y="35"/>
                  </a:cubicBezTo>
                  <a:cubicBezTo>
                    <a:pt x="626" y="34"/>
                    <a:pt x="689" y="24"/>
                    <a:pt x="743" y="19"/>
                  </a:cubicBezTo>
                  <a:cubicBezTo>
                    <a:pt x="797" y="14"/>
                    <a:pt x="837" y="0"/>
                    <a:pt x="891" y="3"/>
                  </a:cubicBezTo>
                  <a:cubicBezTo>
                    <a:pt x="946" y="6"/>
                    <a:pt x="1004" y="31"/>
                    <a:pt x="1073" y="35"/>
                  </a:cubicBezTo>
                  <a:cubicBezTo>
                    <a:pt x="1142" y="39"/>
                    <a:pt x="1254" y="28"/>
                    <a:pt x="1304" y="30"/>
                  </a:cubicBezTo>
                  <a:cubicBezTo>
                    <a:pt x="1330" y="31"/>
                    <a:pt x="1378" y="45"/>
                    <a:pt x="1378" y="45"/>
                  </a:cubicBezTo>
                  <a:cubicBezTo>
                    <a:pt x="1396" y="78"/>
                    <a:pt x="1371" y="45"/>
                    <a:pt x="1420" y="66"/>
                  </a:cubicBezTo>
                  <a:cubicBezTo>
                    <a:pt x="1438" y="73"/>
                    <a:pt x="1449" y="100"/>
                    <a:pt x="1461" y="111"/>
                  </a:cubicBezTo>
                  <a:cubicBezTo>
                    <a:pt x="1424" y="119"/>
                    <a:pt x="1417" y="106"/>
                    <a:pt x="1378" y="106"/>
                  </a:cubicBezTo>
                  <a:cubicBezTo>
                    <a:pt x="952" y="103"/>
                    <a:pt x="525" y="103"/>
                    <a:pt x="99" y="101"/>
                  </a:cubicBezTo>
                  <a:cubicBezTo>
                    <a:pt x="44" y="93"/>
                    <a:pt x="77" y="96"/>
                    <a:pt x="0" y="96"/>
                  </a:cubicBezTo>
                  <a:close/>
                </a:path>
              </a:pathLst>
            </a:custGeom>
            <a:gradFill rotWithShape="1">
              <a:gsLst>
                <a:gs pos="0">
                  <a:srgbClr val="EC6000"/>
                </a:gs>
                <a:gs pos="100000">
                  <a:srgbClr val="990033"/>
                </a:gs>
              </a:gsLst>
              <a:lin ang="5400000" scaled="1"/>
            </a:gradFill>
            <a:ln w="9525" cap="flat" cmpd="sng">
              <a:solidFill>
                <a:srgbClr val="99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17" name="Oval 63"/>
            <p:cNvSpPr>
              <a:spLocks noChangeArrowheads="1"/>
            </p:cNvSpPr>
            <p:nvPr/>
          </p:nvSpPr>
          <p:spPr bwMode="auto">
            <a:xfrm>
              <a:off x="3923" y="2523"/>
              <a:ext cx="182" cy="182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r>
                <a:rPr lang="es-CL" sz="800">
                  <a:solidFill>
                    <a:schemeClr val="bg1"/>
                  </a:solidFill>
                </a:rPr>
                <a:t>Cu++</a:t>
              </a:r>
              <a:endParaRPr lang="es-ES" sz="800">
                <a:solidFill>
                  <a:schemeClr val="bg1"/>
                </a:solidFill>
              </a:endParaRPr>
            </a:p>
          </p:txBody>
        </p:sp>
        <p:sp>
          <p:nvSpPr>
            <p:cNvPr id="98318" name="Text Box 68"/>
            <p:cNvSpPr txBox="1">
              <a:spLocks noChangeArrowheads="1"/>
            </p:cNvSpPr>
            <p:nvPr/>
          </p:nvSpPr>
          <p:spPr bwMode="auto">
            <a:xfrm>
              <a:off x="3470" y="3929"/>
              <a:ext cx="9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660033"/>
                  </a:solidFill>
                </a:rPr>
                <a:t>Barro Anódico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98319" name="Line 69"/>
            <p:cNvSpPr>
              <a:spLocks noChangeShapeType="1"/>
            </p:cNvSpPr>
            <p:nvPr/>
          </p:nvSpPr>
          <p:spPr bwMode="auto">
            <a:xfrm flipV="1">
              <a:off x="3923" y="3430"/>
              <a:ext cx="227" cy="454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0" name="Text Box 70"/>
            <p:cNvSpPr txBox="1">
              <a:spLocks noChangeArrowheads="1"/>
            </p:cNvSpPr>
            <p:nvPr/>
          </p:nvSpPr>
          <p:spPr bwMode="auto">
            <a:xfrm>
              <a:off x="4694" y="1525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660033"/>
                  </a:solidFill>
                </a:rPr>
                <a:t>Scrap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98321" name="Line 71"/>
            <p:cNvSpPr>
              <a:spLocks noChangeShapeType="1"/>
            </p:cNvSpPr>
            <p:nvPr/>
          </p:nvSpPr>
          <p:spPr bwMode="auto">
            <a:xfrm flipH="1">
              <a:off x="4604" y="1752"/>
              <a:ext cx="181" cy="272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2" name="Text Box 72"/>
            <p:cNvSpPr txBox="1">
              <a:spLocks noChangeArrowheads="1"/>
            </p:cNvSpPr>
            <p:nvPr/>
          </p:nvSpPr>
          <p:spPr bwMode="auto">
            <a:xfrm>
              <a:off x="4104" y="1298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660033"/>
                  </a:solidFill>
                </a:rPr>
                <a:t>Cátodo</a:t>
              </a:r>
              <a:endParaRPr lang="es-ES" sz="1200">
                <a:solidFill>
                  <a:srgbClr val="660033"/>
                </a:solidFill>
              </a:endParaRPr>
            </a:p>
          </p:txBody>
        </p:sp>
        <p:sp>
          <p:nvSpPr>
            <p:cNvPr id="98323" name="Line 73"/>
            <p:cNvSpPr>
              <a:spLocks noChangeShapeType="1"/>
            </p:cNvSpPr>
            <p:nvPr/>
          </p:nvSpPr>
          <p:spPr bwMode="auto">
            <a:xfrm flipH="1">
              <a:off x="3878" y="1434"/>
              <a:ext cx="408" cy="998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4" name="Rectangle 60"/>
            <p:cNvSpPr>
              <a:spLocks noChangeArrowheads="1"/>
            </p:cNvSpPr>
            <p:nvPr/>
          </p:nvSpPr>
          <p:spPr bwMode="auto">
            <a:xfrm>
              <a:off x="3698" y="2243"/>
              <a:ext cx="44" cy="1043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  <p:sp>
          <p:nvSpPr>
            <p:cNvPr id="98325" name="Rectangle 62"/>
            <p:cNvSpPr>
              <a:spLocks noChangeArrowheads="1"/>
            </p:cNvSpPr>
            <p:nvPr/>
          </p:nvSpPr>
          <p:spPr bwMode="auto">
            <a:xfrm>
              <a:off x="3787" y="2242"/>
              <a:ext cx="44" cy="1043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CC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4" tIns="45716" rIns="91434" bIns="45716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054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5562600" cy="533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mtClean="0">
                <a:solidFill>
                  <a:srgbClr val="FF0000"/>
                </a:solidFill>
              </a:rPr>
              <a:t>Minerales Oxidados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s-ES" smtClean="0"/>
              <a:t>Cuprita   Cu</a:t>
            </a:r>
            <a:r>
              <a:rPr lang="es-ES" baseline="-25000" smtClean="0"/>
              <a:t>2</a:t>
            </a:r>
            <a:r>
              <a:rPr lang="es-ES" smtClean="0"/>
              <a:t>O            Melaconita   CuO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52266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38893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7" descr="crl csm down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00375"/>
            <a:ext cx="345122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360363" cy="288925"/>
          </a:xfrm>
          <a:prstGeom prst="actionButtonBackPrevious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pic>
        <p:nvPicPr>
          <p:cNvPr id="99332" name="Picture 20" descr="straight catho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23129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21" descr="cells + cra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22" descr="cathode harvest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3829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23"/>
          <p:cNvSpPr txBox="1">
            <a:spLocks noChangeArrowheads="1"/>
          </p:cNvSpPr>
          <p:nvPr/>
        </p:nvSpPr>
        <p:spPr bwMode="auto">
          <a:xfrm>
            <a:off x="827088" y="6021388"/>
            <a:ext cx="63373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CL" sz="1400">
                <a:solidFill>
                  <a:schemeClr val="bg1"/>
                </a:solidFill>
                <a:latin typeface="Trebuchet MS" pitchFamily="34" charset="0"/>
              </a:rPr>
              <a:t> Uso de mayores intensidades de corriente.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CL" sz="1400">
                <a:solidFill>
                  <a:schemeClr val="bg1"/>
                </a:solidFill>
                <a:latin typeface="Trebuchet MS" pitchFamily="34" charset="0"/>
              </a:rPr>
              <a:t> Automatización de las operaciones.</a:t>
            </a:r>
            <a:endParaRPr lang="es-ES" sz="140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5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92150"/>
            <a:ext cx="5562600" cy="533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mtClean="0">
                <a:solidFill>
                  <a:srgbClr val="FF0000"/>
                </a:solidFill>
              </a:rPr>
              <a:t>Minerales Sulfurados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    Calcosina Cu</a:t>
            </a:r>
            <a:r>
              <a:rPr lang="es-ES" baseline="-25000" smtClean="0"/>
              <a:t>2</a:t>
            </a:r>
            <a:r>
              <a:rPr lang="es-ES" smtClean="0"/>
              <a:t>S               Covelina CuS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4176713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4081463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Calcopirita CuFeS</a:t>
            </a:r>
            <a:r>
              <a:rPr lang="es-ES" baseline="-25000" smtClean="0"/>
              <a:t>2             </a:t>
            </a:r>
            <a:r>
              <a:rPr lang="es-ES" smtClean="0"/>
              <a:t>Bornita Cu</a:t>
            </a:r>
            <a:r>
              <a:rPr lang="es-ES" baseline="-25000" smtClean="0"/>
              <a:t>5</a:t>
            </a:r>
            <a:r>
              <a:rPr lang="es-ES" smtClean="0"/>
              <a:t>FeS</a:t>
            </a:r>
            <a:r>
              <a:rPr lang="es-ES" baseline="-25000" smtClean="0"/>
              <a:t>4         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59886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42735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97025" y="5181600"/>
            <a:ext cx="65563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just"/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En la región andina, aproximadamente 90 % de yacimientos corresponden a minerales sulfurados</a:t>
            </a:r>
            <a:r>
              <a:rPr lang="es-ES_tradnl" sz="2000" b="1">
                <a:latin typeface="Arial" pitchFamily="34" charset="0"/>
              </a:rPr>
              <a:t> 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2092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200" b="1">
                <a:solidFill>
                  <a:srgbClr val="FAFD00"/>
                </a:solidFill>
                <a:latin typeface="Arial" pitchFamily="34" charset="0"/>
              </a:rPr>
              <a:t>RUTAS DE </a:t>
            </a:r>
          </a:p>
          <a:p>
            <a:r>
              <a:rPr lang="es-ES_tradnl" sz="2200" b="1">
                <a:solidFill>
                  <a:srgbClr val="FAFD00"/>
                </a:solidFill>
                <a:latin typeface="Arial" pitchFamily="34" charset="0"/>
              </a:rPr>
              <a:t>PRODUCCIÓN</a:t>
            </a:r>
            <a:endParaRPr lang="es-CL" sz="2200" b="1" u="sng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695700" y="2422525"/>
            <a:ext cx="5292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000" b="1">
                <a:solidFill>
                  <a:srgbClr val="FAFD00"/>
                </a:solidFill>
                <a:latin typeface="Arial" pitchFamily="34" charset="0"/>
              </a:rPr>
              <a:t>PIROMETALURGIA</a:t>
            </a: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 : minerales sulfurados</a:t>
            </a:r>
          </a:p>
          <a:p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  <a:p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  <a:p>
            <a:endParaRPr lang="es-ES_tradnl" sz="2000" b="1">
              <a:solidFill>
                <a:schemeClr val="bg1"/>
              </a:solidFill>
              <a:latin typeface="Arial" pitchFamily="34" charset="0"/>
            </a:endParaRPr>
          </a:p>
          <a:p>
            <a:r>
              <a:rPr lang="es-ES_tradnl" sz="2000" b="1">
                <a:solidFill>
                  <a:srgbClr val="FAFD00"/>
                </a:solidFill>
                <a:latin typeface="Arial" pitchFamily="34" charset="0"/>
              </a:rPr>
              <a:t>HIDROMETALURGIA </a:t>
            </a:r>
            <a:r>
              <a:rPr lang="es-ES_tradnl" sz="2000" b="1">
                <a:solidFill>
                  <a:schemeClr val="bg1"/>
                </a:solidFill>
                <a:latin typeface="Arial" pitchFamily="34" charset="0"/>
              </a:rPr>
              <a:t>: minerales oxidados</a:t>
            </a:r>
            <a:endParaRPr lang="es-CL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1905000" y="1828800"/>
            <a:ext cx="2057400" cy="6858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gradFill rotWithShape="0">
            <a:gsLst>
              <a:gs pos="0">
                <a:srgbClr val="EF440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6630" name="AutoShape 8"/>
          <p:cNvSpPr>
            <a:spLocks noChangeArrowheads="1"/>
          </p:cNvSpPr>
          <p:nvPr/>
        </p:nvSpPr>
        <p:spPr bwMode="auto">
          <a:xfrm flipV="1">
            <a:off x="1905000" y="3886200"/>
            <a:ext cx="2057400" cy="6858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824090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56" name="Oval 40"/>
          <p:cNvSpPr>
            <a:spLocks noChangeArrowheads="1"/>
          </p:cNvSpPr>
          <p:nvPr/>
        </p:nvSpPr>
        <p:spPr bwMode="auto">
          <a:xfrm>
            <a:off x="3995738" y="2276475"/>
            <a:ext cx="3024187" cy="1944688"/>
          </a:xfrm>
          <a:prstGeom prst="ellipse">
            <a:avLst/>
          </a:prstGeom>
          <a:solidFill>
            <a:srgbClr val="FF9900"/>
          </a:solidFill>
          <a:ln w="12700" algn="ctr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124075" y="260350"/>
            <a:ext cx="410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800" b="1" dirty="0">
                <a:solidFill>
                  <a:schemeClr val="tx1"/>
                </a:solidFill>
                <a:latin typeface="Trebuchet MS" pitchFamily="34" charset="0"/>
              </a:rPr>
              <a:t>Producción</a:t>
            </a:r>
            <a:r>
              <a:rPr lang="es-ES_tradnl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s-ES_tradnl" sz="2800" b="1" dirty="0">
                <a:solidFill>
                  <a:schemeClr val="tx1"/>
                </a:solidFill>
                <a:latin typeface="Trebuchet MS" pitchFamily="34" charset="0"/>
              </a:rPr>
              <a:t>de Cobre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965450" y="981075"/>
            <a:ext cx="1196975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Minas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1414463" y="1844675"/>
            <a:ext cx="1196975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Lixiviación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4802188" y="1851025"/>
            <a:ext cx="1447800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Concentración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042988" y="2565400"/>
            <a:ext cx="1944687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Extracción por Solventes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802188" y="2501900"/>
            <a:ext cx="1447800" cy="303213"/>
          </a:xfrm>
          <a:prstGeom prst="rect">
            <a:avLst/>
          </a:prstGeom>
          <a:solidFill>
            <a:srgbClr val="FF3300"/>
          </a:solidFill>
          <a:ln w="28575" algn="ctr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 b="1">
                <a:solidFill>
                  <a:schemeClr val="bg1"/>
                </a:solidFill>
                <a:latin typeface="Trebuchet MS" pitchFamily="34" charset="0"/>
              </a:rPr>
              <a:t>Fundición</a:t>
            </a:r>
            <a:endParaRPr lang="es-ES" sz="12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4703763" y="3005138"/>
            <a:ext cx="1647825" cy="303212"/>
          </a:xfrm>
          <a:prstGeom prst="rect">
            <a:avLst/>
          </a:prstGeom>
          <a:solidFill>
            <a:srgbClr val="FF3300"/>
          </a:solidFill>
          <a:ln w="28575" algn="ctr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 b="1">
                <a:solidFill>
                  <a:schemeClr val="bg1"/>
                </a:solidFill>
                <a:latin typeface="Trebuchet MS" pitchFamily="34" charset="0"/>
              </a:rPr>
              <a:t>Refinación a Fuego</a:t>
            </a:r>
            <a:endParaRPr lang="es-ES" sz="12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4484688" y="3538538"/>
            <a:ext cx="2095500" cy="30321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Refinación Electrolítica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1258888" y="3429000"/>
            <a:ext cx="1512887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Electrobtención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cxnSp>
        <p:nvCxnSpPr>
          <p:cNvPr id="31756" name="AutoShape 16"/>
          <p:cNvCxnSpPr>
            <a:cxnSpLocks noChangeShapeType="1"/>
            <a:stCxn id="31751" idx="2"/>
            <a:endCxn id="31755" idx="0"/>
          </p:cNvCxnSpPr>
          <p:nvPr/>
        </p:nvCxnSpPr>
        <p:spPr bwMode="auto">
          <a:xfrm>
            <a:off x="2016125" y="2882900"/>
            <a:ext cx="0" cy="5318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7" name="AutoShape 17"/>
          <p:cNvCxnSpPr>
            <a:cxnSpLocks noChangeShapeType="1"/>
            <a:stCxn id="31749" idx="2"/>
            <a:endCxn id="31751" idx="0"/>
          </p:cNvCxnSpPr>
          <p:nvPr/>
        </p:nvCxnSpPr>
        <p:spPr bwMode="auto">
          <a:xfrm>
            <a:off x="2012950" y="2162175"/>
            <a:ext cx="3175" cy="38893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8" name="AutoShape 18"/>
          <p:cNvCxnSpPr>
            <a:cxnSpLocks noChangeShapeType="1"/>
            <a:stCxn id="31748" idx="2"/>
            <a:endCxn id="31749" idx="0"/>
          </p:cNvCxnSpPr>
          <p:nvPr/>
        </p:nvCxnSpPr>
        <p:spPr bwMode="auto">
          <a:xfrm rot="5400000">
            <a:off x="2522537" y="788988"/>
            <a:ext cx="531813" cy="1550988"/>
          </a:xfrm>
          <a:prstGeom prst="bentConnector3">
            <a:avLst>
              <a:gd name="adj1" fmla="val 49852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9" name="AutoShape 19"/>
          <p:cNvCxnSpPr>
            <a:cxnSpLocks noChangeShapeType="1"/>
            <a:stCxn id="31748" idx="2"/>
            <a:endCxn id="31750" idx="0"/>
          </p:cNvCxnSpPr>
          <p:nvPr/>
        </p:nvCxnSpPr>
        <p:spPr bwMode="auto">
          <a:xfrm rot="16200000" flipH="1">
            <a:off x="4275931" y="586582"/>
            <a:ext cx="538163" cy="1962150"/>
          </a:xfrm>
          <a:prstGeom prst="bentConnector3">
            <a:avLst>
              <a:gd name="adj1" fmla="val 49852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0" name="AutoShape 20"/>
          <p:cNvCxnSpPr>
            <a:cxnSpLocks noChangeShapeType="1"/>
            <a:stCxn id="31750" idx="2"/>
            <a:endCxn id="31752" idx="0"/>
          </p:cNvCxnSpPr>
          <p:nvPr/>
        </p:nvCxnSpPr>
        <p:spPr bwMode="auto">
          <a:xfrm>
            <a:off x="5526088" y="2168525"/>
            <a:ext cx="0" cy="31908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1" name="AutoShape 21"/>
          <p:cNvCxnSpPr>
            <a:cxnSpLocks noChangeShapeType="1"/>
            <a:stCxn id="31752" idx="2"/>
            <a:endCxn id="31753" idx="0"/>
          </p:cNvCxnSpPr>
          <p:nvPr/>
        </p:nvCxnSpPr>
        <p:spPr bwMode="auto">
          <a:xfrm>
            <a:off x="5526088" y="2819400"/>
            <a:ext cx="1587" cy="171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2" name="AutoShape 22"/>
          <p:cNvCxnSpPr>
            <a:cxnSpLocks noChangeShapeType="1"/>
            <a:stCxn id="31753" idx="2"/>
            <a:endCxn id="31754" idx="0"/>
          </p:cNvCxnSpPr>
          <p:nvPr/>
        </p:nvCxnSpPr>
        <p:spPr bwMode="auto">
          <a:xfrm>
            <a:off x="5527675" y="3322638"/>
            <a:ext cx="4763" cy="20161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3" name="Text Box 23"/>
          <p:cNvSpPr txBox="1">
            <a:spLocks noChangeArrowheads="1"/>
          </p:cNvSpPr>
          <p:nvPr/>
        </p:nvSpPr>
        <p:spPr bwMode="auto">
          <a:xfrm>
            <a:off x="2970213" y="4292600"/>
            <a:ext cx="1546225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Cátodos de Cobre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cxnSp>
        <p:nvCxnSpPr>
          <p:cNvPr id="31764" name="AutoShape 24"/>
          <p:cNvCxnSpPr>
            <a:cxnSpLocks noChangeShapeType="1"/>
            <a:stCxn id="31755" idx="2"/>
            <a:endCxn id="31763" idx="1"/>
          </p:cNvCxnSpPr>
          <p:nvPr/>
        </p:nvCxnSpPr>
        <p:spPr bwMode="auto">
          <a:xfrm rot="16200000" flipH="1">
            <a:off x="2136775" y="3625850"/>
            <a:ext cx="698500" cy="9398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5" name="AutoShape 25"/>
          <p:cNvCxnSpPr>
            <a:cxnSpLocks noChangeShapeType="1"/>
            <a:stCxn id="31754" idx="2"/>
            <a:endCxn id="31763" idx="3"/>
          </p:cNvCxnSpPr>
          <p:nvPr/>
        </p:nvCxnSpPr>
        <p:spPr bwMode="auto">
          <a:xfrm rot="5400000">
            <a:off x="4737101" y="3649662"/>
            <a:ext cx="588962" cy="1001713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6" name="Text Box 26"/>
          <p:cNvSpPr txBox="1">
            <a:spLocks noChangeArrowheads="1"/>
          </p:cNvSpPr>
          <p:nvPr/>
        </p:nvSpPr>
        <p:spPr bwMode="auto">
          <a:xfrm>
            <a:off x="2843213" y="4814888"/>
            <a:ext cx="1800225" cy="485775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Alambrón, planchas y otros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cxnSp>
        <p:nvCxnSpPr>
          <p:cNvPr id="31767" name="AutoShape 27"/>
          <p:cNvCxnSpPr>
            <a:cxnSpLocks noChangeShapeType="1"/>
            <a:stCxn id="31763" idx="2"/>
            <a:endCxn id="31766" idx="0"/>
          </p:cNvCxnSpPr>
          <p:nvPr/>
        </p:nvCxnSpPr>
        <p:spPr bwMode="auto">
          <a:xfrm>
            <a:off x="3743325" y="4610100"/>
            <a:ext cx="0" cy="190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8" name="Text Box 28"/>
          <p:cNvSpPr txBox="1">
            <a:spLocks noChangeArrowheads="1"/>
          </p:cNvSpPr>
          <p:nvPr/>
        </p:nvSpPr>
        <p:spPr bwMode="auto">
          <a:xfrm>
            <a:off x="2843213" y="5516563"/>
            <a:ext cx="1800225" cy="485775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Fabricación de bienes y productos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cxnSp>
        <p:nvCxnSpPr>
          <p:cNvPr id="31769" name="AutoShape 29"/>
          <p:cNvCxnSpPr>
            <a:cxnSpLocks noChangeShapeType="1"/>
            <a:stCxn id="31766" idx="2"/>
            <a:endCxn id="31768" idx="0"/>
          </p:cNvCxnSpPr>
          <p:nvPr/>
        </p:nvCxnSpPr>
        <p:spPr bwMode="auto">
          <a:xfrm>
            <a:off x="3743325" y="5314950"/>
            <a:ext cx="0" cy="1873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70" name="Text Box 31"/>
          <p:cNvSpPr txBox="1">
            <a:spLocks noChangeArrowheads="1"/>
          </p:cNvSpPr>
          <p:nvPr/>
        </p:nvSpPr>
        <p:spPr bwMode="auto">
          <a:xfrm>
            <a:off x="2967038" y="6256338"/>
            <a:ext cx="1546225" cy="303212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Usuarios finales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cxnSp>
        <p:nvCxnSpPr>
          <p:cNvPr id="31771" name="AutoShape 32"/>
          <p:cNvCxnSpPr>
            <a:cxnSpLocks noChangeShapeType="1"/>
            <a:stCxn id="31768" idx="2"/>
            <a:endCxn id="31770" idx="0"/>
          </p:cNvCxnSpPr>
          <p:nvPr/>
        </p:nvCxnSpPr>
        <p:spPr bwMode="auto">
          <a:xfrm flipH="1">
            <a:off x="3740150" y="6016625"/>
            <a:ext cx="3175" cy="2254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451" name="Group 35"/>
          <p:cNvGrpSpPr>
            <a:grpSpLocks/>
          </p:cNvGrpSpPr>
          <p:nvPr/>
        </p:nvGrpSpPr>
        <p:grpSpPr bwMode="auto">
          <a:xfrm>
            <a:off x="4527550" y="2654300"/>
            <a:ext cx="3573463" cy="3754438"/>
            <a:chOff x="2852" y="1672"/>
            <a:chExt cx="2251" cy="2365"/>
          </a:xfrm>
        </p:grpSpPr>
        <p:cxnSp>
          <p:nvCxnSpPr>
            <p:cNvPr id="31778" name="AutoShape 30"/>
            <p:cNvCxnSpPr>
              <a:cxnSpLocks noChangeShapeType="1"/>
            </p:cNvCxnSpPr>
            <p:nvPr/>
          </p:nvCxnSpPr>
          <p:spPr bwMode="auto">
            <a:xfrm flipV="1">
              <a:off x="2852" y="1672"/>
              <a:ext cx="1094" cy="2365"/>
            </a:xfrm>
            <a:prstGeom prst="bentConnector3">
              <a:avLst>
                <a:gd name="adj1" fmla="val 202648"/>
              </a:avLst>
            </a:prstGeom>
            <a:noFill/>
            <a:ln w="12700">
              <a:solidFill>
                <a:schemeClr val="bg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79" name="Text Box 33"/>
            <p:cNvSpPr txBox="1">
              <a:spLocks noChangeArrowheads="1"/>
            </p:cNvSpPr>
            <p:nvPr/>
          </p:nvSpPr>
          <p:spPr bwMode="auto">
            <a:xfrm>
              <a:off x="4150" y="3702"/>
              <a:ext cx="9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B02A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chemeClr val="bg1"/>
                  </a:solidFill>
                  <a:latin typeface="Trebuchet MS" pitchFamily="34" charset="0"/>
                </a:rPr>
                <a:t>Reclicaje chatarra de cobre</a:t>
              </a:r>
              <a:endParaRPr lang="es-ES" sz="12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16455" name="Group 39"/>
          <p:cNvGrpSpPr>
            <a:grpSpLocks/>
          </p:cNvGrpSpPr>
          <p:nvPr/>
        </p:nvGrpSpPr>
        <p:grpSpPr bwMode="auto">
          <a:xfrm>
            <a:off x="4657725" y="3157538"/>
            <a:ext cx="2233613" cy="2601912"/>
            <a:chOff x="2934" y="1989"/>
            <a:chExt cx="1407" cy="1639"/>
          </a:xfrm>
        </p:grpSpPr>
        <p:sp>
          <p:nvSpPr>
            <p:cNvPr id="31775" name="Text Box 36"/>
            <p:cNvSpPr txBox="1">
              <a:spLocks noChangeArrowheads="1"/>
            </p:cNvSpPr>
            <p:nvPr/>
          </p:nvSpPr>
          <p:spPr bwMode="auto">
            <a:xfrm>
              <a:off x="3560" y="3022"/>
              <a:ext cx="772" cy="191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E0813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6" rIns="91434" bIns="45716">
              <a:spAutoFit/>
            </a:bodyPr>
            <a:lstStyle>
              <a:lvl1pPr>
                <a:defRPr sz="2400">
                  <a:solidFill>
                    <a:srgbClr val="00279F"/>
                  </a:solidFill>
                  <a:latin typeface="FrnkGothITC Bk BT" charset="0"/>
                </a:defRPr>
              </a:lvl1pPr>
              <a:lvl2pPr marL="742950" indent="-285750">
                <a:defRPr sz="2400">
                  <a:solidFill>
                    <a:srgbClr val="00279F"/>
                  </a:solidFill>
                  <a:latin typeface="FrnkGothITC Bk BT" charset="0"/>
                </a:defRPr>
              </a:lvl2pPr>
              <a:lvl3pPr marL="11430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3pPr>
              <a:lvl4pPr marL="16002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4pPr>
              <a:lvl5pPr marL="2057400" indent="-228600">
                <a:defRPr sz="2400">
                  <a:solidFill>
                    <a:srgbClr val="00279F"/>
                  </a:solidFill>
                  <a:latin typeface="FrnkGothITC Bk B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279F"/>
                  </a:solidFill>
                  <a:latin typeface="FrnkGothITC Bk BT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CL" sz="1200">
                  <a:solidFill>
                    <a:srgbClr val="800000"/>
                  </a:solidFill>
                  <a:latin typeface="Trebuchet MS" pitchFamily="34" charset="0"/>
                </a:rPr>
                <a:t>Aleaciones</a:t>
              </a:r>
              <a:endParaRPr lang="es-ES" sz="1200">
                <a:solidFill>
                  <a:srgbClr val="800000"/>
                </a:solidFill>
                <a:latin typeface="Trebuchet MS" pitchFamily="34" charset="0"/>
              </a:endParaRPr>
            </a:p>
          </p:txBody>
        </p:sp>
        <p:cxnSp>
          <p:nvCxnSpPr>
            <p:cNvPr id="31776" name="AutoShape 37"/>
            <p:cNvCxnSpPr>
              <a:cxnSpLocks noChangeShapeType="1"/>
              <a:stCxn id="31753" idx="3"/>
              <a:endCxn id="31775" idx="3"/>
            </p:cNvCxnSpPr>
            <p:nvPr/>
          </p:nvCxnSpPr>
          <p:spPr bwMode="auto">
            <a:xfrm>
              <a:off x="4010" y="1989"/>
              <a:ext cx="331" cy="1129"/>
            </a:xfrm>
            <a:prstGeom prst="bentConnector3">
              <a:avLst>
                <a:gd name="adj1" fmla="val 140787"/>
              </a:avLst>
            </a:prstGeom>
            <a:noFill/>
            <a:ln w="12700">
              <a:solidFill>
                <a:schemeClr val="bg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77" name="AutoShape 38"/>
            <p:cNvCxnSpPr>
              <a:cxnSpLocks noChangeShapeType="1"/>
              <a:stCxn id="31775" idx="1"/>
              <a:endCxn id="31768" idx="3"/>
            </p:cNvCxnSpPr>
            <p:nvPr/>
          </p:nvCxnSpPr>
          <p:spPr bwMode="auto">
            <a:xfrm rot="10800000" flipV="1">
              <a:off x="2934" y="3118"/>
              <a:ext cx="617" cy="510"/>
            </a:xfrm>
            <a:prstGeom prst="bentConnector3">
              <a:avLst>
                <a:gd name="adj1" fmla="val 49917"/>
              </a:avLst>
            </a:prstGeom>
            <a:noFill/>
            <a:ln w="12700">
              <a:solidFill>
                <a:schemeClr val="bg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774" name="Text Box 41"/>
          <p:cNvSpPr txBox="1">
            <a:spLocks noChangeArrowheads="1"/>
          </p:cNvSpPr>
          <p:nvPr/>
        </p:nvSpPr>
        <p:spPr bwMode="auto">
          <a:xfrm>
            <a:off x="7019925" y="1412875"/>
            <a:ext cx="1447800" cy="485775"/>
          </a:xfrm>
          <a:prstGeom prst="rect">
            <a:avLst/>
          </a:prstGeom>
          <a:solidFill>
            <a:srgbClr val="FF3300"/>
          </a:solidFill>
          <a:ln w="28575" algn="ctr">
            <a:solidFill>
              <a:srgbClr val="FFCC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 b="1">
                <a:solidFill>
                  <a:schemeClr val="bg1"/>
                </a:solidFill>
                <a:latin typeface="Trebuchet MS" pitchFamily="34" charset="0"/>
              </a:rPr>
              <a:t>Procesos Pirometúrgicos</a:t>
            </a:r>
            <a:endParaRPr lang="es-ES" sz="1200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5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5"/>
          <p:cNvSpPr txBox="1">
            <a:spLocks noChangeArrowheads="1"/>
          </p:cNvSpPr>
          <p:nvPr/>
        </p:nvSpPr>
        <p:spPr bwMode="auto">
          <a:xfrm>
            <a:off x="6156325" y="1989138"/>
            <a:ext cx="1439863" cy="2730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Vapor de Agua</a:t>
            </a:r>
            <a:endParaRPr lang="es-ES" sz="10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547813" y="40481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r>
              <a:rPr lang="es-ES_tradnl" sz="2800" b="1">
                <a:solidFill>
                  <a:schemeClr val="bg1"/>
                </a:solidFill>
                <a:latin typeface="Trebuchet MS" pitchFamily="34" charset="0"/>
              </a:rPr>
              <a:t>Proceso Fundiciones de Cobre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84213" y="1038225"/>
            <a:ext cx="1655762" cy="1416050"/>
          </a:xfrm>
          <a:prstGeom prst="rect">
            <a:avLst/>
          </a:prstGeom>
          <a:solidFill>
            <a:srgbClr val="CC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Concentrados de Cobre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 8 –10 % agua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20-50 % cobre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20-38 % azufre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30-50 % fierro y otros</a:t>
            </a:r>
          </a:p>
          <a:p>
            <a:pPr>
              <a:spcBef>
                <a:spcPct val="50000"/>
              </a:spcBef>
            </a:pPr>
            <a:endParaRPr lang="es-ES" sz="1000">
              <a:solidFill>
                <a:srgbClr val="990033"/>
              </a:solidFill>
              <a:latin typeface="Trebuchet MS" pitchFamily="34" charset="0"/>
            </a:endParaRPr>
          </a:p>
        </p:txBody>
      </p:sp>
      <p:cxnSp>
        <p:nvCxnSpPr>
          <p:cNvPr id="32773" name="AutoShape 5"/>
          <p:cNvCxnSpPr>
            <a:cxnSpLocks noChangeShapeType="1"/>
            <a:stCxn id="32772" idx="3"/>
            <a:endCxn id="32776" idx="0"/>
          </p:cNvCxnSpPr>
          <p:nvPr/>
        </p:nvCxnSpPr>
        <p:spPr bwMode="auto">
          <a:xfrm>
            <a:off x="2354263" y="1746250"/>
            <a:ext cx="1801812" cy="309563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327400" y="5915025"/>
            <a:ext cx="1655763" cy="5016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Cobre Anódico 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99,7 %Cu</a:t>
            </a:r>
            <a:endParaRPr lang="es-ES" sz="10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327400" y="4364038"/>
            <a:ext cx="1655763" cy="5016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Cobre Blister 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98-99 %Cu</a:t>
            </a:r>
            <a:endParaRPr lang="es-ES" sz="10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76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27400" y="2070100"/>
            <a:ext cx="1655763" cy="407988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r>
              <a:rPr lang="es-CL" sz="1200">
                <a:solidFill>
                  <a:srgbClr val="990033"/>
                </a:solidFill>
                <a:latin typeface="Trebuchet MS" pitchFamily="34" charset="0"/>
                <a:hlinkClick r:id="rId3" action="ppaction://hlinkfile"/>
              </a:rPr>
              <a:t>Secado</a:t>
            </a:r>
            <a:endParaRPr lang="es-ES" sz="12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77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27400" y="2779713"/>
            <a:ext cx="1655763" cy="407987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r>
              <a:rPr lang="es-CL" sz="1200">
                <a:solidFill>
                  <a:srgbClr val="990033"/>
                </a:solidFill>
                <a:latin typeface="Trebuchet MS" pitchFamily="34" charset="0"/>
              </a:rPr>
              <a:t>Fusión</a:t>
            </a:r>
            <a:endParaRPr lang="es-ES" sz="12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78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27400" y="3571875"/>
            <a:ext cx="1655763" cy="407988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r>
              <a:rPr lang="es-CL" sz="1200">
                <a:solidFill>
                  <a:srgbClr val="990033"/>
                </a:solidFill>
                <a:latin typeface="Trebuchet MS" pitchFamily="34" charset="0"/>
              </a:rPr>
              <a:t>Conversión</a:t>
            </a:r>
            <a:endParaRPr lang="es-ES" sz="12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79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27400" y="5227638"/>
            <a:ext cx="1655763" cy="407987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r>
              <a:rPr lang="es-CL" sz="1200">
                <a:solidFill>
                  <a:srgbClr val="990033"/>
                </a:solidFill>
                <a:latin typeface="Trebuchet MS" pitchFamily="34" charset="0"/>
              </a:rPr>
              <a:t>Refino a Fuego y </a:t>
            </a:r>
          </a:p>
          <a:p>
            <a:r>
              <a:rPr lang="es-CL" sz="1200">
                <a:solidFill>
                  <a:srgbClr val="990033"/>
                </a:solidFill>
                <a:latin typeface="Trebuchet MS" pitchFamily="34" charset="0"/>
              </a:rPr>
              <a:t>Moldeo de Anodos</a:t>
            </a:r>
            <a:endParaRPr lang="es-ES" sz="1200">
              <a:solidFill>
                <a:srgbClr val="990033"/>
              </a:solidFill>
              <a:latin typeface="Trebuchet MS" pitchFamily="34" charset="0"/>
            </a:endParaRPr>
          </a:p>
        </p:txBody>
      </p:sp>
      <p:cxnSp>
        <p:nvCxnSpPr>
          <p:cNvPr id="32780" name="AutoShape 15"/>
          <p:cNvCxnSpPr>
            <a:cxnSpLocks noChangeShapeType="1"/>
            <a:stCxn id="32776" idx="2"/>
            <a:endCxn id="32777" idx="0"/>
          </p:cNvCxnSpPr>
          <p:nvPr/>
        </p:nvCxnSpPr>
        <p:spPr bwMode="auto">
          <a:xfrm>
            <a:off x="4156075" y="2492375"/>
            <a:ext cx="0" cy="2730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1" name="AutoShape 16"/>
          <p:cNvCxnSpPr>
            <a:cxnSpLocks noChangeShapeType="1"/>
            <a:stCxn id="32777" idx="2"/>
            <a:endCxn id="32778" idx="0"/>
          </p:cNvCxnSpPr>
          <p:nvPr/>
        </p:nvCxnSpPr>
        <p:spPr bwMode="auto">
          <a:xfrm>
            <a:off x="4156075" y="3201988"/>
            <a:ext cx="0" cy="355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2" name="AutoShape 17"/>
          <p:cNvCxnSpPr>
            <a:cxnSpLocks noChangeShapeType="1"/>
            <a:stCxn id="32778" idx="2"/>
            <a:endCxn id="32775" idx="0"/>
          </p:cNvCxnSpPr>
          <p:nvPr/>
        </p:nvCxnSpPr>
        <p:spPr bwMode="auto">
          <a:xfrm>
            <a:off x="4156075" y="3994150"/>
            <a:ext cx="0" cy="355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3" name="AutoShape 18"/>
          <p:cNvCxnSpPr>
            <a:cxnSpLocks noChangeShapeType="1"/>
            <a:stCxn id="32775" idx="2"/>
            <a:endCxn id="32779" idx="0"/>
          </p:cNvCxnSpPr>
          <p:nvPr/>
        </p:nvCxnSpPr>
        <p:spPr bwMode="auto">
          <a:xfrm>
            <a:off x="4156075" y="4879975"/>
            <a:ext cx="0" cy="3333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4" name="AutoShape 19"/>
          <p:cNvCxnSpPr>
            <a:cxnSpLocks noChangeShapeType="1"/>
            <a:stCxn id="32779" idx="2"/>
            <a:endCxn id="32774" idx="0"/>
          </p:cNvCxnSpPr>
          <p:nvPr/>
        </p:nvCxnSpPr>
        <p:spPr bwMode="auto">
          <a:xfrm>
            <a:off x="4156075" y="5649913"/>
            <a:ext cx="0" cy="250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5" name="AutoShape 13"/>
          <p:cNvCxnSpPr>
            <a:cxnSpLocks noChangeShapeType="1"/>
            <a:stCxn id="32774" idx="3"/>
            <a:endCxn id="32787" idx="1"/>
          </p:cNvCxnSpPr>
          <p:nvPr/>
        </p:nvCxnSpPr>
        <p:spPr bwMode="auto">
          <a:xfrm flipV="1">
            <a:off x="4997450" y="6164263"/>
            <a:ext cx="482600" cy="15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86" name="AutoShape 14"/>
          <p:cNvCxnSpPr>
            <a:cxnSpLocks noChangeShapeType="1"/>
            <a:stCxn id="32787" idx="3"/>
            <a:endCxn id="32788" idx="1"/>
          </p:cNvCxnSpPr>
          <p:nvPr/>
        </p:nvCxnSpPr>
        <p:spPr bwMode="auto">
          <a:xfrm>
            <a:off x="6878638" y="6164263"/>
            <a:ext cx="473075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7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494338" y="5875338"/>
            <a:ext cx="1370012" cy="57785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Refinación </a:t>
            </a:r>
          </a:p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Electrolítica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sp>
        <p:nvSpPr>
          <p:cNvPr id="32788" name="Text Box 6"/>
          <p:cNvSpPr txBox="1">
            <a:spLocks noChangeArrowheads="1"/>
          </p:cNvSpPr>
          <p:nvPr/>
        </p:nvSpPr>
        <p:spPr bwMode="auto">
          <a:xfrm>
            <a:off x="7366000" y="5913438"/>
            <a:ext cx="1225550" cy="5016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Cátodos</a:t>
            </a:r>
          </a:p>
          <a:p>
            <a:pPr>
              <a:spcBef>
                <a:spcPct val="50000"/>
              </a:spcBef>
            </a:pPr>
            <a:r>
              <a:rPr lang="es-CL" sz="1000">
                <a:solidFill>
                  <a:srgbClr val="990033"/>
                </a:solidFill>
                <a:latin typeface="Trebuchet MS" pitchFamily="34" charset="0"/>
              </a:rPr>
              <a:t>99,99 %Cu</a:t>
            </a:r>
            <a:endParaRPr lang="es-ES" sz="1000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2124075" y="1577975"/>
            <a:ext cx="144463" cy="1428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>
            <a:spAutoFit/>
          </a:bodyPr>
          <a:lstStyle/>
          <a:p>
            <a:endParaRPr lang="es-CL"/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787900" y="6178550"/>
            <a:ext cx="144463" cy="14287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>
            <a:spAutoFit/>
          </a:bodyPr>
          <a:lstStyle/>
          <a:p>
            <a:endParaRPr lang="es-CL"/>
          </a:p>
        </p:txBody>
      </p:sp>
      <p:cxnSp>
        <p:nvCxnSpPr>
          <p:cNvPr id="32791" name="AutoShape 23"/>
          <p:cNvCxnSpPr>
            <a:cxnSpLocks noChangeShapeType="1"/>
            <a:stCxn id="32793" idx="2"/>
            <a:endCxn id="32797" idx="0"/>
          </p:cNvCxnSpPr>
          <p:nvPr/>
        </p:nvCxnSpPr>
        <p:spPr bwMode="auto">
          <a:xfrm>
            <a:off x="7839075" y="4200525"/>
            <a:ext cx="9525" cy="280988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2" name="AutoShape 25"/>
          <p:cNvCxnSpPr>
            <a:cxnSpLocks noChangeShapeType="1"/>
            <a:stCxn id="32796" idx="3"/>
            <a:endCxn id="32793" idx="0"/>
          </p:cNvCxnSpPr>
          <p:nvPr/>
        </p:nvCxnSpPr>
        <p:spPr bwMode="auto">
          <a:xfrm>
            <a:off x="7086600" y="3389313"/>
            <a:ext cx="752475" cy="479425"/>
          </a:xfrm>
          <a:prstGeom prst="bentConnector2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3" name="Text Box 2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27850" y="3883025"/>
            <a:ext cx="1820863" cy="303213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200">
                <a:solidFill>
                  <a:srgbClr val="800000"/>
                </a:solidFill>
                <a:latin typeface="Trebuchet MS" pitchFamily="34" charset="0"/>
              </a:rPr>
              <a:t>Planta Acido Sulfúrico</a:t>
            </a:r>
            <a:endParaRPr lang="es-ES" sz="1200">
              <a:solidFill>
                <a:srgbClr val="800000"/>
              </a:solidFill>
              <a:latin typeface="Trebuchet MS" pitchFamily="34" charset="0"/>
            </a:endParaRPr>
          </a:p>
        </p:txBody>
      </p:sp>
      <p:cxnSp>
        <p:nvCxnSpPr>
          <p:cNvPr id="32794" name="AutoShape 27"/>
          <p:cNvCxnSpPr>
            <a:cxnSpLocks noChangeShapeType="1"/>
            <a:stCxn id="32778" idx="3"/>
            <a:endCxn id="32796" idx="2"/>
          </p:cNvCxnSpPr>
          <p:nvPr/>
        </p:nvCxnSpPr>
        <p:spPr bwMode="auto">
          <a:xfrm flipV="1">
            <a:off x="4997450" y="3540125"/>
            <a:ext cx="1319213" cy="236538"/>
          </a:xfrm>
          <a:prstGeom prst="bentConnector2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5" name="AutoShape 28"/>
          <p:cNvCxnSpPr>
            <a:cxnSpLocks noChangeShapeType="1"/>
            <a:stCxn id="32777" idx="3"/>
            <a:endCxn id="32796" idx="0"/>
          </p:cNvCxnSpPr>
          <p:nvPr/>
        </p:nvCxnSpPr>
        <p:spPr bwMode="auto">
          <a:xfrm>
            <a:off x="4997450" y="2984500"/>
            <a:ext cx="1319213" cy="254000"/>
          </a:xfrm>
          <a:prstGeom prst="bentConnector2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6" name="Text Box 29"/>
          <p:cNvSpPr txBox="1">
            <a:spLocks noChangeArrowheads="1"/>
          </p:cNvSpPr>
          <p:nvPr/>
        </p:nvSpPr>
        <p:spPr bwMode="auto">
          <a:xfrm>
            <a:off x="5559425" y="3252788"/>
            <a:ext cx="1512888" cy="2730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Gases de Proceso</a:t>
            </a:r>
          </a:p>
        </p:txBody>
      </p:sp>
      <p:sp>
        <p:nvSpPr>
          <p:cNvPr id="32797" name="Text Box 30"/>
          <p:cNvSpPr txBox="1">
            <a:spLocks noChangeArrowheads="1"/>
          </p:cNvSpPr>
          <p:nvPr/>
        </p:nvSpPr>
        <p:spPr bwMode="auto">
          <a:xfrm>
            <a:off x="7092950" y="4495800"/>
            <a:ext cx="1511300" cy="2730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Acido Sulfúrico</a:t>
            </a:r>
            <a:endParaRPr lang="es-ES" sz="1000" b="1">
              <a:solidFill>
                <a:srgbClr val="990033"/>
              </a:solidFill>
              <a:latin typeface="Trebuchet MS" pitchFamily="34" charset="0"/>
            </a:endParaRPr>
          </a:p>
        </p:txBody>
      </p:sp>
      <p:sp>
        <p:nvSpPr>
          <p:cNvPr id="32798" name="Rectangle 31"/>
          <p:cNvSpPr>
            <a:spLocks noChangeArrowheads="1"/>
          </p:cNvSpPr>
          <p:nvPr/>
        </p:nvSpPr>
        <p:spPr bwMode="auto">
          <a:xfrm>
            <a:off x="2124075" y="1798638"/>
            <a:ext cx="144463" cy="1428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>
            <a:spAutoFit/>
          </a:bodyPr>
          <a:lstStyle/>
          <a:p>
            <a:endParaRPr lang="es-CL"/>
          </a:p>
        </p:txBody>
      </p:sp>
      <p:sp>
        <p:nvSpPr>
          <p:cNvPr id="32799" name="Rectangle 32"/>
          <p:cNvSpPr>
            <a:spLocks noChangeArrowheads="1"/>
          </p:cNvSpPr>
          <p:nvPr/>
        </p:nvSpPr>
        <p:spPr bwMode="auto">
          <a:xfrm>
            <a:off x="8397875" y="4562475"/>
            <a:ext cx="144463" cy="1428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>
            <a:spAutoFit/>
          </a:bodyPr>
          <a:lstStyle/>
          <a:p>
            <a:endParaRPr lang="es-CL"/>
          </a:p>
        </p:txBody>
      </p:sp>
      <p:sp>
        <p:nvSpPr>
          <p:cNvPr id="32800" name="Rectangl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4213" y="3429000"/>
            <a:ext cx="1727200" cy="433388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r>
              <a:rPr lang="es-CL" sz="1200">
                <a:solidFill>
                  <a:srgbClr val="990033"/>
                </a:solidFill>
                <a:latin typeface="Trebuchet MS" pitchFamily="34" charset="0"/>
              </a:rPr>
              <a:t>Tratamiento de Escorias</a:t>
            </a:r>
            <a:endParaRPr lang="es-ES" sz="1200">
              <a:solidFill>
                <a:srgbClr val="990033"/>
              </a:solidFill>
              <a:latin typeface="Trebuchet MS" pitchFamily="34" charset="0"/>
            </a:endParaRPr>
          </a:p>
        </p:txBody>
      </p:sp>
      <p:cxnSp>
        <p:nvCxnSpPr>
          <p:cNvPr id="32801" name="AutoShape 36"/>
          <p:cNvCxnSpPr>
            <a:cxnSpLocks noChangeShapeType="1"/>
            <a:stCxn id="32777" idx="1"/>
            <a:endCxn id="32800" idx="0"/>
          </p:cNvCxnSpPr>
          <p:nvPr/>
        </p:nvCxnSpPr>
        <p:spPr bwMode="auto">
          <a:xfrm rot="10800000" flipV="1">
            <a:off x="1547813" y="2984500"/>
            <a:ext cx="1765300" cy="430213"/>
          </a:xfrm>
          <a:prstGeom prst="bentConnector2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802" name="Text Box 37"/>
          <p:cNvSpPr txBox="1">
            <a:spLocks noChangeArrowheads="1"/>
          </p:cNvSpPr>
          <p:nvPr/>
        </p:nvSpPr>
        <p:spPr bwMode="auto">
          <a:xfrm>
            <a:off x="684213" y="4149725"/>
            <a:ext cx="1728787" cy="425450"/>
          </a:xfrm>
          <a:prstGeom prst="rect">
            <a:avLst/>
          </a:prstGeom>
          <a:solidFill>
            <a:srgbClr val="FFCC66"/>
          </a:soli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 b="1">
                <a:solidFill>
                  <a:srgbClr val="990033"/>
                </a:solidFill>
                <a:latin typeface="Trebuchet MS" pitchFamily="34" charset="0"/>
              </a:rPr>
              <a:t>Escorias o Relaves Descarte </a:t>
            </a:r>
          </a:p>
        </p:txBody>
      </p:sp>
      <p:cxnSp>
        <p:nvCxnSpPr>
          <p:cNvPr id="32803" name="AutoShape 38"/>
          <p:cNvCxnSpPr>
            <a:cxnSpLocks noChangeShapeType="1"/>
            <a:stCxn id="32800" idx="2"/>
            <a:endCxn id="32802" idx="0"/>
          </p:cNvCxnSpPr>
          <p:nvPr/>
        </p:nvCxnSpPr>
        <p:spPr bwMode="auto">
          <a:xfrm>
            <a:off x="1547813" y="3876675"/>
            <a:ext cx="1587" cy="258763"/>
          </a:xfrm>
          <a:prstGeom prst="straightConnector1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804" name="Rectangle 39"/>
          <p:cNvSpPr>
            <a:spLocks noChangeArrowheads="1"/>
          </p:cNvSpPr>
          <p:nvPr/>
        </p:nvSpPr>
        <p:spPr bwMode="auto">
          <a:xfrm>
            <a:off x="2124075" y="2003425"/>
            <a:ext cx="144463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>
            <a:spAutoFit/>
          </a:bodyPr>
          <a:lstStyle/>
          <a:p>
            <a:endParaRPr lang="es-CL"/>
          </a:p>
        </p:txBody>
      </p:sp>
      <p:sp>
        <p:nvSpPr>
          <p:cNvPr id="32805" name="Rectangle 40"/>
          <p:cNvSpPr>
            <a:spLocks noChangeArrowheads="1"/>
          </p:cNvSpPr>
          <p:nvPr/>
        </p:nvSpPr>
        <p:spPr bwMode="auto">
          <a:xfrm>
            <a:off x="2214563" y="4378325"/>
            <a:ext cx="144462" cy="14287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>
            <a:spAutoFit/>
          </a:bodyPr>
          <a:lstStyle/>
          <a:p>
            <a:endParaRPr lang="es-CL"/>
          </a:p>
        </p:txBody>
      </p:sp>
      <p:cxnSp>
        <p:nvCxnSpPr>
          <p:cNvPr id="32806" name="AutoShape 41"/>
          <p:cNvCxnSpPr>
            <a:cxnSpLocks noChangeShapeType="1"/>
            <a:stCxn id="32800" idx="3"/>
          </p:cNvCxnSpPr>
          <p:nvPr/>
        </p:nvCxnSpPr>
        <p:spPr bwMode="auto">
          <a:xfrm flipV="1">
            <a:off x="2425700" y="3213100"/>
            <a:ext cx="850900" cy="433388"/>
          </a:xfrm>
          <a:prstGeom prst="bentConnector3">
            <a:avLst>
              <a:gd name="adj1" fmla="val 49069"/>
            </a:avLst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807" name="Rectangle 42"/>
          <p:cNvSpPr>
            <a:spLocks noChangeArrowheads="1"/>
          </p:cNvSpPr>
          <p:nvPr/>
        </p:nvSpPr>
        <p:spPr bwMode="auto">
          <a:xfrm>
            <a:off x="2124075" y="1354138"/>
            <a:ext cx="144463" cy="142875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sp>
        <p:nvSpPr>
          <p:cNvPr id="32808" name="Line 43"/>
          <p:cNvSpPr>
            <a:spLocks noChangeShapeType="1"/>
          </p:cNvSpPr>
          <p:nvPr/>
        </p:nvSpPr>
        <p:spPr bwMode="auto">
          <a:xfrm>
            <a:off x="5003800" y="2133600"/>
            <a:ext cx="11525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sp>
        <p:nvSpPr>
          <p:cNvPr id="32809" name="Rectangle 44"/>
          <p:cNvSpPr>
            <a:spLocks noChangeArrowheads="1"/>
          </p:cNvSpPr>
          <p:nvPr/>
        </p:nvSpPr>
        <p:spPr bwMode="auto">
          <a:xfrm>
            <a:off x="7235825" y="2060575"/>
            <a:ext cx="144463" cy="142875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6" rIns="91434" bIns="45716" anchor="ctr"/>
          <a:lstStyle/>
          <a:p>
            <a:endParaRPr lang="es-CL"/>
          </a:p>
        </p:txBody>
      </p:sp>
      <p:sp>
        <p:nvSpPr>
          <p:cNvPr id="32810" name="Text Box 4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9388" y="6027738"/>
            <a:ext cx="792162" cy="425450"/>
          </a:xfrm>
          <a:prstGeom prst="rect">
            <a:avLst/>
          </a:prstGeom>
          <a:gradFill rotWithShape="1">
            <a:gsLst>
              <a:gs pos="0">
                <a:srgbClr val="EC60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E081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6" rIns="91434" bIns="45716">
            <a:spAutoFit/>
          </a:bodyPr>
          <a:lstStyle>
            <a:lvl1pPr>
              <a:defRPr sz="2400">
                <a:solidFill>
                  <a:srgbClr val="00279F"/>
                </a:solidFill>
                <a:latin typeface="FrnkGothITC Bk BT" charset="0"/>
              </a:defRPr>
            </a:lvl1pPr>
            <a:lvl2pPr marL="742950" indent="-285750">
              <a:defRPr sz="2400">
                <a:solidFill>
                  <a:srgbClr val="00279F"/>
                </a:solidFill>
                <a:latin typeface="FrnkGothITC Bk BT" charset="0"/>
              </a:defRPr>
            </a:lvl2pPr>
            <a:lvl3pPr marL="1143000" indent="-228600">
              <a:defRPr sz="2400">
                <a:solidFill>
                  <a:srgbClr val="00279F"/>
                </a:solidFill>
                <a:latin typeface="FrnkGothITC Bk BT" charset="0"/>
              </a:defRPr>
            </a:lvl3pPr>
            <a:lvl4pPr marL="1600200" indent="-228600">
              <a:defRPr sz="2400">
                <a:solidFill>
                  <a:srgbClr val="00279F"/>
                </a:solidFill>
                <a:latin typeface="FrnkGothITC Bk BT" charset="0"/>
              </a:defRPr>
            </a:lvl4pPr>
            <a:lvl5pPr marL="2057400" indent="-228600">
              <a:defRPr sz="2400">
                <a:solidFill>
                  <a:srgbClr val="00279F"/>
                </a:solidFill>
                <a:latin typeface="FrnkGothITC Bk B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79F"/>
                </a:solidFill>
                <a:latin typeface="FrnkGothITC Bk B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CL" sz="1000">
                <a:solidFill>
                  <a:schemeClr val="bg1"/>
                </a:solidFill>
                <a:latin typeface="Trebuchet MS" pitchFamily="34" charset="0"/>
              </a:rPr>
              <a:t>Fundición Paipote</a:t>
            </a:r>
            <a:endParaRPr lang="es-ES" sz="100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23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</TotalTime>
  <Words>1213</Words>
  <Application>Microsoft Office PowerPoint</Application>
  <PresentationFormat>Presentación en pantalla (4:3)</PresentationFormat>
  <Paragraphs>342</Paragraphs>
  <Slides>40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Brío</vt:lpstr>
      <vt:lpstr>Presentación de PowerPoint</vt:lpstr>
      <vt:lpstr>Presentación de PowerPoint</vt:lpstr>
      <vt:lpstr>Presentación de PowerPoint</vt:lpstr>
      <vt:lpstr>Minerales Oxidados</vt:lpstr>
      <vt:lpstr>Minerales Sulfurados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Secado</vt:lpstr>
      <vt:lpstr>Fusión de Concentrados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Convertidor Peirce Smith</vt:lpstr>
      <vt:lpstr>Refino a Fuego</vt:lpstr>
      <vt:lpstr>Presentación de PowerPoint</vt:lpstr>
      <vt:lpstr>Presentación de PowerPoint</vt:lpstr>
      <vt:lpstr>TRATAMIENTO DE ESCORIAS</vt:lpstr>
      <vt:lpstr>Presentación de PowerPoint</vt:lpstr>
      <vt:lpstr>Moldeo de Anodos</vt:lpstr>
      <vt:lpstr>Presentación de PowerPoint</vt:lpstr>
      <vt:lpstr>Refinación Electrolítica</vt:lpstr>
      <vt:lpstr>Refinación Electrolítica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</cp:revision>
  <dcterms:created xsi:type="dcterms:W3CDTF">2014-11-21T13:37:29Z</dcterms:created>
  <dcterms:modified xsi:type="dcterms:W3CDTF">2014-11-21T14:11:20Z</dcterms:modified>
</cp:coreProperties>
</file>