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66" r:id="rId6"/>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364561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304260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197546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107688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76342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113891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3964771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3996061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1289649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251455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82B9BA5-65FD-4310-B801-55ADC4317F74}" type="datetimeFigureOut">
              <a:rPr lang="es-CL" smtClean="0"/>
              <a:t>27-05-2015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29C46EC5-9C68-4E80-9D7B-B37FBD6A7490}" type="slidenum">
              <a:rPr lang="es-CL" smtClean="0"/>
              <a:t>‹Nº›</a:t>
            </a:fld>
            <a:endParaRPr lang="es-CL"/>
          </a:p>
        </p:txBody>
      </p:sp>
    </p:spTree>
    <p:extLst>
      <p:ext uri="{BB962C8B-B14F-4D97-AF65-F5344CB8AC3E}">
        <p14:creationId xmlns:p14="http://schemas.microsoft.com/office/powerpoint/2010/main" val="124881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2B9BA5-65FD-4310-B801-55ADC4317F74}" type="datetimeFigureOut">
              <a:rPr lang="es-CL" smtClean="0"/>
              <a:t>27-05-2015</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C46EC5-9C68-4E80-9D7B-B37FBD6A7490}" type="slidenum">
              <a:rPr lang="es-CL" smtClean="0"/>
              <a:t>‹Nº›</a:t>
            </a:fld>
            <a:endParaRPr lang="es-CL"/>
          </a:p>
        </p:txBody>
      </p:sp>
    </p:spTree>
    <p:extLst>
      <p:ext uri="{BB962C8B-B14F-4D97-AF65-F5344CB8AC3E}">
        <p14:creationId xmlns:p14="http://schemas.microsoft.com/office/powerpoint/2010/main" val="2070491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style>
          <a:lnRef idx="2">
            <a:schemeClr val="dk1"/>
          </a:lnRef>
          <a:fillRef idx="1">
            <a:schemeClr val="lt1"/>
          </a:fillRef>
          <a:effectRef idx="0">
            <a:schemeClr val="dk1"/>
          </a:effectRef>
          <a:fontRef idx="minor">
            <a:schemeClr val="dk1"/>
          </a:fontRef>
        </p:style>
        <p:txBody>
          <a:bodyPr>
            <a:normAutofit fontScale="92500"/>
          </a:bodyPr>
          <a:lstStyle/>
          <a:p>
            <a:pPr marL="0" indent="0">
              <a:buNone/>
            </a:pPr>
            <a:r>
              <a:rPr lang="es-CL" sz="2400" dirty="0" smtClean="0">
                <a:latin typeface="Times New Roman" pitchFamily="18" charset="0"/>
                <a:cs typeface="Times New Roman" pitchFamily="18" charset="0"/>
              </a:rPr>
              <a:t>POLVORINES.</a:t>
            </a:r>
          </a:p>
          <a:p>
            <a:pPr marL="0" indent="0">
              <a:buNone/>
            </a:pPr>
            <a:r>
              <a:rPr lang="es-CL" sz="2400" dirty="0" smtClean="0">
                <a:latin typeface="Times New Roman" pitchFamily="18" charset="0"/>
                <a:cs typeface="Times New Roman" pitchFamily="18" charset="0"/>
              </a:rPr>
              <a:t>Tanto la construcción como el funcionamiento de los polvorines se rige por la ley 17.798 del Ministerio de Defensa y por el Sernageomin D. S N° 132 o 72.</a:t>
            </a:r>
          </a:p>
          <a:p>
            <a:pPr marL="0" indent="0">
              <a:buNone/>
            </a:pPr>
            <a:r>
              <a:rPr lang="es-CL" sz="2400" dirty="0" smtClean="0">
                <a:latin typeface="Times New Roman" pitchFamily="18" charset="0"/>
                <a:cs typeface="Times New Roman" pitchFamily="18" charset="0"/>
              </a:rPr>
              <a:t>Asimismo como las personas que trabajan en polvorines deben tener autorizaciones por el organismo correspondiente. </a:t>
            </a:r>
          </a:p>
          <a:p>
            <a:pPr marL="0" indent="0">
              <a:buNone/>
            </a:pPr>
            <a:r>
              <a:rPr lang="es-CL" sz="2400" dirty="0" smtClean="0">
                <a:latin typeface="Times New Roman" pitchFamily="18" charset="0"/>
                <a:cs typeface="Times New Roman" pitchFamily="18" charset="0"/>
              </a:rPr>
              <a:t>Principales características de los polvorines:</a:t>
            </a:r>
          </a:p>
          <a:p>
            <a:r>
              <a:rPr lang="es-CL" sz="2400" dirty="0" smtClean="0">
                <a:latin typeface="Times New Roman" pitchFamily="18" charset="0"/>
                <a:cs typeface="Times New Roman" pitchFamily="18" charset="0"/>
              </a:rPr>
              <a:t>Todo almacén o recinto destinado a almacenar explosivo debe permanecer cerrado y vigilado por personal idóneo, previamente autorizado y capacitado para tal propósito.</a:t>
            </a:r>
          </a:p>
          <a:p>
            <a:r>
              <a:rPr lang="es-CL" sz="2400" dirty="0" smtClean="0">
                <a:latin typeface="Times New Roman" pitchFamily="18" charset="0"/>
                <a:cs typeface="Times New Roman" pitchFamily="18" charset="0"/>
              </a:rPr>
              <a:t>Los depósitos deben tener instrumentos para medir </a:t>
            </a:r>
            <a:r>
              <a:rPr lang="es-CL" sz="2400" dirty="0">
                <a:latin typeface="Times New Roman" pitchFamily="18" charset="0"/>
                <a:cs typeface="Times New Roman" pitchFamily="18" charset="0"/>
              </a:rPr>
              <a:t>T</a:t>
            </a:r>
            <a:r>
              <a:rPr lang="es-CL" sz="2400" dirty="0" smtClean="0">
                <a:latin typeface="Times New Roman" pitchFamily="18" charset="0"/>
                <a:cs typeface="Times New Roman" pitchFamily="18" charset="0"/>
              </a:rPr>
              <a:t>° (termometro9 y humedad (higrómetro). El polvorinero debe registrar las lecturas de los instrumentos una vez por día en un libro exclusivo para este propósito.</a:t>
            </a:r>
          </a:p>
          <a:p>
            <a:r>
              <a:rPr lang="es-CL" sz="2400" dirty="0" smtClean="0">
                <a:latin typeface="Times New Roman" pitchFamily="18" charset="0"/>
                <a:cs typeface="Times New Roman" pitchFamily="18" charset="0"/>
              </a:rPr>
              <a:t>En el polvorín debe existir un libro autorizado por el Sernageomin, en el que se deben registrar todas las entradas y salidas de productos explosivos, indicando antecedentes como fecha (entrada y salida) y tipo de producto.</a:t>
            </a:r>
          </a:p>
          <a:p>
            <a:r>
              <a:rPr lang="es-CL" sz="2400" dirty="0" smtClean="0">
                <a:latin typeface="Times New Roman" pitchFamily="18" charset="0"/>
                <a:cs typeface="Times New Roman" pitchFamily="18" charset="0"/>
              </a:rPr>
              <a:t>Este libro debe ser administrado por la persona responsable del polvorín, comúnmente llamado polvorinero.</a:t>
            </a:r>
            <a:endParaRPr lang="es-CL" sz="2400" dirty="0">
              <a:latin typeface="Times New Roman" pitchFamily="18" charset="0"/>
              <a:cs typeface="Times New Roman" pitchFamily="18" charset="0"/>
            </a:endParaRPr>
          </a:p>
        </p:txBody>
      </p:sp>
    </p:spTree>
    <p:extLst>
      <p:ext uri="{BB962C8B-B14F-4D97-AF65-F5344CB8AC3E}">
        <p14:creationId xmlns:p14="http://schemas.microsoft.com/office/powerpoint/2010/main" val="145924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Victor\Pictures\segenpolvorine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9149298" cy="4343400"/>
          </a:xfrm>
          <a:prstGeom prst="rect">
            <a:avLst/>
          </a:prstGeom>
          <a:extLst/>
        </p:spPr>
        <p:style>
          <a:lnRef idx="2">
            <a:schemeClr val="dk1"/>
          </a:lnRef>
          <a:fillRef idx="1">
            <a:schemeClr val="lt1"/>
          </a:fillRef>
          <a:effectRef idx="0">
            <a:schemeClr val="dk1"/>
          </a:effectRef>
          <a:fontRef idx="minor">
            <a:schemeClr val="dk1"/>
          </a:fontRef>
        </p:style>
      </p:pic>
      <p:sp>
        <p:nvSpPr>
          <p:cNvPr id="4" name="3 CuadroTexto"/>
          <p:cNvSpPr txBox="1"/>
          <p:nvPr/>
        </p:nvSpPr>
        <p:spPr>
          <a:xfrm>
            <a:off x="107504" y="4293096"/>
            <a:ext cx="9036496" cy="2246769"/>
          </a:xfrm>
          <a:prstGeom prst="rect">
            <a:avLst/>
          </a:prstGeom>
          <a:noFill/>
        </p:spPr>
        <p:txBody>
          <a:bodyPr wrap="square" rtlCol="0">
            <a:spAutoFit/>
          </a:bodyPr>
          <a:lstStyle/>
          <a:p>
            <a:r>
              <a:rPr lang="es-CL" sz="2000" dirty="0" smtClean="0">
                <a:latin typeface="Times New Roman" pitchFamily="18" charset="0"/>
                <a:cs typeface="Times New Roman" pitchFamily="18" charset="0"/>
              </a:rPr>
              <a:t>Almacenamiento de explosivos.</a:t>
            </a:r>
          </a:p>
          <a:p>
            <a:pPr marL="342900" indent="-342900">
              <a:buFont typeface="Arial" pitchFamily="34" charset="0"/>
              <a:buChar char="•"/>
            </a:pPr>
            <a:r>
              <a:rPr lang="es-CL" sz="2000" dirty="0" smtClean="0">
                <a:latin typeface="Times New Roman" pitchFamily="18" charset="0"/>
                <a:cs typeface="Times New Roman" pitchFamily="18" charset="0"/>
              </a:rPr>
              <a:t>Los envases con explosivos se almacenan en pilas de no mas de diez cajas de altura, cuidando que no se deformen. Si se deforman las caja de cartón ubicadas en la parte inferior, deben apilarse en cantidades menores.</a:t>
            </a:r>
          </a:p>
          <a:p>
            <a:pPr marL="342900" indent="-342900">
              <a:buFont typeface="Arial" pitchFamily="34" charset="0"/>
              <a:buChar char="•"/>
            </a:pPr>
            <a:r>
              <a:rPr lang="es-CL" sz="2000" dirty="0" smtClean="0">
                <a:latin typeface="Times New Roman" pitchFamily="18" charset="0"/>
                <a:cs typeface="Times New Roman" pitchFamily="18" charset="0"/>
              </a:rPr>
              <a:t>Entre las pilas debe dejarse un metro de distancia para permitir el fácil desplazamiento. Las pilas contiguas a los muro del polvorín deben estar separadas de las paredes adyacente por una distancia que varia entre 0,8 y 2 m</a:t>
            </a:r>
            <a:endParaRPr lang="es-CL" sz="2000" dirty="0">
              <a:latin typeface="Times New Roman" pitchFamily="18" charset="0"/>
              <a:cs typeface="Times New Roman" pitchFamily="18" charset="0"/>
            </a:endParaRPr>
          </a:p>
        </p:txBody>
      </p:sp>
    </p:spTree>
    <p:extLst>
      <p:ext uri="{BB962C8B-B14F-4D97-AF65-F5344CB8AC3E}">
        <p14:creationId xmlns:p14="http://schemas.microsoft.com/office/powerpoint/2010/main" val="3178701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s-CL" sz="2000" dirty="0" smtClean="0">
                <a:latin typeface="Times New Roman" pitchFamily="18" charset="0"/>
                <a:cs typeface="Times New Roman" pitchFamily="18" charset="0"/>
              </a:rPr>
              <a:t>Almacenamiento de otros elementos.</a:t>
            </a:r>
          </a:p>
          <a:p>
            <a:r>
              <a:rPr lang="es-CL" sz="2000" dirty="0" smtClean="0">
                <a:latin typeface="Times New Roman" pitchFamily="18" charset="0"/>
                <a:cs typeface="Times New Roman" pitchFamily="18" charset="0"/>
              </a:rPr>
              <a:t>No guardar ropa, útiles de trabajo o cualquier otro elemento extraño dentro del polvorín.</a:t>
            </a:r>
          </a:p>
          <a:p>
            <a:r>
              <a:rPr lang="es-CL" sz="2000" dirty="0" smtClean="0">
                <a:latin typeface="Times New Roman" pitchFamily="18" charset="0"/>
                <a:cs typeface="Times New Roman" pitchFamily="18" charset="0"/>
              </a:rPr>
              <a:t>No almacenar detonadores y explosivos en un mismo polvorín.</a:t>
            </a:r>
          </a:p>
          <a:p>
            <a:r>
              <a:rPr lang="es-CL" sz="2000" dirty="0" smtClean="0">
                <a:latin typeface="Times New Roman" pitchFamily="18" charset="0"/>
                <a:cs typeface="Times New Roman" pitchFamily="18" charset="0"/>
              </a:rPr>
              <a:t>No mantener ni emplear, tubos de Oxigeno, hidrogeno, acetileno, gas licuado o cualquier otro elemento capaz de producir explosión en los alrededores de los  polvorines.</a:t>
            </a:r>
          </a:p>
          <a:p>
            <a:r>
              <a:rPr lang="es-CL" sz="2000" dirty="0" smtClean="0">
                <a:latin typeface="Times New Roman" pitchFamily="18" charset="0"/>
                <a:cs typeface="Times New Roman" pitchFamily="18" charset="0"/>
              </a:rPr>
              <a:t>No mantener explosivos almacenados que presenten manchas aceitosas o escurrimiento de líquidos u otro signo evidente de descomposición. En caso de detectar esta situación, los productos deben separarse inmediatamente para su eliminación.</a:t>
            </a:r>
          </a:p>
          <a:p>
            <a:r>
              <a:rPr lang="es-CL" sz="2000" dirty="0" smtClean="0">
                <a:latin typeface="Times New Roman" pitchFamily="18" charset="0"/>
                <a:cs typeface="Times New Roman" pitchFamily="18" charset="0"/>
              </a:rPr>
              <a:t>No se deben usar combustibles o líquidos inflamable para el aseo de los almacenes. Para la limpieza es recomendable lavar pisos y paredes con una solución compuesta de :</a:t>
            </a:r>
          </a:p>
          <a:p>
            <a:r>
              <a:rPr lang="es-CL" sz="2000" dirty="0" smtClean="0">
                <a:latin typeface="Times New Roman" pitchFamily="18" charset="0"/>
                <a:cs typeface="Times New Roman" pitchFamily="18" charset="0"/>
              </a:rPr>
              <a:t>¼ L de agua destilada, 4,2 L de alcohol desnaturalizado; 0,2 L de acetona.</a:t>
            </a:r>
          </a:p>
          <a:p>
            <a:pPr marL="0" indent="0">
              <a:buNone/>
            </a:pPr>
            <a:r>
              <a:rPr lang="es-CL" sz="2000" dirty="0" smtClean="0">
                <a:latin typeface="Times New Roman" pitchFamily="18" charset="0"/>
                <a:cs typeface="Times New Roman" pitchFamily="18" charset="0"/>
              </a:rPr>
              <a:t>En caso de Incendio:</a:t>
            </a:r>
          </a:p>
          <a:p>
            <a:r>
              <a:rPr lang="es-CL" sz="2000" dirty="0" smtClean="0">
                <a:latin typeface="Times New Roman" pitchFamily="18" charset="0"/>
                <a:cs typeface="Times New Roman" pitchFamily="18" charset="0"/>
              </a:rPr>
              <a:t>Declarado: Si se ha declarado un incendio en el interior del polvorín, se debe dar la alarma para que toda persona que se encuentre en loa alrededores se aleje a un lugar protegido, y de aviso al jefe de turno de la mina. Jamás se debe tratar de combatirlo.</a:t>
            </a:r>
            <a:endParaRPr lang="es-CL" sz="2000" dirty="0">
              <a:latin typeface="Times New Roman" pitchFamily="18" charset="0"/>
              <a:cs typeface="Times New Roman" pitchFamily="18" charset="0"/>
            </a:endParaRPr>
          </a:p>
        </p:txBody>
      </p:sp>
    </p:spTree>
    <p:extLst>
      <p:ext uri="{BB962C8B-B14F-4D97-AF65-F5344CB8AC3E}">
        <p14:creationId xmlns:p14="http://schemas.microsoft.com/office/powerpoint/2010/main" val="2334540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style>
          <a:lnRef idx="2">
            <a:schemeClr val="dk1"/>
          </a:lnRef>
          <a:fillRef idx="1">
            <a:schemeClr val="lt1"/>
          </a:fillRef>
          <a:effectRef idx="0">
            <a:schemeClr val="dk1"/>
          </a:effectRef>
          <a:fontRef idx="minor">
            <a:schemeClr val="dk1"/>
          </a:fontRef>
        </p:style>
        <p:txBody>
          <a:bodyPr>
            <a:normAutofit/>
          </a:bodyPr>
          <a:lstStyle/>
          <a:p>
            <a:r>
              <a:rPr lang="es-CL" sz="2000" dirty="0" smtClean="0">
                <a:latin typeface="Times New Roman" pitchFamily="18" charset="0"/>
                <a:cs typeface="Times New Roman" pitchFamily="18" charset="0"/>
              </a:rPr>
              <a:t>Amago: Ante un amago de incendio se deben utilizar los extintores ubicados en el exterior del polvorín. La combustión de nitrato de amonio solo se apaga por enfriamiento. Para ellos se utilizan extintores de polvo químico, espuma, anhídrido carbónico o agua según sean amagos de fuegos clase A, B, o C.</a:t>
            </a:r>
          </a:p>
          <a:p>
            <a:pPr marL="0" indent="0">
              <a:buNone/>
            </a:pPr>
            <a:r>
              <a:rPr lang="es-CL" sz="2000" dirty="0" smtClean="0">
                <a:latin typeface="Times New Roman" pitchFamily="18" charset="0"/>
                <a:cs typeface="Times New Roman" pitchFamily="18" charset="0"/>
              </a:rPr>
              <a:t>Administración:</a:t>
            </a:r>
          </a:p>
          <a:p>
            <a:r>
              <a:rPr lang="es-CL" sz="2000" dirty="0" smtClean="0">
                <a:latin typeface="Times New Roman" pitchFamily="18" charset="0"/>
                <a:cs typeface="Times New Roman" pitchFamily="18" charset="0"/>
              </a:rPr>
              <a:t>Libro de existencias: El polvorín debe llevar un “Libro de existencia” el que debe estar registrado ante la Autoridad Fiscalizadora correspondiente. En el se anota con claridad la recepción, entrega y devolución de entrega de explosivos para las faenas.</a:t>
            </a:r>
          </a:p>
          <a:p>
            <a:r>
              <a:rPr lang="es-CL" sz="2000" dirty="0" smtClean="0">
                <a:latin typeface="Times New Roman" pitchFamily="18" charset="0"/>
                <a:cs typeface="Times New Roman" pitchFamily="18" charset="0"/>
              </a:rPr>
              <a:t>Acceso al polvorín: El ingreso al polvorín debe hacerlo un mínimo de dos y un máximo de cinco personas simultáneamente.</a:t>
            </a:r>
          </a:p>
          <a:p>
            <a:r>
              <a:rPr lang="es-CL" sz="2000" dirty="0" smtClean="0">
                <a:latin typeface="Times New Roman" pitchFamily="18" charset="0"/>
                <a:cs typeface="Times New Roman" pitchFamily="18" charset="0"/>
              </a:rPr>
              <a:t>Solo pueden ingresar a los polvorines quienes tengan un permiso especial, otorgado por la administración de la faena.</a:t>
            </a:r>
          </a:p>
          <a:p>
            <a:r>
              <a:rPr lang="es-CL" sz="2000" dirty="0" smtClean="0">
                <a:latin typeface="Times New Roman" pitchFamily="18" charset="0"/>
                <a:cs typeface="Times New Roman" pitchFamily="18" charset="0"/>
              </a:rPr>
              <a:t>No ingresar con zapatos y ropas que no correspondan al calzado y vestuario de seguridad.</a:t>
            </a:r>
          </a:p>
          <a:p>
            <a:r>
              <a:rPr lang="es-CL" sz="2000" dirty="0" smtClean="0">
                <a:latin typeface="Times New Roman" pitchFamily="18" charset="0"/>
                <a:cs typeface="Times New Roman" pitchFamily="18" charset="0"/>
              </a:rPr>
              <a:t>No debe ingresar al polvorín con herramientas que no sean las propias del trabajo que se vaya a realizar. Estas deben ser de metales no ferrosos, (cobre, bronce, etc.) para que no se produzcan chispas.</a:t>
            </a:r>
          </a:p>
          <a:p>
            <a:r>
              <a:rPr lang="es-CL" sz="2000" dirty="0" smtClean="0">
                <a:latin typeface="Times New Roman" pitchFamily="18" charset="0"/>
                <a:cs typeface="Times New Roman" pitchFamily="18" charset="0"/>
              </a:rPr>
              <a:t>No se debe ingresar al polvorín con fósforos, encendedores u otros artefactos que puedan producir llamas. No se pueden usar calefactores en el interior del polvorín. No se puede fumar en le interior del polvorín.</a:t>
            </a:r>
          </a:p>
          <a:p>
            <a:pPr marL="0" indent="0">
              <a:buNone/>
            </a:pPr>
            <a:endParaRPr lang="es-CL" sz="2000" dirty="0">
              <a:latin typeface="Times New Roman" pitchFamily="18" charset="0"/>
              <a:cs typeface="Times New Roman" pitchFamily="18" charset="0"/>
            </a:endParaRPr>
          </a:p>
        </p:txBody>
      </p:sp>
    </p:spTree>
    <p:extLst>
      <p:ext uri="{BB962C8B-B14F-4D97-AF65-F5344CB8AC3E}">
        <p14:creationId xmlns:p14="http://schemas.microsoft.com/office/powerpoint/2010/main" val="3093686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ctor\Pictures\interiordeunpolvorin.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270" y="0"/>
            <a:ext cx="4909770" cy="4293096"/>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4932040" y="0"/>
            <a:ext cx="4211960" cy="4524315"/>
          </a:xfrm>
          <a:prstGeom prst="rect">
            <a:avLst/>
          </a:prstGeom>
          <a:noFill/>
        </p:spPr>
        <p:txBody>
          <a:bodyPr wrap="square" rtlCol="0">
            <a:spAutoFit/>
          </a:bodyPr>
          <a:lstStyle/>
          <a:p>
            <a:r>
              <a:rPr lang="es-CL" dirty="0" smtClean="0">
                <a:latin typeface="Times New Roman" pitchFamily="18" charset="0"/>
                <a:cs typeface="Times New Roman" pitchFamily="18" charset="0"/>
              </a:rPr>
              <a:t>Manejo de explosivos dentro del polvorín.</a:t>
            </a:r>
          </a:p>
          <a:p>
            <a:pPr marL="285750" indent="-285750">
              <a:buFont typeface="Arial" pitchFamily="34" charset="0"/>
              <a:buChar char="•"/>
            </a:pPr>
            <a:r>
              <a:rPr lang="es-CL" dirty="0" smtClean="0">
                <a:latin typeface="Times New Roman" pitchFamily="18" charset="0"/>
                <a:cs typeface="Times New Roman" pitchFamily="18" charset="0"/>
              </a:rPr>
              <a:t>No transportar explosivos sueltos en los bolsillos o en las manos. Esta prohibición debe considerarse especialmente cuando se transportan detonadores.</a:t>
            </a:r>
          </a:p>
          <a:p>
            <a:pPr marL="285750" indent="-285750">
              <a:buFont typeface="Arial" pitchFamily="34" charset="0"/>
              <a:buChar char="•"/>
            </a:pPr>
            <a:r>
              <a:rPr lang="es-CL" dirty="0" smtClean="0">
                <a:latin typeface="Times New Roman" pitchFamily="18" charset="0"/>
                <a:cs typeface="Times New Roman" pitchFamily="18" charset="0"/>
              </a:rPr>
              <a:t>Si los cartuchos se encuentran congelados, no descongelarlos exponiéndolos a l acción directa fuego.</a:t>
            </a:r>
          </a:p>
          <a:p>
            <a:pPr marL="285750" indent="-285750">
              <a:buFont typeface="Arial" pitchFamily="34" charset="0"/>
              <a:buChar char="•"/>
            </a:pPr>
            <a:r>
              <a:rPr lang="es-CL" dirty="0" smtClean="0">
                <a:latin typeface="Times New Roman" pitchFamily="18" charset="0"/>
                <a:cs typeface="Times New Roman" pitchFamily="18" charset="0"/>
              </a:rPr>
              <a:t>No se pueden vender o regalar los envases de explosivos, cajas, cartones, papeles usados como envases o envoltorio de explosivos. Estos últimos deben ser destruido por el fuego en lugares apartados.</a:t>
            </a:r>
          </a:p>
          <a:p>
            <a:pPr marL="285750" indent="-285750">
              <a:buFont typeface="Arial" pitchFamily="34" charset="0"/>
              <a:buChar char="•"/>
            </a:pPr>
            <a:endParaRPr lang="es-CL" dirty="0">
              <a:latin typeface="Times New Roman" pitchFamily="18" charset="0"/>
              <a:cs typeface="Times New Roman" pitchFamily="18" charset="0"/>
            </a:endParaRPr>
          </a:p>
        </p:txBody>
      </p:sp>
      <p:sp>
        <p:nvSpPr>
          <p:cNvPr id="5" name="4 CuadroTexto"/>
          <p:cNvSpPr txBox="1"/>
          <p:nvPr/>
        </p:nvSpPr>
        <p:spPr>
          <a:xfrm>
            <a:off x="107504" y="4365104"/>
            <a:ext cx="9036496" cy="2585323"/>
          </a:xfrm>
          <a:prstGeom prst="rect">
            <a:avLst/>
          </a:prstGeom>
          <a:noFill/>
        </p:spPr>
        <p:txBody>
          <a:bodyPr wrap="square" rtlCol="0">
            <a:spAutoFit/>
          </a:bodyPr>
          <a:lstStyle/>
          <a:p>
            <a:pPr marL="285750" indent="-285750">
              <a:buFont typeface="Arial" pitchFamily="34" charset="0"/>
              <a:buChar char="•"/>
            </a:pPr>
            <a:r>
              <a:rPr lang="es-CL" dirty="0" smtClean="0">
                <a:latin typeface="Times New Roman" pitchFamily="18" charset="0"/>
                <a:cs typeface="Times New Roman" pitchFamily="18" charset="0"/>
              </a:rPr>
              <a:t>Entrega de explosivos: Al entregar explosivos para operaciones de tronaduras, tienen prioridad los que llevan mas tiempo almacenados. Por tal motivo, siempre debe tenerse a primera vista los embalajes o cajas de explosivos que indican la fecha de fabricación.</a:t>
            </a:r>
          </a:p>
          <a:p>
            <a:pPr marL="285750" indent="-285750">
              <a:buFont typeface="Arial" pitchFamily="34" charset="0"/>
              <a:buChar char="•"/>
            </a:pPr>
            <a:r>
              <a:rPr lang="es-CL" dirty="0" smtClean="0">
                <a:latin typeface="Times New Roman" pitchFamily="18" charset="0"/>
                <a:cs typeface="Times New Roman" pitchFamily="18" charset="0"/>
              </a:rPr>
              <a:t>Solo pueden manipular explosivos, los manipuladores de explosivos quienes cuente con una licencia vigente otorgada por la Autoridad Fiscalizadora.</a:t>
            </a:r>
          </a:p>
          <a:p>
            <a:pPr marL="285750" indent="-285750">
              <a:buFont typeface="Arial" pitchFamily="34" charset="0"/>
              <a:buChar char="•"/>
            </a:pPr>
            <a:r>
              <a:rPr lang="es-CL" dirty="0" smtClean="0">
                <a:latin typeface="Times New Roman" pitchFamily="18" charset="0"/>
                <a:cs typeface="Times New Roman" pitchFamily="18" charset="0"/>
              </a:rPr>
              <a:t>Se debe llevar a la frente de trabajo solo la cantidad de explosivos, detonadores y guías necesaria para el disparo.</a:t>
            </a:r>
          </a:p>
          <a:p>
            <a:pPr marL="285750" indent="-285750">
              <a:buFont typeface="Arial" pitchFamily="34" charset="0"/>
              <a:buChar char="•"/>
            </a:pPr>
            <a:r>
              <a:rPr lang="es-CL" dirty="0" smtClean="0">
                <a:latin typeface="Times New Roman" pitchFamily="18" charset="0"/>
                <a:cs typeface="Times New Roman" pitchFamily="18" charset="0"/>
              </a:rPr>
              <a:t>Los explosivos se entregan en su envoltura original antes de ser cargados en el barreno. 26.05.15 Vespertino.</a:t>
            </a:r>
            <a:endParaRPr lang="es-CL" dirty="0">
              <a:latin typeface="Times New Roman" pitchFamily="18" charset="0"/>
              <a:cs typeface="Times New Roman" pitchFamily="18" charset="0"/>
            </a:endParaRPr>
          </a:p>
        </p:txBody>
      </p:sp>
    </p:spTree>
    <p:extLst>
      <p:ext uri="{BB962C8B-B14F-4D97-AF65-F5344CB8AC3E}">
        <p14:creationId xmlns:p14="http://schemas.microsoft.com/office/powerpoint/2010/main" val="376530153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895</Words>
  <Application>Microsoft Office PowerPoint</Application>
  <PresentationFormat>Presentación en pantalla (4:3)</PresentationFormat>
  <Paragraphs>36</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Victor</dc:creator>
  <cp:lastModifiedBy>Victor</cp:lastModifiedBy>
  <cp:revision>1</cp:revision>
  <dcterms:created xsi:type="dcterms:W3CDTF">2015-05-27T20:28:41Z</dcterms:created>
  <dcterms:modified xsi:type="dcterms:W3CDTF">2015-05-27T20:35:40Z</dcterms:modified>
</cp:coreProperties>
</file>