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77" r:id="rId2"/>
    <p:sldId id="256" r:id="rId3"/>
    <p:sldId id="339" r:id="rId4"/>
    <p:sldId id="356" r:id="rId5"/>
    <p:sldId id="354" r:id="rId6"/>
    <p:sldId id="355" r:id="rId7"/>
    <p:sldId id="357" r:id="rId8"/>
    <p:sldId id="358" r:id="rId9"/>
    <p:sldId id="359" r:id="rId10"/>
    <p:sldId id="360" r:id="rId11"/>
    <p:sldId id="361" r:id="rId12"/>
    <p:sldId id="362" r:id="rId13"/>
    <p:sldId id="363" r:id="rId14"/>
    <p:sldId id="364" r:id="rId15"/>
    <p:sldId id="367" r:id="rId16"/>
    <p:sldId id="371" r:id="rId17"/>
    <p:sldId id="392" r:id="rId18"/>
    <p:sldId id="372" r:id="rId19"/>
    <p:sldId id="373" r:id="rId20"/>
    <p:sldId id="374" r:id="rId21"/>
    <p:sldId id="375" r:id="rId22"/>
    <p:sldId id="379" r:id="rId23"/>
    <p:sldId id="380" r:id="rId24"/>
    <p:sldId id="381" r:id="rId25"/>
    <p:sldId id="382" r:id="rId26"/>
    <p:sldId id="383" r:id="rId27"/>
    <p:sldId id="384" r:id="rId28"/>
    <p:sldId id="385" r:id="rId29"/>
    <p:sldId id="386" r:id="rId30"/>
  </p:sldIdLst>
  <p:sldSz cx="9144000" cy="6858000" type="screen4x3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104" y="-90"/>
      </p:cViewPr>
      <p:guideLst>
        <p:guide orient="horz" pos="4292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EAE7B82-F79C-494D-B008-C7010D38F96D}" type="datetimeFigureOut">
              <a:rPr lang="es-CL" smtClean="0"/>
              <a:t>29-11-2015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72C3609-7508-4319-BF41-B22841C0AF5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249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6BC9-E16E-46E7-82AD-E4B694A03568}" type="datetimeFigureOut">
              <a:rPr lang="es-CL" smtClean="0"/>
              <a:pPr/>
              <a:t>29-11-2015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AB7D4F-3386-449B-8C09-AFCE81BD5A0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6BC9-E16E-46E7-82AD-E4B694A03568}" type="datetimeFigureOut">
              <a:rPr lang="es-CL" smtClean="0"/>
              <a:pPr/>
              <a:t>29-11-2015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7D4F-3386-449B-8C09-AFCE81BD5A0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6BC9-E16E-46E7-82AD-E4B694A03568}" type="datetimeFigureOut">
              <a:rPr lang="es-CL" smtClean="0"/>
              <a:pPr/>
              <a:t>29-11-2015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7D4F-3386-449B-8C09-AFCE81BD5A0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6BC9-E16E-46E7-82AD-E4B694A03568}" type="datetimeFigureOut">
              <a:rPr lang="es-CL" smtClean="0"/>
              <a:pPr/>
              <a:t>29-11-2015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7D4F-3386-449B-8C09-AFCE81BD5A0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6BC9-E16E-46E7-82AD-E4B694A03568}" type="datetimeFigureOut">
              <a:rPr lang="es-CL" smtClean="0"/>
              <a:pPr/>
              <a:t>29-11-2015</a:t>
            </a:fld>
            <a:endParaRPr lang="es-CL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7D4F-3386-449B-8C09-AFCE81BD5A0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6BC9-E16E-46E7-82AD-E4B694A03568}" type="datetimeFigureOut">
              <a:rPr lang="es-CL" smtClean="0"/>
              <a:pPr/>
              <a:t>29-11-2015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7D4F-3386-449B-8C09-AFCE81BD5A0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6BC9-E16E-46E7-82AD-E4B694A03568}" type="datetimeFigureOut">
              <a:rPr lang="es-CL" smtClean="0"/>
              <a:pPr/>
              <a:t>29-11-2015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7D4F-3386-449B-8C09-AFCE81BD5A0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6BC9-E16E-46E7-82AD-E4B694A03568}" type="datetimeFigureOut">
              <a:rPr lang="es-CL" smtClean="0"/>
              <a:pPr/>
              <a:t>29-11-2015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7D4F-3386-449B-8C09-AFCE81BD5A0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6BC9-E16E-46E7-82AD-E4B694A03568}" type="datetimeFigureOut">
              <a:rPr lang="es-CL" smtClean="0"/>
              <a:pPr/>
              <a:t>29-11-2015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7D4F-3386-449B-8C09-AFCE81BD5A0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6BC9-E16E-46E7-82AD-E4B694A03568}" type="datetimeFigureOut">
              <a:rPr lang="es-CL" smtClean="0"/>
              <a:pPr/>
              <a:t>29-11-2015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7D4F-3386-449B-8C09-AFCE81BD5A0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6BC9-E16E-46E7-82AD-E4B694A03568}" type="datetimeFigureOut">
              <a:rPr lang="es-CL" smtClean="0"/>
              <a:pPr/>
              <a:t>29-11-2015</a:t>
            </a:fld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7D4F-3386-449B-8C09-AFCE81BD5A0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7C46BC9-E16E-46E7-82AD-E4B694A03568}" type="datetimeFigureOut">
              <a:rPr lang="es-CL" smtClean="0"/>
              <a:pPr/>
              <a:t>29-11-2015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4AB7D4F-3386-449B-8C09-AFCE81BD5A0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enrique.toutin@uac.cl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l/url?sa=i&amp;rct=j&amp;q=&amp;esrc=s&amp;frm=1&amp;source=images&amp;cd=&amp;cad=rja&amp;docid=WT0c5t9dj9cUUM&amp;tbnid=iGakPbBycHrtUM:&amp;ved=0CAUQjRw&amp;url=http://www.minerasancristobal.com/es/como-lo-hacemos/tecnologia-y-su-enfoque/metodo-de-explotacion&amp;ei=HYEVUoKqF-GaiALdyYDABg&amp;bvm=bv.51156542,d.cGE&amp;psig=AFQjCNF4cfPsYg9J6YoUDGuxMQNBr6b3FQ&amp;ust=1377227331432685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4822"/>
            <a:ext cx="7620000" cy="609600"/>
          </a:xfrm>
        </p:spPr>
        <p:txBody>
          <a:bodyPr lIns="92075" tIns="46038" rIns="92075" bIns="46038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METODOS DE EXPLOTACION II</a:t>
            </a:r>
            <a:br>
              <a:rPr lang="es-ES_tradnl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es-ES_tradnl" sz="2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UNIDAD </a:t>
            </a:r>
            <a:r>
              <a:rPr lang="es-ES_tradnl" sz="22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iI</a:t>
            </a:r>
            <a:r>
              <a:rPr lang="es-ES_tradnl" sz="2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: procesos de planificación minera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524000" y="5281636"/>
            <a:ext cx="624840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marL="381000" indent="-381000" algn="ctr" eaLnBrk="0" hangingPunct="0">
              <a:lnSpc>
                <a:spcPct val="170000"/>
              </a:lnSpc>
              <a:buClr>
                <a:srgbClr val="FF0000"/>
              </a:buClr>
              <a:buSzPct val="120000"/>
            </a:pPr>
            <a:r>
              <a:rPr lang="es-ES_tradnl" sz="1800" b="1" dirty="0">
                <a:solidFill>
                  <a:srgbClr val="000099"/>
                </a:solidFill>
                <a:latin typeface="Arial" charset="0"/>
              </a:rPr>
              <a:t>MAURICIO BELMONTE LERMA</a:t>
            </a:r>
          </a:p>
          <a:p>
            <a:pPr marL="381000" indent="-381000" algn="ctr" eaLnBrk="0" hangingPunct="0">
              <a:lnSpc>
                <a:spcPct val="170000"/>
              </a:lnSpc>
              <a:buClr>
                <a:srgbClr val="FF0000"/>
              </a:buClr>
              <a:buSzPct val="120000"/>
            </a:pPr>
            <a:r>
              <a:rPr lang="es-ES_tradnl" sz="1800" b="1" dirty="0">
                <a:solidFill>
                  <a:srgbClr val="000099"/>
                </a:solidFill>
                <a:latin typeface="Arial" charset="0"/>
              </a:rPr>
              <a:t>INGENIERO </a:t>
            </a:r>
            <a:r>
              <a:rPr lang="es-ES_tradnl" sz="1800" b="1" dirty="0" smtClean="0">
                <a:solidFill>
                  <a:srgbClr val="000099"/>
                </a:solidFill>
                <a:latin typeface="Arial" charset="0"/>
              </a:rPr>
              <a:t> CIVIL  DE  MINAS</a:t>
            </a:r>
            <a:endParaRPr lang="es-ES_tradnl" sz="1800" b="1" dirty="0">
              <a:solidFill>
                <a:srgbClr val="000099"/>
              </a:solidFill>
              <a:latin typeface="Arial" charset="0"/>
            </a:endParaRPr>
          </a:p>
          <a:p>
            <a:pPr marL="381000" indent="-381000" algn="ctr" eaLnBrk="0" hangingPunct="0">
              <a:lnSpc>
                <a:spcPct val="170000"/>
              </a:lnSpc>
              <a:buClr>
                <a:srgbClr val="FF0000"/>
              </a:buClr>
              <a:buSzPct val="120000"/>
            </a:pPr>
            <a:r>
              <a:rPr lang="es-ES_tradnl" sz="1800" b="1" dirty="0">
                <a:solidFill>
                  <a:srgbClr val="000099"/>
                </a:solidFill>
                <a:latin typeface="Arial" charset="0"/>
              </a:rPr>
              <a:t>EMAIL: </a:t>
            </a:r>
            <a:r>
              <a:rPr lang="es-ES_tradnl" sz="1800" b="1" dirty="0" smtClean="0">
                <a:solidFill>
                  <a:srgbClr val="000099"/>
                </a:solidFill>
                <a:latin typeface="Arial" charset="0"/>
              </a:rPr>
              <a:t>mr_belmonte</a:t>
            </a:r>
            <a:r>
              <a:rPr lang="es-ES_tradnl" sz="1800" b="1" dirty="0" smtClean="0">
                <a:solidFill>
                  <a:srgbClr val="000099"/>
                </a:solidFill>
                <a:latin typeface="Arial" charset="0"/>
                <a:hlinkClick r:id="rId2"/>
              </a:rPr>
              <a:t>@hotmail.com</a:t>
            </a:r>
            <a:endParaRPr lang="es-ES_tradnl" sz="1800" b="1" dirty="0">
              <a:solidFill>
                <a:srgbClr val="000099"/>
              </a:solidFill>
              <a:latin typeface="Arial" charset="0"/>
            </a:endParaRPr>
          </a:p>
        </p:txBody>
      </p:sp>
      <p:pic>
        <p:nvPicPr>
          <p:cNvPr id="205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0" y="1643075"/>
            <a:ext cx="7215188" cy="3643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357158" y="2500306"/>
            <a:ext cx="528641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791200" y="6629400"/>
            <a:ext cx="3352800" cy="228600"/>
          </a:xfrm>
          <a:prstGeom prst="rect">
            <a:avLst/>
          </a:prstGeom>
          <a:solidFill>
            <a:srgbClr val="FFA21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ES" sz="2400">
              <a:latin typeface="Times" pitchFamily="18" charset="0"/>
              <a:ea typeface="MS PGothic" pitchFamily="34" charset="-128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79512" y="476672"/>
            <a:ext cx="857256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CL" b="1" dirty="0" smtClean="0"/>
              <a:t>  Permite mantener la inercia en el ritmo de producción.</a:t>
            </a:r>
          </a:p>
          <a:p>
            <a:pPr>
              <a:buFont typeface="Arial" pitchFamily="34" charset="0"/>
              <a:buChar char="•"/>
            </a:pPr>
            <a:endParaRPr lang="es-CL" b="1" dirty="0" smtClean="0"/>
          </a:p>
          <a:p>
            <a:pPr>
              <a:buFont typeface="Arial" pitchFamily="34" charset="0"/>
              <a:buChar char="•"/>
            </a:pPr>
            <a:r>
              <a:rPr lang="es-CL" b="1" dirty="0" smtClean="0"/>
              <a:t>  Maximiza la utilización efectiva de los activos.</a:t>
            </a:r>
          </a:p>
          <a:p>
            <a:pPr>
              <a:buFont typeface="Arial" pitchFamily="34" charset="0"/>
              <a:buChar char="•"/>
            </a:pPr>
            <a:endParaRPr lang="es-CL" b="1" dirty="0"/>
          </a:p>
          <a:p>
            <a:endParaRPr lang="es-CL" b="1" dirty="0" smtClean="0"/>
          </a:p>
          <a:p>
            <a:endParaRPr lang="es-CL" b="1" dirty="0"/>
          </a:p>
          <a:p>
            <a:r>
              <a:rPr lang="es-CL" b="1" dirty="0" err="1" smtClean="0"/>
              <a:t>UT.Efec</a:t>
            </a:r>
            <a:r>
              <a:rPr lang="es-CL" b="1" dirty="0" smtClean="0"/>
              <a:t>. =     Tpo.Efec./ Tpo.Efec. + PO + DP + DNP + R</a:t>
            </a:r>
          </a:p>
          <a:p>
            <a:endParaRPr lang="es-CL" b="1" dirty="0" smtClean="0"/>
          </a:p>
          <a:p>
            <a:endParaRPr lang="es-CL" b="1" dirty="0" smtClean="0"/>
          </a:p>
          <a:p>
            <a:r>
              <a:rPr lang="es-CL" b="1" dirty="0" smtClean="0"/>
              <a:t>PO = Perdidas Operacionales</a:t>
            </a:r>
          </a:p>
          <a:p>
            <a:r>
              <a:rPr lang="es-CL" b="1" dirty="0" smtClean="0"/>
              <a:t>DP = Demoras Programadas </a:t>
            </a:r>
            <a:r>
              <a:rPr lang="es-CL" dirty="0" smtClean="0"/>
              <a:t>(El relevo impacta directamente en la DP (colación), aumentando la Ut.Efec considerablemente (hay que recordar que en los últimos años, las DP han aumentado mucho, producto del mayor  tiempo de traslado).</a:t>
            </a:r>
            <a:r>
              <a:rPr lang="es-CL" b="1" dirty="0" smtClean="0"/>
              <a:t> </a:t>
            </a:r>
          </a:p>
          <a:p>
            <a:r>
              <a:rPr lang="es-CL" b="1" dirty="0" smtClean="0"/>
              <a:t>DNP = Demoras no Programadas</a:t>
            </a:r>
          </a:p>
          <a:p>
            <a:r>
              <a:rPr lang="es-CL" b="1" dirty="0" smtClean="0"/>
              <a:t>R  = Reservas </a:t>
            </a:r>
          </a:p>
          <a:p>
            <a:r>
              <a:rPr lang="es-CL" b="1" dirty="0" smtClean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5719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1016198" y="323945"/>
            <a:ext cx="65801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sz="3200" b="1" dirty="0" smtClean="0">
                <a:latin typeface="Verdana" pitchFamily="34" charset="0"/>
              </a:rPr>
              <a:t>Índices Operacionales </a:t>
            </a:r>
            <a:endParaRPr lang="es-ES_tradnl" sz="3200" dirty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405831"/>
              </p:ext>
            </p:extLst>
          </p:nvPr>
        </p:nvGraphicFramePr>
        <p:xfrm>
          <a:off x="390534" y="1698625"/>
          <a:ext cx="5572125" cy="515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o" r:id="rId3" imgW="5617209" imgH="5691673" progId="Word.Document.8">
                  <p:embed/>
                </p:oleObj>
              </mc:Choice>
              <mc:Fallback>
                <p:oleObj name="Documento" r:id="rId3" imgW="5617209" imgH="569167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34" y="1698625"/>
                        <a:ext cx="5572125" cy="515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4 CuadroTexto"/>
          <p:cNvSpPr txBox="1">
            <a:spLocks noChangeArrowheads="1"/>
          </p:cNvSpPr>
          <p:nvPr/>
        </p:nvSpPr>
        <p:spPr bwMode="auto">
          <a:xfrm>
            <a:off x="5929313" y="2263775"/>
            <a:ext cx="3244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s-CL" sz="1400" b="1"/>
              <a:t> = Tiempo Disponible / Tiempo Nominal</a:t>
            </a:r>
          </a:p>
        </p:txBody>
      </p:sp>
      <p:sp>
        <p:nvSpPr>
          <p:cNvPr id="1030" name="5 CuadroTexto"/>
          <p:cNvSpPr txBox="1">
            <a:spLocks noChangeArrowheads="1"/>
          </p:cNvSpPr>
          <p:nvPr/>
        </p:nvSpPr>
        <p:spPr bwMode="auto">
          <a:xfrm>
            <a:off x="6340475" y="4714875"/>
            <a:ext cx="2017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s-CL" sz="1800" b="1"/>
              <a:t>El mas importante</a:t>
            </a:r>
          </a:p>
        </p:txBody>
      </p:sp>
    </p:spTree>
    <p:extLst>
      <p:ext uri="{BB962C8B-B14F-4D97-AF65-F5344CB8AC3E}">
        <p14:creationId xmlns:p14="http://schemas.microsoft.com/office/powerpoint/2010/main" val="140005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979712" y="395953"/>
            <a:ext cx="525658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sz="3200" b="1" dirty="0" smtClean="0">
                <a:latin typeface="Verdana" pitchFamily="34" charset="0"/>
              </a:rPr>
              <a:t>Índices Operacionales</a:t>
            </a:r>
            <a:endParaRPr lang="es-ES_tradnl" sz="3200" dirty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5497208"/>
              </p:ext>
            </p:extLst>
          </p:nvPr>
        </p:nvGraphicFramePr>
        <p:xfrm>
          <a:off x="1691680" y="1628800"/>
          <a:ext cx="5943600" cy="491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Documento" r:id="rId3" imgW="5686560" imgH="5316480" progId="Word.Document.8">
                  <p:embed/>
                </p:oleObj>
              </mc:Choice>
              <mc:Fallback>
                <p:oleObj name="Documento" r:id="rId3" imgW="5686560" imgH="53164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628800"/>
                        <a:ext cx="5943600" cy="491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4 CuadroTexto"/>
          <p:cNvSpPr txBox="1">
            <a:spLocks noChangeArrowheads="1"/>
          </p:cNvSpPr>
          <p:nvPr/>
        </p:nvSpPr>
        <p:spPr bwMode="auto">
          <a:xfrm>
            <a:off x="1619672" y="5949280"/>
            <a:ext cx="6545262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s-CL" sz="1900" u="sng" dirty="0"/>
              <a:t>Porcentaje de Reserva</a:t>
            </a:r>
            <a:r>
              <a:rPr lang="es-CL" sz="1900" dirty="0"/>
              <a:t>: </a:t>
            </a:r>
            <a:r>
              <a:rPr lang="es-CL" sz="1600" dirty="0"/>
              <a:t>Indica el % del tiempo disponible del activo</a:t>
            </a:r>
          </a:p>
          <a:p>
            <a:r>
              <a:rPr lang="es-CL" sz="1600" dirty="0"/>
              <a:t>En que este se presenta en reserva = </a:t>
            </a:r>
            <a:r>
              <a:rPr lang="es-CL" sz="1600" b="1" dirty="0"/>
              <a:t>Tiempo Reserva / Tiempo Disponible</a:t>
            </a:r>
            <a:r>
              <a:rPr lang="es-CL" sz="16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24586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3056" y="350168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s-CL" b="1" dirty="0" smtClean="0">
                <a:solidFill>
                  <a:srgbClr val="CC0000"/>
                </a:solidFill>
              </a:rPr>
              <a:t>Rendimiento Cargador Frontal</a:t>
            </a:r>
            <a:endParaRPr lang="es-CL" b="1" dirty="0">
              <a:solidFill>
                <a:srgbClr val="CC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79512" y="2247128"/>
            <a:ext cx="8662736" cy="377416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	</a:t>
            </a:r>
            <a:r>
              <a:rPr lang="es-CL" sz="2700" dirty="0" smtClean="0">
                <a:latin typeface="Aparajita" pitchFamily="34" charset="0"/>
                <a:cs typeface="Aparajita" pitchFamily="34" charset="0"/>
              </a:rPr>
              <a:t>El tiempo de ciclo (Tc), de carguío se define como sigue: </a:t>
            </a:r>
          </a:p>
          <a:p>
            <a:pPr algn="just">
              <a:buNone/>
            </a:pPr>
            <a:endParaRPr lang="es-CL" sz="2700" dirty="0" smtClean="0">
              <a:latin typeface="Aparajita" pitchFamily="34" charset="0"/>
              <a:cs typeface="Aparajita" pitchFamily="34" charset="0"/>
            </a:endParaRPr>
          </a:p>
          <a:p>
            <a:pPr algn="just">
              <a:buNone/>
            </a:pPr>
            <a:r>
              <a:rPr lang="es-CL" sz="2700" b="1" dirty="0" smtClean="0">
                <a:latin typeface="Aparajita" pitchFamily="34" charset="0"/>
                <a:cs typeface="Aparajita" pitchFamily="34" charset="0"/>
              </a:rPr>
              <a:t>1.- Tiempo de carga (T1)</a:t>
            </a:r>
          </a:p>
          <a:p>
            <a:pPr algn="just">
              <a:buNone/>
            </a:pPr>
            <a:r>
              <a:rPr lang="es-CL" sz="2700" b="1" dirty="0" smtClean="0">
                <a:latin typeface="Aparajita" pitchFamily="34" charset="0"/>
                <a:cs typeface="Aparajita" pitchFamily="34" charset="0"/>
              </a:rPr>
              <a:t>2.- Tiempo de giro (T2)</a:t>
            </a:r>
          </a:p>
          <a:p>
            <a:pPr algn="just">
              <a:buNone/>
            </a:pPr>
            <a:r>
              <a:rPr lang="es-CL" sz="2700" b="1" dirty="0" smtClean="0">
                <a:latin typeface="Aparajita" pitchFamily="34" charset="0"/>
                <a:cs typeface="Aparajita" pitchFamily="34" charset="0"/>
              </a:rPr>
              <a:t>3.- Tiempo de descarga (T3)</a:t>
            </a:r>
          </a:p>
          <a:p>
            <a:pPr algn="just">
              <a:buNone/>
            </a:pPr>
            <a:r>
              <a:rPr lang="es-CL" sz="2700" b="1" dirty="0" smtClean="0">
                <a:latin typeface="Aparajita" pitchFamily="34" charset="0"/>
                <a:cs typeface="Aparajita" pitchFamily="34" charset="0"/>
              </a:rPr>
              <a:t>4.- Tiempo de regreso (T4)</a:t>
            </a:r>
          </a:p>
          <a:p>
            <a:pPr algn="just">
              <a:buNone/>
            </a:pPr>
            <a:r>
              <a:rPr lang="es-CL" sz="2600" dirty="0" smtClean="0">
                <a:latin typeface="Aparajita" pitchFamily="34" charset="0"/>
                <a:cs typeface="Aparajita" pitchFamily="34" charset="0"/>
              </a:rPr>
              <a:t>	</a:t>
            </a:r>
            <a:endParaRPr lang="es-CL" sz="2400" dirty="0" smtClean="0"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2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20589"/>
            <a:ext cx="8229600" cy="99218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s-MX" sz="4000" b="1" dirty="0" smtClean="0">
                <a:solidFill>
                  <a:srgbClr val="C00000"/>
                </a:solidFill>
              </a:rPr>
              <a:t>Rendimiento Cargador Frontal</a:t>
            </a:r>
            <a:endParaRPr lang="es-CL" sz="4000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92713617"/>
              </p:ext>
            </p:extLst>
          </p:nvPr>
        </p:nvGraphicFramePr>
        <p:xfrm>
          <a:off x="827584" y="2060848"/>
          <a:ext cx="254952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cuación" r:id="rId3" imgW="1307532" imgH="431613" progId="Equation.3">
                  <p:embed/>
                </p:oleObj>
              </mc:Choice>
              <mc:Fallback>
                <p:oleObj name="Ecuación" r:id="rId3" imgW="1307532" imgH="431613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060848"/>
                        <a:ext cx="2549525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642910" y="1694136"/>
            <a:ext cx="335124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b="1" dirty="0">
                <a:solidFill>
                  <a:srgbClr val="0070C0"/>
                </a:solidFill>
              </a:rPr>
              <a:t>Numero de ciclos por hora</a:t>
            </a:r>
            <a:endParaRPr lang="es-CL" b="1" dirty="0">
              <a:solidFill>
                <a:srgbClr val="0070C0"/>
              </a:solidFill>
            </a:endParaRP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827584" y="3998392"/>
            <a:ext cx="36724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b="1" dirty="0">
                <a:solidFill>
                  <a:srgbClr val="0070C0"/>
                </a:solidFill>
              </a:rPr>
              <a:t>Rendimiento </a:t>
            </a:r>
            <a:r>
              <a:rPr lang="es-MX" b="1" dirty="0" smtClean="0">
                <a:solidFill>
                  <a:srgbClr val="0070C0"/>
                </a:solidFill>
              </a:rPr>
              <a:t>horario cargador</a:t>
            </a:r>
            <a:endParaRPr lang="es-CL" b="1" dirty="0">
              <a:solidFill>
                <a:srgbClr val="0070C0"/>
              </a:solidFill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4211935" y="2348880"/>
            <a:ext cx="1800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b="1" dirty="0">
                <a:solidFill>
                  <a:srgbClr val="0070C0"/>
                </a:solidFill>
              </a:rPr>
              <a:t>Ciclos/hora</a:t>
            </a:r>
            <a:endParaRPr lang="es-CL" b="1" dirty="0">
              <a:solidFill>
                <a:srgbClr val="0070C0"/>
              </a:solidFill>
            </a:endParaRP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4139952" y="4718471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dirty="0">
                <a:solidFill>
                  <a:srgbClr val="0070C0"/>
                </a:solidFill>
              </a:rPr>
              <a:t>Tonelada/hora</a:t>
            </a:r>
            <a:endParaRPr lang="es-CL" dirty="0">
              <a:solidFill>
                <a:srgbClr val="0070C0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42910" y="3131676"/>
            <a:ext cx="1048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0070C0"/>
                </a:solidFill>
              </a:rPr>
              <a:t>Siendo</a:t>
            </a:r>
            <a:endParaRPr lang="es-CL" b="1" dirty="0">
              <a:solidFill>
                <a:srgbClr val="0070C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835695" y="3140968"/>
            <a:ext cx="4536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i="1" dirty="0" smtClean="0">
                <a:solidFill>
                  <a:srgbClr val="0070C0"/>
                </a:solidFill>
              </a:rPr>
              <a:t>T1 + T2 + T3 + T4 = Tc   (Tiempo de ciclo)</a:t>
            </a:r>
            <a:endParaRPr lang="es-CL" b="1" i="1" dirty="0">
              <a:solidFill>
                <a:srgbClr val="0070C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27584" y="4685074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i="1" dirty="0" smtClean="0">
                <a:solidFill>
                  <a:srgbClr val="0070C0"/>
                </a:solidFill>
              </a:rPr>
              <a:t>R. efectivo</a:t>
            </a:r>
            <a:r>
              <a:rPr lang="es-CL" sz="2000" i="1" dirty="0" smtClean="0">
                <a:solidFill>
                  <a:srgbClr val="0070C0"/>
                </a:solidFill>
              </a:rPr>
              <a:t> = Nc x Cb   </a:t>
            </a:r>
            <a:endParaRPr lang="es-CL" sz="2000" i="1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27584" y="543593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0070C0"/>
                </a:solidFill>
              </a:rPr>
              <a:t>Siendo Cb =</a:t>
            </a:r>
            <a:endParaRPr lang="es-CL" b="1" dirty="0">
              <a:solidFill>
                <a:srgbClr val="0070C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411760" y="5435932"/>
            <a:ext cx="3024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0070C0"/>
                </a:solidFill>
              </a:rPr>
              <a:t>Capacidad del balde</a:t>
            </a:r>
            <a:endParaRPr lang="es-C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71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50168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s-CL" b="1" dirty="0" smtClean="0"/>
              <a:t>CICLO DE UN EQUIPO DE TRANSPORTE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1665312"/>
            <a:ext cx="8662736" cy="45720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	</a:t>
            </a:r>
            <a:endParaRPr lang="es-CL" sz="2800" dirty="0" smtClean="0">
              <a:latin typeface="Aparajita" pitchFamily="34" charset="0"/>
              <a:cs typeface="Aparajita" pitchFamily="34" charset="0"/>
            </a:endParaRPr>
          </a:p>
          <a:p>
            <a:pPr algn="just"/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N° de pases</a:t>
            </a:r>
            <a:r>
              <a:rPr lang="fr-FR" sz="2800" dirty="0" smtClean="0">
                <a:latin typeface="Aparajita" pitchFamily="34" charset="0"/>
                <a:cs typeface="Aparajita" pitchFamily="34" charset="0"/>
              </a:rPr>
              <a:t> = 		</a:t>
            </a:r>
            <a:r>
              <a:rPr lang="es-CL" sz="2800" u="sng" dirty="0" smtClean="0">
                <a:latin typeface="Aparajita" pitchFamily="34" charset="0"/>
                <a:cs typeface="Aparajita" pitchFamily="34" charset="0"/>
              </a:rPr>
              <a:t>Capacidad nominal del camión </a:t>
            </a:r>
            <a:r>
              <a:rPr lang="fr-FR" sz="2800" u="sng" dirty="0" smtClean="0">
                <a:latin typeface="Aparajita" pitchFamily="34" charset="0"/>
                <a:cs typeface="Aparajita" pitchFamily="34" charset="0"/>
              </a:rPr>
              <a:t>(ton) </a:t>
            </a:r>
            <a:endParaRPr lang="fr-FR" sz="2800" dirty="0" smtClean="0">
              <a:latin typeface="Aparajita" pitchFamily="34" charset="0"/>
              <a:cs typeface="Aparajita" pitchFamily="34" charset="0"/>
            </a:endParaRPr>
          </a:p>
          <a:p>
            <a:pPr algn="just">
              <a:buNone/>
            </a:pPr>
            <a:r>
              <a:rPr lang="fr-FR" sz="2800" dirty="0" smtClean="0">
                <a:latin typeface="Aparajita" pitchFamily="34" charset="0"/>
                <a:cs typeface="Aparajita" pitchFamily="34" charset="0"/>
              </a:rPr>
              <a:t>		                                       </a:t>
            </a: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Capacidad nominal de la pala (ton)</a:t>
            </a:r>
            <a:endParaRPr lang="fr-FR" sz="2800" dirty="0" smtClean="0">
              <a:latin typeface="Aparajita" pitchFamily="34" charset="0"/>
              <a:cs typeface="Aparajita" pitchFamily="34" charset="0"/>
            </a:endParaRPr>
          </a:p>
          <a:p>
            <a:endParaRPr lang="es-CL" sz="2800" dirty="0" smtClean="0">
              <a:latin typeface="Aparajita" pitchFamily="34" charset="0"/>
              <a:cs typeface="Aparajita" pitchFamily="34" charset="0"/>
            </a:endParaRPr>
          </a:p>
          <a:p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Tiempo de carga (min)</a:t>
            </a: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 = N° de pases</a:t>
            </a:r>
            <a:r>
              <a:rPr lang="fr-FR" sz="28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sv-SE" sz="2800" dirty="0" smtClean="0">
                <a:latin typeface="Aparajita" pitchFamily="34" charset="0"/>
                <a:cs typeface="Aparajita" pitchFamily="34" charset="0"/>
              </a:rPr>
              <a:t>x</a:t>
            </a: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 Tiempo de ciclo de equipo de carguío (min)</a:t>
            </a:r>
            <a:endParaRPr lang="fr-FR" sz="2800" dirty="0" smtClean="0"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06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341784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s-CL" b="1" dirty="0" smtClean="0"/>
              <a:t>CICLO DE UN EQUIPO DE TRANSPORTE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79512" y="1700808"/>
            <a:ext cx="8712968" cy="504056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CL" sz="2400" b="1" u="sng" dirty="0" smtClean="0">
                <a:latin typeface="Aparajita" pitchFamily="34" charset="0"/>
                <a:cs typeface="Aparajita" pitchFamily="34" charset="0"/>
              </a:rPr>
              <a:t>Para el Rendimiento horario de Transporte:</a:t>
            </a:r>
          </a:p>
          <a:p>
            <a:pPr algn="just">
              <a:buNone/>
            </a:pPr>
            <a:r>
              <a:rPr lang="es-CL" sz="2400" b="1" dirty="0" err="1" smtClean="0">
                <a:latin typeface="Aparajita" pitchFamily="34" charset="0"/>
                <a:cs typeface="Aparajita" pitchFamily="34" charset="0"/>
              </a:rPr>
              <a:t>Rend</a:t>
            </a:r>
            <a:r>
              <a:rPr lang="es-CL" sz="2400" b="1" dirty="0" smtClean="0">
                <a:latin typeface="Aparajita" pitchFamily="34" charset="0"/>
                <a:cs typeface="Aparajita" pitchFamily="34" charset="0"/>
              </a:rPr>
              <a:t>. Horario = </a:t>
            </a:r>
            <a:r>
              <a:rPr lang="es-CL" sz="2400" b="1" dirty="0" err="1" smtClean="0">
                <a:latin typeface="Aparajita" pitchFamily="34" charset="0"/>
                <a:cs typeface="Aparajita" pitchFamily="34" charset="0"/>
              </a:rPr>
              <a:t>Nc</a:t>
            </a:r>
            <a:r>
              <a:rPr lang="es-CL" sz="2400" b="1" dirty="0" smtClean="0">
                <a:latin typeface="Aparajita" pitchFamily="34" charset="0"/>
                <a:cs typeface="Aparajita" pitchFamily="34" charset="0"/>
              </a:rPr>
              <a:t> x </a:t>
            </a:r>
            <a:r>
              <a:rPr lang="es-CL" sz="2400" b="1" dirty="0" err="1" smtClean="0">
                <a:latin typeface="Aparajita" pitchFamily="34" charset="0"/>
                <a:cs typeface="Aparajita" pitchFamily="34" charset="0"/>
              </a:rPr>
              <a:t>Ct</a:t>
            </a:r>
            <a:r>
              <a:rPr lang="es-CL" sz="2400" b="1" dirty="0" smtClean="0">
                <a:latin typeface="Aparajita" pitchFamily="34" charset="0"/>
                <a:cs typeface="Aparajita" pitchFamily="34" charset="0"/>
              </a:rPr>
              <a:t>  (ton / hora)  </a:t>
            </a:r>
            <a:endParaRPr lang="es-CL" sz="2400" b="1" dirty="0">
              <a:latin typeface="Aparajita" pitchFamily="34" charset="0"/>
              <a:cs typeface="Aparajita" pitchFamily="34" charset="0"/>
            </a:endParaRPr>
          </a:p>
          <a:p>
            <a:pPr algn="just">
              <a:buNone/>
            </a:pPr>
            <a:r>
              <a:rPr lang="es-CL" sz="2400" b="1" dirty="0" err="1" smtClean="0">
                <a:latin typeface="Aparajita" pitchFamily="34" charset="0"/>
                <a:cs typeface="Aparajita" pitchFamily="34" charset="0"/>
              </a:rPr>
              <a:t>Nc</a:t>
            </a: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 = 60 / </a:t>
            </a:r>
            <a:r>
              <a:rPr lang="es-CL" sz="2400" dirty="0" err="1" smtClean="0">
                <a:latin typeface="Aparajita" pitchFamily="34" charset="0"/>
                <a:cs typeface="Aparajita" pitchFamily="34" charset="0"/>
              </a:rPr>
              <a:t>ta</a:t>
            </a: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 + </a:t>
            </a:r>
            <a:r>
              <a:rPr lang="es-CL" sz="2400" dirty="0" err="1" smtClean="0">
                <a:latin typeface="Aparajita" pitchFamily="34" charset="0"/>
                <a:cs typeface="Aparajita" pitchFamily="34" charset="0"/>
              </a:rPr>
              <a:t>tc</a:t>
            </a: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 + </a:t>
            </a:r>
            <a:r>
              <a:rPr lang="es-CL" sz="2400" dirty="0" err="1" smtClean="0">
                <a:latin typeface="Aparajita" pitchFamily="34" charset="0"/>
                <a:cs typeface="Aparajita" pitchFamily="34" charset="0"/>
              </a:rPr>
              <a:t>tvc</a:t>
            </a: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 + </a:t>
            </a:r>
            <a:r>
              <a:rPr lang="es-CL" sz="2400" dirty="0" err="1" smtClean="0">
                <a:latin typeface="Aparajita" pitchFamily="34" charset="0"/>
                <a:cs typeface="Aparajita" pitchFamily="34" charset="0"/>
              </a:rPr>
              <a:t>tev</a:t>
            </a: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 + </a:t>
            </a:r>
            <a:r>
              <a:rPr lang="es-CL" sz="2400" dirty="0" err="1" smtClean="0">
                <a:latin typeface="Aparajita" pitchFamily="34" charset="0"/>
                <a:cs typeface="Aparajita" pitchFamily="34" charset="0"/>
              </a:rPr>
              <a:t>td</a:t>
            </a: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 + </a:t>
            </a:r>
            <a:r>
              <a:rPr lang="es-CL" sz="2400" dirty="0" err="1" smtClean="0">
                <a:latin typeface="Aparajita" pitchFamily="34" charset="0"/>
                <a:cs typeface="Aparajita" pitchFamily="34" charset="0"/>
              </a:rPr>
              <a:t>tvv</a:t>
            </a: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 + </a:t>
            </a:r>
            <a:r>
              <a:rPr lang="es-CL" sz="2400" dirty="0" err="1" smtClean="0">
                <a:latin typeface="Aparajita" pitchFamily="34" charset="0"/>
                <a:cs typeface="Aparajita" pitchFamily="34" charset="0"/>
              </a:rPr>
              <a:t>tec</a:t>
            </a: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      (vueltas / Hora)</a:t>
            </a:r>
          </a:p>
          <a:p>
            <a:pPr algn="just">
              <a:buNone/>
            </a:pPr>
            <a:r>
              <a:rPr lang="es-CL" sz="2400" b="1" dirty="0" err="1" smtClean="0">
                <a:latin typeface="Aparajita" pitchFamily="34" charset="0"/>
                <a:cs typeface="Aparajita" pitchFamily="34" charset="0"/>
              </a:rPr>
              <a:t>Ct</a:t>
            </a:r>
            <a:r>
              <a:rPr lang="es-CL" sz="2400" b="1" dirty="0" smtClean="0">
                <a:latin typeface="Aparajita" pitchFamily="34" charset="0"/>
                <a:cs typeface="Aparajita" pitchFamily="34" charset="0"/>
              </a:rPr>
              <a:t> o </a:t>
            </a:r>
            <a:r>
              <a:rPr lang="es-CL" sz="2400" b="1" dirty="0" err="1" smtClean="0">
                <a:latin typeface="Aparajita" pitchFamily="34" charset="0"/>
                <a:cs typeface="Aparajita" pitchFamily="34" charset="0"/>
              </a:rPr>
              <a:t>Fc</a:t>
            </a: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 = Capacidad de la tolva o factor de carga: 300 (ton / vuelta) </a:t>
            </a:r>
          </a:p>
          <a:p>
            <a:pPr>
              <a:buNone/>
            </a:pPr>
            <a:endParaRPr lang="es-CL" sz="2400" b="1" dirty="0" smtClean="0">
              <a:latin typeface="Aparajita" pitchFamily="34" charset="0"/>
              <a:cs typeface="Aparajita" pitchFamily="34" charset="0"/>
            </a:endParaRPr>
          </a:p>
          <a:p>
            <a:pPr>
              <a:buNone/>
            </a:pPr>
            <a:r>
              <a:rPr lang="es-CL" sz="2400" b="1" u="sng" dirty="0" smtClean="0">
                <a:latin typeface="Aparajita" pitchFamily="34" charset="0"/>
                <a:cs typeface="Aparajita" pitchFamily="34" charset="0"/>
              </a:rPr>
              <a:t>Para el calculo del numero de camiones requeridos:</a:t>
            </a:r>
          </a:p>
          <a:p>
            <a:pPr>
              <a:buNone/>
            </a:pPr>
            <a:r>
              <a:rPr lang="es-CL" sz="2400" b="1" dirty="0" smtClean="0">
                <a:latin typeface="Aparajita" pitchFamily="34" charset="0"/>
                <a:cs typeface="Aparajita" pitchFamily="34" charset="0"/>
              </a:rPr>
              <a:t>     Para un equipo de carguío (por ej. Pala), debo conocer el </a:t>
            </a:r>
            <a:r>
              <a:rPr lang="es-CL" sz="2400" b="1" dirty="0" err="1" smtClean="0">
                <a:latin typeface="Aparajita" pitchFamily="34" charset="0"/>
                <a:cs typeface="Aparajita" pitchFamily="34" charset="0"/>
              </a:rPr>
              <a:t>Rend</a:t>
            </a:r>
            <a:r>
              <a:rPr lang="es-CL" sz="2400" b="1" dirty="0" smtClean="0">
                <a:latin typeface="Aparajita" pitchFamily="34" charset="0"/>
                <a:cs typeface="Aparajita" pitchFamily="34" charset="0"/>
              </a:rPr>
              <a:t>. horario del equipo de carguío y el del camión</a:t>
            </a:r>
          </a:p>
          <a:p>
            <a:pPr>
              <a:buNone/>
            </a:pPr>
            <a:r>
              <a:rPr lang="es-CL" sz="2400" b="1" dirty="0" smtClean="0">
                <a:latin typeface="Aparajita" pitchFamily="34" charset="0"/>
                <a:cs typeface="Aparajita" pitchFamily="34" charset="0"/>
              </a:rPr>
              <a:t>	</a:t>
            </a:r>
          </a:p>
          <a:p>
            <a:pPr>
              <a:buNone/>
            </a:pPr>
            <a:r>
              <a:rPr lang="es-CL" sz="2400" b="1" dirty="0" smtClean="0">
                <a:latin typeface="Aparajita" pitchFamily="34" charset="0"/>
                <a:cs typeface="Aparajita" pitchFamily="34" charset="0"/>
              </a:rPr>
              <a:t>    # de camiones = </a:t>
            </a:r>
            <a:r>
              <a:rPr lang="es-CL" sz="2400" b="1" dirty="0" err="1" smtClean="0">
                <a:latin typeface="Aparajita" pitchFamily="34" charset="0"/>
                <a:cs typeface="Aparajita" pitchFamily="34" charset="0"/>
              </a:rPr>
              <a:t>Rend</a:t>
            </a:r>
            <a:r>
              <a:rPr lang="es-CL" sz="2400" b="1" dirty="0" smtClean="0">
                <a:latin typeface="Aparajita" pitchFamily="34" charset="0"/>
                <a:cs typeface="Aparajita" pitchFamily="34" charset="0"/>
              </a:rPr>
              <a:t>. </a:t>
            </a:r>
            <a:r>
              <a:rPr lang="es-CL" sz="2400" b="1" dirty="0" err="1" smtClean="0">
                <a:latin typeface="Aparajita" pitchFamily="34" charset="0"/>
                <a:cs typeface="Aparajita" pitchFamily="34" charset="0"/>
              </a:rPr>
              <a:t>Hr</a:t>
            </a:r>
            <a:r>
              <a:rPr lang="es-CL" sz="2400" b="1" dirty="0" smtClean="0">
                <a:latin typeface="Aparajita" pitchFamily="34" charset="0"/>
                <a:cs typeface="Aparajita" pitchFamily="34" charset="0"/>
              </a:rPr>
              <a:t>. Pala / </a:t>
            </a:r>
            <a:r>
              <a:rPr lang="es-CL" sz="2400" b="1" dirty="0" err="1" smtClean="0">
                <a:latin typeface="Aparajita" pitchFamily="34" charset="0"/>
                <a:cs typeface="Aparajita" pitchFamily="34" charset="0"/>
              </a:rPr>
              <a:t>Rend</a:t>
            </a:r>
            <a:r>
              <a:rPr lang="es-CL" sz="2400" b="1" dirty="0" smtClean="0">
                <a:latin typeface="Aparajita" pitchFamily="34" charset="0"/>
                <a:cs typeface="Aparajita" pitchFamily="34" charset="0"/>
              </a:rPr>
              <a:t>. </a:t>
            </a:r>
            <a:r>
              <a:rPr lang="es-CL" sz="2400" b="1" dirty="0" err="1" smtClean="0">
                <a:latin typeface="Aparajita" pitchFamily="34" charset="0"/>
                <a:cs typeface="Aparajita" pitchFamily="34" charset="0"/>
              </a:rPr>
              <a:t>Hr</a:t>
            </a:r>
            <a:r>
              <a:rPr lang="es-CL" sz="2400" b="1" dirty="0" smtClean="0">
                <a:latin typeface="Aparajita" pitchFamily="34" charset="0"/>
                <a:cs typeface="Aparajita" pitchFamily="34" charset="0"/>
              </a:rPr>
              <a:t> camión</a:t>
            </a:r>
          </a:p>
          <a:p>
            <a:pPr>
              <a:buNone/>
            </a:pPr>
            <a:r>
              <a:rPr lang="es-CL" sz="2400" b="1" dirty="0" smtClean="0">
                <a:latin typeface="Aparajita" pitchFamily="34" charset="0"/>
                <a:cs typeface="Aparajita" pitchFamily="34" charset="0"/>
              </a:rPr>
              <a:t>     </a:t>
            </a:r>
            <a:endParaRPr lang="es-CL" sz="2800" b="1" dirty="0" smtClean="0"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28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341784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s-CL" b="1" dirty="0" smtClean="0"/>
              <a:t>CICLO DE UN EQUIPO DE TRANSPORTE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79512" y="1700808"/>
            <a:ext cx="8712968" cy="5040560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s-CL" sz="2400" b="1" dirty="0" smtClean="0">
              <a:latin typeface="Aparajita" pitchFamily="34" charset="0"/>
              <a:cs typeface="Aparajita" pitchFamily="34" charset="0"/>
            </a:endParaRPr>
          </a:p>
          <a:p>
            <a:pPr algn="just">
              <a:buNone/>
            </a:pPr>
            <a:r>
              <a:rPr lang="es-CL" sz="2400" b="1" dirty="0" smtClean="0">
                <a:latin typeface="Aparajita" pitchFamily="34" charset="0"/>
                <a:cs typeface="Aparajita" pitchFamily="34" charset="0"/>
              </a:rPr>
              <a:t>Otra alternativa: </a:t>
            </a:r>
            <a:endParaRPr lang="es-CL" sz="2400" b="1" dirty="0" smtClean="0">
              <a:latin typeface="Aparajita" pitchFamily="34" charset="0"/>
              <a:cs typeface="Aparajita" pitchFamily="34" charset="0"/>
            </a:endParaRPr>
          </a:p>
          <a:p>
            <a:pPr algn="just">
              <a:buNone/>
            </a:pPr>
            <a:r>
              <a:rPr lang="es-CL" sz="2400" b="1" dirty="0" smtClean="0">
                <a:latin typeface="Aparajita" pitchFamily="34" charset="0"/>
                <a:cs typeface="Aparajita" pitchFamily="34" charset="0"/>
              </a:rPr>
              <a:t># de camiones = N° de cargas Pala / N° de vueltas camión (puede ser por hora o por turno</a:t>
            </a:r>
          </a:p>
          <a:p>
            <a:pPr algn="just">
              <a:buNone/>
            </a:pPr>
            <a:endParaRPr lang="es-CL" b="1" dirty="0">
              <a:latin typeface="Aparajita" pitchFamily="34" charset="0"/>
              <a:cs typeface="Aparajita" pitchFamily="34" charset="0"/>
            </a:endParaRPr>
          </a:p>
          <a:p>
            <a:pPr algn="just">
              <a:buNone/>
            </a:pPr>
            <a:r>
              <a:rPr lang="es-CL" sz="2400" b="1" dirty="0" smtClean="0">
                <a:latin typeface="Aparajita" pitchFamily="34" charset="0"/>
                <a:cs typeface="Aparajita" pitchFamily="34" charset="0"/>
              </a:rPr>
              <a:t>N° de cargas Pala = </a:t>
            </a:r>
            <a:r>
              <a:rPr lang="es-CL" sz="2400" b="1" dirty="0" err="1" smtClean="0">
                <a:latin typeface="Aparajita" pitchFamily="34" charset="0"/>
                <a:cs typeface="Aparajita" pitchFamily="34" charset="0"/>
              </a:rPr>
              <a:t>Rend</a:t>
            </a:r>
            <a:r>
              <a:rPr lang="es-CL" sz="2400" b="1" dirty="0" smtClean="0">
                <a:latin typeface="Aparajita" pitchFamily="34" charset="0"/>
                <a:cs typeface="Aparajita" pitchFamily="34" charset="0"/>
              </a:rPr>
              <a:t>. Horario Pala / </a:t>
            </a:r>
            <a:r>
              <a:rPr lang="es-CL" sz="2400" b="1" dirty="0" err="1" smtClean="0">
                <a:latin typeface="Aparajita" pitchFamily="34" charset="0"/>
                <a:cs typeface="Aparajita" pitchFamily="34" charset="0"/>
              </a:rPr>
              <a:t>Fc</a:t>
            </a:r>
            <a:r>
              <a:rPr lang="es-CL" sz="2400" b="1" dirty="0" smtClean="0">
                <a:latin typeface="Aparajita" pitchFamily="34" charset="0"/>
                <a:cs typeface="Aparajita" pitchFamily="34" charset="0"/>
              </a:rPr>
              <a:t> camión</a:t>
            </a:r>
          </a:p>
          <a:p>
            <a:pPr algn="just">
              <a:buNone/>
            </a:pPr>
            <a:endParaRPr lang="es-CL" b="1" dirty="0">
              <a:latin typeface="Aparajita" pitchFamily="34" charset="0"/>
              <a:cs typeface="Aparajita" pitchFamily="34" charset="0"/>
            </a:endParaRPr>
          </a:p>
          <a:p>
            <a:pPr algn="just">
              <a:buNone/>
            </a:pPr>
            <a:r>
              <a:rPr lang="es-CL" sz="2400" b="1" dirty="0" smtClean="0">
                <a:latin typeface="Aparajita" pitchFamily="34" charset="0"/>
                <a:cs typeface="Aparajita" pitchFamily="34" charset="0"/>
              </a:rPr>
              <a:t>N° de vueltas camión = </a:t>
            </a:r>
            <a:r>
              <a:rPr lang="es-CL" sz="2400" b="1" dirty="0" err="1" smtClean="0">
                <a:latin typeface="Aparajita" pitchFamily="34" charset="0"/>
                <a:cs typeface="Aparajita" pitchFamily="34" charset="0"/>
              </a:rPr>
              <a:t>Nc</a:t>
            </a:r>
            <a:r>
              <a:rPr lang="es-CL" sz="2400" b="1" dirty="0" smtClean="0">
                <a:latin typeface="Aparajita" pitchFamily="34" charset="0"/>
                <a:cs typeface="Aparajita" pitchFamily="34" charset="0"/>
              </a:rPr>
              <a:t> = 60 / Tc</a:t>
            </a:r>
            <a:endParaRPr lang="es-CL" sz="2400" b="1" dirty="0">
              <a:latin typeface="Aparajita" pitchFamily="34" charset="0"/>
              <a:cs typeface="Aparajita" pitchFamily="34" charset="0"/>
            </a:endParaRPr>
          </a:p>
          <a:p>
            <a:pPr>
              <a:buNone/>
            </a:pPr>
            <a:endParaRPr lang="es-CL" sz="2800" b="1" dirty="0" smtClean="0"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87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41784"/>
            <a:ext cx="7772400" cy="1143000"/>
          </a:xfrm>
        </p:spPr>
        <p:txBody>
          <a:bodyPr>
            <a:normAutofit/>
          </a:bodyPr>
          <a:lstStyle/>
          <a:p>
            <a:r>
              <a:rPr lang="es-CL" b="1" dirty="0" smtClean="0"/>
              <a:t>EJERCICIOS 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79512" y="1700808"/>
            <a:ext cx="8712968" cy="496855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CL" sz="3000" b="1" u="sng" dirty="0" smtClean="0">
                <a:latin typeface="Aparajita" pitchFamily="34" charset="0"/>
                <a:cs typeface="Aparajita" pitchFamily="34" charset="0"/>
              </a:rPr>
              <a:t>Ejercicio 1: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  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Calcular 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el Rendimiento horario de un equipo de transporte si el tiempo de ciclo del camión es de 50 min. Calcular el numero de camiones para una pala cuyo rendimiento horario es </a:t>
            </a:r>
          </a:p>
          <a:p>
            <a:pPr algn="just">
              <a:buNone/>
            </a:pPr>
            <a:r>
              <a:rPr lang="es-CL" sz="2800" b="1" dirty="0">
                <a:latin typeface="Aparajita" pitchFamily="34" charset="0"/>
                <a:cs typeface="Aparajita" pitchFamily="34" charset="0"/>
              </a:rPr>
              <a:t> 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 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6.722 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ton/</a:t>
            </a: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hr.efec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.   </a:t>
            </a:r>
            <a:endParaRPr lang="es-CL" sz="2800" b="1" dirty="0">
              <a:latin typeface="Aparajita" pitchFamily="34" charset="0"/>
              <a:cs typeface="Aparajita" pitchFamily="34" charset="0"/>
            </a:endParaRP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Desarrollo: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1.- Realizar planteamiento del problema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Rendimiento horario = </a:t>
            </a: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Nc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x </a:t>
            </a: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Ct</a:t>
            </a:r>
            <a:endParaRPr lang="es-CL" sz="2800" b="1" dirty="0" smtClean="0">
              <a:latin typeface="Aparajita" pitchFamily="34" charset="0"/>
              <a:cs typeface="Aparajita" pitchFamily="34" charset="0"/>
            </a:endParaRPr>
          </a:p>
          <a:p>
            <a:pPr algn="just">
              <a:buNone/>
            </a:pP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Nc</a:t>
            </a: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 = 60 / </a:t>
            </a:r>
            <a:r>
              <a:rPr lang="es-CL" sz="2800" dirty="0" err="1" smtClean="0">
                <a:latin typeface="Aparajita" pitchFamily="34" charset="0"/>
                <a:cs typeface="Aparajita" pitchFamily="34" charset="0"/>
              </a:rPr>
              <a:t>ta</a:t>
            </a: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 + </a:t>
            </a:r>
            <a:r>
              <a:rPr lang="es-CL" sz="2800" dirty="0" err="1" smtClean="0">
                <a:latin typeface="Aparajita" pitchFamily="34" charset="0"/>
                <a:cs typeface="Aparajita" pitchFamily="34" charset="0"/>
              </a:rPr>
              <a:t>tc</a:t>
            </a: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 + </a:t>
            </a:r>
            <a:r>
              <a:rPr lang="es-CL" sz="2800" dirty="0" err="1" smtClean="0">
                <a:latin typeface="Aparajita" pitchFamily="34" charset="0"/>
                <a:cs typeface="Aparajita" pitchFamily="34" charset="0"/>
              </a:rPr>
              <a:t>tvc</a:t>
            </a: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 + </a:t>
            </a:r>
            <a:r>
              <a:rPr lang="es-CL" sz="2800" dirty="0" err="1" smtClean="0">
                <a:latin typeface="Aparajita" pitchFamily="34" charset="0"/>
                <a:cs typeface="Aparajita" pitchFamily="34" charset="0"/>
              </a:rPr>
              <a:t>tev</a:t>
            </a: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 + </a:t>
            </a:r>
            <a:r>
              <a:rPr lang="es-CL" sz="2800" dirty="0" err="1" smtClean="0">
                <a:latin typeface="Aparajita" pitchFamily="34" charset="0"/>
                <a:cs typeface="Aparajita" pitchFamily="34" charset="0"/>
              </a:rPr>
              <a:t>td</a:t>
            </a: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 + </a:t>
            </a:r>
            <a:r>
              <a:rPr lang="es-CL" sz="2800" dirty="0" err="1" smtClean="0">
                <a:latin typeface="Aparajita" pitchFamily="34" charset="0"/>
                <a:cs typeface="Aparajita" pitchFamily="34" charset="0"/>
              </a:rPr>
              <a:t>tvv</a:t>
            </a: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 + </a:t>
            </a:r>
            <a:r>
              <a:rPr lang="es-CL" sz="2800" dirty="0" err="1" smtClean="0">
                <a:latin typeface="Aparajita" pitchFamily="34" charset="0"/>
                <a:cs typeface="Aparajita" pitchFamily="34" charset="0"/>
              </a:rPr>
              <a:t>tec</a:t>
            </a: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      (vueltas / Hora)</a:t>
            </a:r>
          </a:p>
          <a:p>
            <a:pPr algn="just">
              <a:buNone/>
            </a:pP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Ct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o </a:t>
            </a: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Fc</a:t>
            </a: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 = Capacidad de la tolva o factor de carga: 300 (ton / vuelta) </a:t>
            </a:r>
          </a:p>
          <a:p>
            <a:pPr>
              <a:buNone/>
            </a:pPr>
            <a:endParaRPr lang="es-CL" sz="2800" b="1" dirty="0" smtClean="0">
              <a:latin typeface="Aparajita" pitchFamily="34" charset="0"/>
              <a:cs typeface="Aparajita" pitchFamily="34" charset="0"/>
            </a:endParaRPr>
          </a:p>
          <a:p>
            <a:pPr>
              <a:buNone/>
            </a:pPr>
            <a:endParaRPr lang="es-CL" sz="2800" b="1" dirty="0" smtClean="0"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76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41784"/>
            <a:ext cx="7772400" cy="1143000"/>
          </a:xfrm>
        </p:spPr>
        <p:txBody>
          <a:bodyPr>
            <a:normAutofit/>
          </a:bodyPr>
          <a:lstStyle/>
          <a:p>
            <a:r>
              <a:rPr lang="es-CL" b="1" dirty="0" smtClean="0"/>
              <a:t>EJERCICIOS 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79512" y="1772816"/>
            <a:ext cx="8712968" cy="468052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CL" sz="3000" b="1" u="sng" dirty="0" smtClean="0">
                <a:latin typeface="Aparajita" pitchFamily="34" charset="0"/>
                <a:cs typeface="Aparajita" pitchFamily="34" charset="0"/>
              </a:rPr>
              <a:t>Por lo tanto:</a:t>
            </a:r>
          </a:p>
          <a:p>
            <a:pPr algn="just">
              <a:buNone/>
            </a:pP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Nc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= 60/50 = </a:t>
            </a: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1,2 vueltas/hora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Como la </a:t>
            </a: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Ct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o </a:t>
            </a: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Fc</a:t>
            </a: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 = 300 (ton / vuelta) </a:t>
            </a:r>
          </a:p>
          <a:p>
            <a:pPr algn="just">
              <a:buNone/>
            </a:pP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Rend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. Horario</a:t>
            </a: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 = 1,2 vueltas/hora x 300 ton/vuelta = 360 ton/hora</a:t>
            </a:r>
          </a:p>
          <a:p>
            <a:pPr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2.- </a:t>
            </a:r>
            <a:r>
              <a:rPr lang="es-CL" sz="3000" b="1" dirty="0" smtClean="0">
                <a:latin typeface="Aparajita" pitchFamily="34" charset="0"/>
                <a:cs typeface="Aparajita" pitchFamily="34" charset="0"/>
              </a:rPr>
              <a:t>Para el calculo del numero de camiones, tenemos</a:t>
            </a:r>
          </a:p>
          <a:p>
            <a:pPr>
              <a:buNone/>
            </a:pPr>
            <a:r>
              <a:rPr lang="es-CL" sz="3000" b="1" dirty="0" smtClean="0">
                <a:latin typeface="Aparajita" pitchFamily="34" charset="0"/>
                <a:cs typeface="Aparajita" pitchFamily="34" charset="0"/>
              </a:rPr>
              <a:t># de camiones = </a:t>
            </a:r>
            <a:r>
              <a:rPr lang="es-CL" sz="3000" b="1" dirty="0" err="1" smtClean="0">
                <a:latin typeface="Aparajita" pitchFamily="34" charset="0"/>
                <a:cs typeface="Aparajita" pitchFamily="34" charset="0"/>
              </a:rPr>
              <a:t>Rend</a:t>
            </a:r>
            <a:r>
              <a:rPr lang="es-CL" sz="3000" b="1" dirty="0" smtClean="0">
                <a:latin typeface="Aparajita" pitchFamily="34" charset="0"/>
                <a:cs typeface="Aparajita" pitchFamily="34" charset="0"/>
              </a:rPr>
              <a:t>. Horario Pala / </a:t>
            </a:r>
            <a:r>
              <a:rPr lang="es-CL" sz="3000" b="1" dirty="0" err="1" smtClean="0">
                <a:latin typeface="Aparajita" pitchFamily="34" charset="0"/>
                <a:cs typeface="Aparajita" pitchFamily="34" charset="0"/>
              </a:rPr>
              <a:t>Rend</a:t>
            </a:r>
            <a:r>
              <a:rPr lang="es-CL" sz="3000" b="1" dirty="0" smtClean="0">
                <a:latin typeface="Aparajita" pitchFamily="34" charset="0"/>
                <a:cs typeface="Aparajita" pitchFamily="34" charset="0"/>
              </a:rPr>
              <a:t>. Horario Camión</a:t>
            </a:r>
          </a:p>
          <a:p>
            <a:pPr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    Entonces tenemos</a:t>
            </a:r>
          </a:p>
          <a:p>
            <a:pPr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# de camiones = 6722 ton/</a:t>
            </a: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hr.efec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/ 360 ton/</a:t>
            </a: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hrefec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= 19 camiones</a:t>
            </a:r>
          </a:p>
        </p:txBody>
      </p:sp>
    </p:spTree>
    <p:extLst>
      <p:ext uri="{BB962C8B-B14F-4D97-AF65-F5344CB8AC3E}">
        <p14:creationId xmlns:p14="http://schemas.microsoft.com/office/powerpoint/2010/main" val="92081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96788" y="4716021"/>
            <a:ext cx="6775608" cy="2025347"/>
          </a:xfrm>
        </p:spPr>
        <p:txBody>
          <a:bodyPr/>
          <a:lstStyle/>
          <a:p>
            <a:r>
              <a:rPr lang="es-ES_tradnl" sz="2800" b="1" dirty="0" smtClean="0"/>
              <a:t>PROCESOS DE PLANIFICACION MINERA, CALCULO CAMIONES Y FLOTAS</a:t>
            </a:r>
            <a:endParaRPr lang="es-CL" sz="2800" b="1" dirty="0"/>
          </a:p>
        </p:txBody>
      </p:sp>
      <p:pic>
        <p:nvPicPr>
          <p:cNvPr id="9218" name="Picture 2" descr="http://www.minerasancristobal.com/en/wp-content/uploads/2011/05/Mining-Method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76" y="332656"/>
            <a:ext cx="6223235" cy="4667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7170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41784"/>
            <a:ext cx="7772400" cy="1143000"/>
          </a:xfrm>
        </p:spPr>
        <p:txBody>
          <a:bodyPr>
            <a:normAutofit/>
          </a:bodyPr>
          <a:lstStyle/>
          <a:p>
            <a:r>
              <a:rPr lang="es-CL" b="1" dirty="0" smtClean="0"/>
              <a:t>EJERCICIOS 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79512" y="1700808"/>
            <a:ext cx="8712968" cy="511256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CL" sz="2600" b="1" u="sng" dirty="0" smtClean="0">
                <a:latin typeface="Aparajita" pitchFamily="34" charset="0"/>
                <a:cs typeface="Aparajita" pitchFamily="34" charset="0"/>
              </a:rPr>
              <a:t>Ejercicio 2:</a:t>
            </a:r>
          </a:p>
          <a:p>
            <a:pPr algn="just">
              <a:buNone/>
            </a:pPr>
            <a:r>
              <a:rPr lang="es-CL" sz="2600" b="1" dirty="0" smtClean="0">
                <a:latin typeface="Aparajita" pitchFamily="34" charset="0"/>
                <a:cs typeface="Aparajita" pitchFamily="34" charset="0"/>
              </a:rPr>
              <a:t>   </a:t>
            </a:r>
            <a:r>
              <a:rPr lang="es-CL" sz="2600" b="1" dirty="0" smtClean="0">
                <a:latin typeface="Aparajita" pitchFamily="34" charset="0"/>
                <a:cs typeface="Aparajita" pitchFamily="34" charset="0"/>
              </a:rPr>
              <a:t>Calcular </a:t>
            </a:r>
            <a:r>
              <a:rPr lang="es-CL" sz="2600" b="1" dirty="0" smtClean="0">
                <a:latin typeface="Aparajita" pitchFamily="34" charset="0"/>
                <a:cs typeface="Aparajita" pitchFamily="34" charset="0"/>
              </a:rPr>
              <a:t>el rendimiento horario y el numero de pases de la pala P&amp;H 4100, sabiendo que el tiempo de ciclo neto de la pala es de 25 segundos y el tiempo de ciclo real de 35. La capacidad del balde es de 100 toneladas y el coeficiente de llenado del balde de 80%.   </a:t>
            </a:r>
          </a:p>
          <a:p>
            <a:pPr algn="just">
              <a:buNone/>
            </a:pPr>
            <a:r>
              <a:rPr lang="es-CL" sz="2600" b="1" dirty="0" smtClean="0">
                <a:latin typeface="Aparajita" pitchFamily="34" charset="0"/>
                <a:cs typeface="Aparajita" pitchFamily="34" charset="0"/>
              </a:rPr>
              <a:t>Desarrollo:</a:t>
            </a:r>
          </a:p>
          <a:p>
            <a:pPr algn="just">
              <a:buNone/>
            </a:pPr>
            <a:r>
              <a:rPr lang="es-CL" sz="2600" b="1" dirty="0" smtClean="0">
                <a:latin typeface="Aparajita" pitchFamily="34" charset="0"/>
                <a:cs typeface="Aparajita" pitchFamily="34" charset="0"/>
              </a:rPr>
              <a:t>1.- Planteamiento del problema</a:t>
            </a:r>
          </a:p>
          <a:p>
            <a:pPr algn="just">
              <a:buNone/>
            </a:pPr>
            <a:r>
              <a:rPr lang="es-CL" sz="2600" b="1" dirty="0">
                <a:latin typeface="Aparajita" pitchFamily="34" charset="0"/>
                <a:cs typeface="Aparajita" pitchFamily="34" charset="0"/>
              </a:rPr>
              <a:t>Rendimiento horario = </a:t>
            </a:r>
            <a:r>
              <a:rPr lang="es-CL" sz="2600" b="1" dirty="0" err="1">
                <a:latin typeface="Aparajita" pitchFamily="34" charset="0"/>
                <a:cs typeface="Aparajita" pitchFamily="34" charset="0"/>
              </a:rPr>
              <a:t>Nc</a:t>
            </a:r>
            <a:r>
              <a:rPr lang="es-CL" sz="2600" b="1" dirty="0">
                <a:latin typeface="Aparajita" pitchFamily="34" charset="0"/>
                <a:cs typeface="Aparajita" pitchFamily="34" charset="0"/>
              </a:rPr>
              <a:t> x </a:t>
            </a:r>
            <a:r>
              <a:rPr lang="es-CL" sz="2600" b="1" dirty="0" err="1" smtClean="0">
                <a:latin typeface="Aparajita" pitchFamily="34" charset="0"/>
                <a:cs typeface="Aparajita" pitchFamily="34" charset="0"/>
              </a:rPr>
              <a:t>Cb</a:t>
            </a:r>
            <a:r>
              <a:rPr lang="es-CL" sz="2600" b="1" dirty="0" smtClean="0">
                <a:latin typeface="Aparajita" pitchFamily="34" charset="0"/>
                <a:cs typeface="Aparajita" pitchFamily="34" charset="0"/>
              </a:rPr>
              <a:t> x </a:t>
            </a:r>
            <a:r>
              <a:rPr lang="es-CL" sz="2600" b="1" dirty="0" err="1" smtClean="0">
                <a:latin typeface="Aparajita" pitchFamily="34" charset="0"/>
                <a:cs typeface="Aparajita" pitchFamily="34" charset="0"/>
              </a:rPr>
              <a:t>Fll</a:t>
            </a:r>
            <a:endParaRPr lang="es-CL" sz="2600" b="1" dirty="0">
              <a:latin typeface="Aparajita" pitchFamily="34" charset="0"/>
              <a:cs typeface="Aparajita" pitchFamily="34" charset="0"/>
            </a:endParaRPr>
          </a:p>
          <a:p>
            <a:pPr algn="just">
              <a:buNone/>
            </a:pPr>
            <a:r>
              <a:rPr lang="es-CL" sz="2600" b="1" dirty="0" err="1">
                <a:latin typeface="Aparajita" pitchFamily="34" charset="0"/>
                <a:cs typeface="Aparajita" pitchFamily="34" charset="0"/>
              </a:rPr>
              <a:t>Nc</a:t>
            </a:r>
            <a:r>
              <a:rPr lang="es-CL" sz="2600" dirty="0">
                <a:latin typeface="Aparajita" pitchFamily="34" charset="0"/>
                <a:cs typeface="Aparajita" pitchFamily="34" charset="0"/>
              </a:rPr>
              <a:t> = 60 / </a:t>
            </a:r>
            <a:r>
              <a:rPr lang="es-CL" sz="2600" dirty="0" err="1" smtClean="0">
                <a:latin typeface="Aparajita" pitchFamily="34" charset="0"/>
                <a:cs typeface="Aparajita" pitchFamily="34" charset="0"/>
              </a:rPr>
              <a:t>tc</a:t>
            </a:r>
            <a:r>
              <a:rPr lang="es-CL" sz="26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es-CL" sz="2600" dirty="0">
                <a:latin typeface="Aparajita" pitchFamily="34" charset="0"/>
                <a:cs typeface="Aparajita" pitchFamily="34" charset="0"/>
              </a:rPr>
              <a:t>+ </a:t>
            </a:r>
            <a:r>
              <a:rPr lang="es-CL" sz="2600" dirty="0" err="1" smtClean="0">
                <a:latin typeface="Aparajita" pitchFamily="34" charset="0"/>
                <a:cs typeface="Aparajita" pitchFamily="34" charset="0"/>
              </a:rPr>
              <a:t>tg</a:t>
            </a:r>
            <a:r>
              <a:rPr lang="es-CL" sz="26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es-CL" sz="2600" dirty="0">
                <a:latin typeface="Aparajita" pitchFamily="34" charset="0"/>
                <a:cs typeface="Aparajita" pitchFamily="34" charset="0"/>
              </a:rPr>
              <a:t>+ </a:t>
            </a:r>
            <a:r>
              <a:rPr lang="es-CL" sz="2600" dirty="0" err="1" smtClean="0">
                <a:latin typeface="Aparajita" pitchFamily="34" charset="0"/>
                <a:cs typeface="Aparajita" pitchFamily="34" charset="0"/>
              </a:rPr>
              <a:t>td</a:t>
            </a:r>
            <a:r>
              <a:rPr lang="es-CL" sz="26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es-CL" sz="2600" dirty="0">
                <a:latin typeface="Aparajita" pitchFamily="34" charset="0"/>
                <a:cs typeface="Aparajita" pitchFamily="34" charset="0"/>
              </a:rPr>
              <a:t>+ </a:t>
            </a:r>
            <a:r>
              <a:rPr lang="es-CL" sz="2600" dirty="0" err="1" smtClean="0">
                <a:latin typeface="Aparajita" pitchFamily="34" charset="0"/>
                <a:cs typeface="Aparajita" pitchFamily="34" charset="0"/>
              </a:rPr>
              <a:t>tr</a:t>
            </a:r>
            <a:r>
              <a:rPr lang="es-CL" sz="2600" dirty="0" smtClean="0">
                <a:latin typeface="Aparajita" pitchFamily="34" charset="0"/>
                <a:cs typeface="Aparajita" pitchFamily="34" charset="0"/>
              </a:rPr>
              <a:t>      (ciclos </a:t>
            </a:r>
            <a:r>
              <a:rPr lang="es-CL" sz="2600" dirty="0">
                <a:latin typeface="Aparajita" pitchFamily="34" charset="0"/>
                <a:cs typeface="Aparajita" pitchFamily="34" charset="0"/>
              </a:rPr>
              <a:t>/ </a:t>
            </a:r>
            <a:r>
              <a:rPr lang="es-CL" sz="2600" dirty="0" smtClean="0">
                <a:latin typeface="Aparajita" pitchFamily="34" charset="0"/>
                <a:cs typeface="Aparajita" pitchFamily="34" charset="0"/>
              </a:rPr>
              <a:t>hora</a:t>
            </a:r>
            <a:r>
              <a:rPr lang="es-CL" sz="2600" dirty="0">
                <a:latin typeface="Aparajita" pitchFamily="34" charset="0"/>
                <a:cs typeface="Aparajita" pitchFamily="34" charset="0"/>
              </a:rPr>
              <a:t>)</a:t>
            </a:r>
          </a:p>
          <a:p>
            <a:pPr marL="0" indent="0" algn="just">
              <a:buNone/>
            </a:pPr>
            <a:r>
              <a:rPr lang="es-CL" sz="2600" b="1" dirty="0" smtClean="0">
                <a:latin typeface="Aparajita" pitchFamily="34" charset="0"/>
                <a:cs typeface="Aparajita" pitchFamily="34" charset="0"/>
              </a:rPr>
              <a:t> N</a:t>
            </a:r>
            <a:r>
              <a:rPr lang="es-CL" sz="2600" b="1" dirty="0">
                <a:latin typeface="Aparajita" pitchFamily="34" charset="0"/>
                <a:cs typeface="Aparajita" pitchFamily="34" charset="0"/>
              </a:rPr>
              <a:t>° de pases</a:t>
            </a:r>
            <a:r>
              <a:rPr lang="fr-FR" sz="2600" dirty="0">
                <a:latin typeface="Aparajita" pitchFamily="34" charset="0"/>
                <a:cs typeface="Aparajita" pitchFamily="34" charset="0"/>
              </a:rPr>
              <a:t> = 	</a:t>
            </a:r>
            <a:r>
              <a:rPr lang="es-CL" sz="2600" u="sng" dirty="0" smtClean="0">
                <a:latin typeface="Aparajita" pitchFamily="34" charset="0"/>
                <a:cs typeface="Aparajita" pitchFamily="34" charset="0"/>
              </a:rPr>
              <a:t>Capacidad </a:t>
            </a:r>
            <a:r>
              <a:rPr lang="es-CL" sz="2600" u="sng" dirty="0">
                <a:latin typeface="Aparajita" pitchFamily="34" charset="0"/>
                <a:cs typeface="Aparajita" pitchFamily="34" charset="0"/>
              </a:rPr>
              <a:t>nominal del camión </a:t>
            </a:r>
            <a:r>
              <a:rPr lang="fr-FR" sz="2600" u="sng" dirty="0">
                <a:latin typeface="Aparajita" pitchFamily="34" charset="0"/>
                <a:cs typeface="Aparajita" pitchFamily="34" charset="0"/>
              </a:rPr>
              <a:t>(ton) </a:t>
            </a:r>
            <a:endParaRPr lang="fr-FR" sz="2600" dirty="0">
              <a:latin typeface="Aparajita" pitchFamily="34" charset="0"/>
              <a:cs typeface="Aparajita" pitchFamily="34" charset="0"/>
            </a:endParaRPr>
          </a:p>
          <a:p>
            <a:pPr algn="just">
              <a:buNone/>
            </a:pPr>
            <a:r>
              <a:rPr lang="fr-FR" sz="2600" dirty="0">
                <a:latin typeface="Aparajita" pitchFamily="34" charset="0"/>
                <a:cs typeface="Aparajita" pitchFamily="34" charset="0"/>
              </a:rPr>
              <a:t>		             </a:t>
            </a:r>
            <a:r>
              <a:rPr lang="es-CL" sz="2600" dirty="0" smtClean="0">
                <a:latin typeface="Aparajita" pitchFamily="34" charset="0"/>
                <a:cs typeface="Aparajita" pitchFamily="34" charset="0"/>
              </a:rPr>
              <a:t>Capacidad </a:t>
            </a:r>
            <a:r>
              <a:rPr lang="es-CL" sz="2600" dirty="0">
                <a:latin typeface="Aparajita" pitchFamily="34" charset="0"/>
                <a:cs typeface="Aparajita" pitchFamily="34" charset="0"/>
              </a:rPr>
              <a:t>nominal </a:t>
            </a:r>
            <a:r>
              <a:rPr lang="es-CL" sz="2600" dirty="0" smtClean="0">
                <a:latin typeface="Aparajita" pitchFamily="34" charset="0"/>
                <a:cs typeface="Aparajita" pitchFamily="34" charset="0"/>
              </a:rPr>
              <a:t>del balde </a:t>
            </a:r>
            <a:r>
              <a:rPr lang="es-CL" sz="2600" dirty="0">
                <a:latin typeface="Aparajita" pitchFamily="34" charset="0"/>
                <a:cs typeface="Aparajita" pitchFamily="34" charset="0"/>
              </a:rPr>
              <a:t>(ton)</a:t>
            </a:r>
            <a:endParaRPr lang="fr-FR" sz="2600" dirty="0">
              <a:latin typeface="Aparajita" pitchFamily="34" charset="0"/>
              <a:cs typeface="Aparajita" pitchFamily="34" charset="0"/>
            </a:endParaRPr>
          </a:p>
          <a:p>
            <a:pPr algn="just">
              <a:buNone/>
            </a:pPr>
            <a:endParaRPr lang="es-CL" sz="2800" b="1" dirty="0">
              <a:latin typeface="Aparajita" pitchFamily="34" charset="0"/>
              <a:cs typeface="Aparajita" pitchFamily="34" charset="0"/>
            </a:endParaRPr>
          </a:p>
          <a:p>
            <a:pPr algn="just">
              <a:buNone/>
            </a:pPr>
            <a:endParaRPr lang="es-CL" sz="2800" b="1" dirty="0" smtClean="0"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92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404664"/>
            <a:ext cx="7772400" cy="1143000"/>
          </a:xfrm>
        </p:spPr>
        <p:txBody>
          <a:bodyPr>
            <a:normAutofit/>
          </a:bodyPr>
          <a:lstStyle/>
          <a:p>
            <a:r>
              <a:rPr lang="es-CL" b="1" dirty="0" smtClean="0"/>
              <a:t>EJERCICIOS 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79512" y="1700808"/>
            <a:ext cx="8712968" cy="4680520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s-CL" sz="2800" b="1" dirty="0">
              <a:latin typeface="Aparajita" pitchFamily="34" charset="0"/>
              <a:cs typeface="Aparajita" pitchFamily="34" charset="0"/>
            </a:endParaRPr>
          </a:p>
          <a:p>
            <a:pPr algn="just">
              <a:buNone/>
            </a:pPr>
            <a:endParaRPr lang="es-CL" sz="2800" b="1" dirty="0" smtClean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79512" y="1765260"/>
            <a:ext cx="871296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s-CL" sz="2800" b="1" u="sng" dirty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Por lo tanto</a:t>
            </a:r>
            <a:r>
              <a:rPr lang="es-CL" sz="2800" b="1" u="sng" dirty="0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:</a:t>
            </a:r>
          </a:p>
          <a:p>
            <a:pPr algn="just">
              <a:buNone/>
            </a:pPr>
            <a:endParaRPr lang="es-CL" sz="2800" b="1" u="sng" dirty="0">
              <a:solidFill>
                <a:srgbClr val="0070C0"/>
              </a:solidFill>
              <a:latin typeface="Aparajita" pitchFamily="34" charset="0"/>
              <a:cs typeface="Aparajita" pitchFamily="34" charset="0"/>
            </a:endParaRPr>
          </a:p>
          <a:p>
            <a:pPr algn="just">
              <a:buNone/>
            </a:pPr>
            <a:r>
              <a:rPr lang="es-CL" sz="2800" b="1" dirty="0" err="1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Nc</a:t>
            </a:r>
            <a:r>
              <a:rPr lang="es-CL" sz="2800" b="1" dirty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 = </a:t>
            </a:r>
            <a:r>
              <a:rPr lang="es-CL" sz="2800" b="1" dirty="0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60/0,58 </a:t>
            </a:r>
            <a:r>
              <a:rPr lang="es-CL" sz="2800" b="1" dirty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= </a:t>
            </a:r>
            <a:r>
              <a:rPr lang="es-CL" sz="2800" dirty="0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103 vueltas / hora</a:t>
            </a:r>
            <a:endParaRPr lang="es-CL" sz="2800" dirty="0">
              <a:solidFill>
                <a:srgbClr val="0070C0"/>
              </a:solidFill>
              <a:latin typeface="Aparajita" pitchFamily="34" charset="0"/>
              <a:cs typeface="Aparajita" pitchFamily="34" charset="0"/>
            </a:endParaRPr>
          </a:p>
          <a:p>
            <a:pPr algn="just">
              <a:buNone/>
            </a:pPr>
            <a:r>
              <a:rPr lang="es-CL" sz="2800" b="1" dirty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Como la </a:t>
            </a:r>
            <a:r>
              <a:rPr lang="es-CL" sz="2800" b="1" dirty="0" err="1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Cb</a:t>
            </a:r>
            <a:r>
              <a:rPr lang="es-CL" sz="2800" dirty="0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s-CL" sz="2800" dirty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= </a:t>
            </a:r>
            <a:r>
              <a:rPr lang="es-CL" sz="2800" dirty="0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100 </a:t>
            </a:r>
            <a:r>
              <a:rPr lang="es-CL" sz="2800" dirty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(ton / vuelta) </a:t>
            </a:r>
            <a:r>
              <a:rPr lang="es-CL" sz="2800" dirty="0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, Por lo tanto:</a:t>
            </a:r>
          </a:p>
          <a:p>
            <a:pPr algn="just">
              <a:buNone/>
            </a:pPr>
            <a:endParaRPr lang="es-CL" sz="2800" dirty="0">
              <a:solidFill>
                <a:srgbClr val="0070C0"/>
              </a:solidFill>
              <a:latin typeface="Aparajita" pitchFamily="34" charset="0"/>
              <a:cs typeface="Aparajita" pitchFamily="34" charset="0"/>
            </a:endParaRPr>
          </a:p>
          <a:p>
            <a:pPr algn="just">
              <a:buNone/>
            </a:pPr>
            <a:r>
              <a:rPr lang="es-CL" sz="2800" b="1" dirty="0" err="1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Rend</a:t>
            </a:r>
            <a:r>
              <a:rPr lang="es-CL" sz="2800" b="1" dirty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. Horario</a:t>
            </a:r>
            <a:r>
              <a:rPr lang="es-CL" sz="2800" dirty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 = </a:t>
            </a:r>
            <a:r>
              <a:rPr lang="es-CL" sz="2800" dirty="0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103 </a:t>
            </a:r>
            <a:r>
              <a:rPr lang="es-CL" sz="2800" dirty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vueltas/hora x </a:t>
            </a:r>
            <a:r>
              <a:rPr lang="es-CL" sz="2800" dirty="0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100 ton/vuelta x 0,8 </a:t>
            </a:r>
            <a:r>
              <a:rPr lang="es-CL" sz="2800" dirty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= </a:t>
            </a:r>
            <a:r>
              <a:rPr lang="es-CL" sz="2800" dirty="0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8.240 </a:t>
            </a:r>
            <a:r>
              <a:rPr lang="es-CL" sz="2800" dirty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ton/hora</a:t>
            </a:r>
          </a:p>
          <a:p>
            <a:pPr>
              <a:buNone/>
            </a:pPr>
            <a:r>
              <a:rPr lang="es-CL" sz="2800" b="1" dirty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2.- Para el calculo del numero de </a:t>
            </a:r>
            <a:r>
              <a:rPr lang="es-CL" sz="2800" b="1" dirty="0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pases, </a:t>
            </a:r>
            <a:r>
              <a:rPr lang="es-CL" sz="2800" b="1" dirty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tenemos</a:t>
            </a:r>
          </a:p>
          <a:p>
            <a:pPr>
              <a:buNone/>
            </a:pPr>
            <a:r>
              <a:rPr lang="es-CL" sz="2800" b="1" dirty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# de </a:t>
            </a:r>
            <a:r>
              <a:rPr lang="es-CL" sz="2800" b="1" dirty="0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pases </a:t>
            </a:r>
            <a:r>
              <a:rPr lang="es-CL" sz="2800" b="1" dirty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= </a:t>
            </a:r>
            <a:r>
              <a:rPr lang="es-CL" sz="2800" b="1" dirty="0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Capacidad tolva camión </a:t>
            </a:r>
            <a:r>
              <a:rPr lang="es-CL" sz="2800" b="1" dirty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/ </a:t>
            </a:r>
            <a:r>
              <a:rPr lang="es-CL" sz="2800" b="1" dirty="0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Capacidad balde pala</a:t>
            </a:r>
            <a:endParaRPr lang="es-CL" sz="2800" b="1" dirty="0">
              <a:solidFill>
                <a:srgbClr val="0070C0"/>
              </a:solidFill>
              <a:latin typeface="Aparajita" pitchFamily="34" charset="0"/>
              <a:cs typeface="Aparajita" pitchFamily="34" charset="0"/>
            </a:endParaRPr>
          </a:p>
          <a:p>
            <a:pPr>
              <a:buNone/>
            </a:pPr>
            <a:r>
              <a:rPr lang="es-CL" sz="2800" b="1" dirty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     Entonces tenemos</a:t>
            </a:r>
          </a:p>
          <a:p>
            <a:pPr>
              <a:buNone/>
            </a:pPr>
            <a:r>
              <a:rPr lang="es-CL" sz="2800" b="1" dirty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# de </a:t>
            </a:r>
            <a:r>
              <a:rPr lang="es-CL" sz="2800" b="1" dirty="0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pases = 300 ton </a:t>
            </a:r>
            <a:r>
              <a:rPr lang="es-CL" sz="2800" b="1" dirty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/ </a:t>
            </a:r>
            <a:r>
              <a:rPr lang="es-CL" sz="2800" b="1" dirty="0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100 ton </a:t>
            </a:r>
            <a:r>
              <a:rPr lang="es-CL" sz="2800" b="1" dirty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= </a:t>
            </a:r>
            <a:r>
              <a:rPr lang="es-CL" sz="2800" b="1" dirty="0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 3 pases para completar el camión.</a:t>
            </a:r>
            <a:endParaRPr lang="es-CL" sz="2800" b="1" dirty="0">
              <a:solidFill>
                <a:srgbClr val="0070C0"/>
              </a:solidFill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57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341784"/>
            <a:ext cx="7772400" cy="1143000"/>
          </a:xfrm>
        </p:spPr>
        <p:txBody>
          <a:bodyPr>
            <a:normAutofit/>
          </a:bodyPr>
          <a:lstStyle/>
          <a:p>
            <a:r>
              <a:rPr lang="es-CL" dirty="0" smtClean="0"/>
              <a:t>EJERCICIOS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07504" y="2132856"/>
            <a:ext cx="8712968" cy="468052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CL" sz="2800" b="1" u="sng" dirty="0" smtClean="0">
                <a:latin typeface="Aparajita" pitchFamily="34" charset="0"/>
                <a:cs typeface="Aparajita" pitchFamily="34" charset="0"/>
              </a:rPr>
              <a:t>Ejercicio 5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  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Calcular 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la cantidad de camiones por hora (asignación de camiones), para la Pala P&amp;H 4100 de acuerdo a los siguientes rendimientos. Grafique la producción de la pala.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Datos: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Programa producción Pala = 50 </a:t>
            </a: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Kton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/turno</a:t>
            </a:r>
          </a:p>
          <a:p>
            <a:pPr algn="just">
              <a:buNone/>
            </a:pP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Ct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o </a:t>
            </a: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Fc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= 300 ton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Tiempo de ciclo del camión = 15 min </a:t>
            </a:r>
          </a:p>
          <a:p>
            <a:pPr algn="just">
              <a:buNone/>
            </a:pPr>
            <a:endParaRPr lang="es-CL" sz="2800" b="1" dirty="0" smtClean="0"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37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269776"/>
            <a:ext cx="7772400" cy="1143000"/>
          </a:xfrm>
        </p:spPr>
        <p:txBody>
          <a:bodyPr>
            <a:normAutofit/>
          </a:bodyPr>
          <a:lstStyle/>
          <a:p>
            <a:r>
              <a:rPr lang="es-CL" dirty="0" smtClean="0"/>
              <a:t>EJERCICIOS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07504" y="1628800"/>
            <a:ext cx="8712968" cy="504056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Horas Turno y rendimiento Pala:</a:t>
            </a:r>
          </a:p>
          <a:p>
            <a:pPr algn="just">
              <a:buNone/>
            </a:pPr>
            <a:r>
              <a:rPr lang="es-CL" sz="2600" b="1" dirty="0" smtClean="0">
                <a:latin typeface="Aparajita" pitchFamily="34" charset="0"/>
                <a:cs typeface="Aparajita" pitchFamily="34" charset="0"/>
              </a:rPr>
              <a:t>0 - 1 =    2.500 ton                    1 – 2 =   5.000 ton              2 – 3 =   6.500 ton</a:t>
            </a:r>
          </a:p>
          <a:p>
            <a:pPr algn="just">
              <a:buNone/>
            </a:pPr>
            <a:r>
              <a:rPr lang="es-CL" sz="2600" b="1" dirty="0" smtClean="0">
                <a:latin typeface="Aparajita" pitchFamily="34" charset="0"/>
                <a:cs typeface="Aparajita" pitchFamily="34" charset="0"/>
              </a:rPr>
              <a:t>3 – 4 =   6.500 ton                    4 – 5 =   7.500 ton              5 – 6 =   6.500 ton</a:t>
            </a:r>
          </a:p>
          <a:p>
            <a:pPr algn="just">
              <a:buNone/>
            </a:pPr>
            <a:r>
              <a:rPr lang="es-CL" sz="2600" b="1" dirty="0" smtClean="0">
                <a:latin typeface="Aparajita" pitchFamily="34" charset="0"/>
                <a:cs typeface="Aparajita" pitchFamily="34" charset="0"/>
              </a:rPr>
              <a:t>6 – 7 =   0 ton                           7 – 8 =   2.500 ton              8 – 9 =   5.000 ton </a:t>
            </a:r>
          </a:p>
          <a:p>
            <a:pPr algn="just">
              <a:buNone/>
            </a:pPr>
            <a:r>
              <a:rPr lang="es-CL" sz="2600" b="1" dirty="0" smtClean="0">
                <a:latin typeface="Aparajita" pitchFamily="34" charset="0"/>
                <a:cs typeface="Aparajita" pitchFamily="34" charset="0"/>
              </a:rPr>
              <a:t>9 -10 =   7.000 ton                   10 – 11 = 7.500 ton             11 – 12 = 4.500 ton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Desarrollo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1.- Planteamiento del problema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   Con la información que tenemos, podemos calcular el numero de cargas y vueltas para finalmente calcular el numero de camiones.    </a:t>
            </a:r>
          </a:p>
        </p:txBody>
      </p:sp>
    </p:spTree>
    <p:extLst>
      <p:ext uri="{BB962C8B-B14F-4D97-AF65-F5344CB8AC3E}">
        <p14:creationId xmlns:p14="http://schemas.microsoft.com/office/powerpoint/2010/main" val="177669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269776"/>
            <a:ext cx="7772400" cy="1143000"/>
          </a:xfrm>
        </p:spPr>
        <p:txBody>
          <a:bodyPr>
            <a:normAutofit/>
          </a:bodyPr>
          <a:lstStyle/>
          <a:p>
            <a:r>
              <a:rPr lang="es-CL" dirty="0" smtClean="0"/>
              <a:t>EJERCICIOS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07504" y="1700808"/>
            <a:ext cx="8712968" cy="504056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Por lo tanto.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El numero de cargas que se requieren en la primera hora es: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N° de cargas = </a:t>
            </a: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Rend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. Horario Pala / </a:t>
            </a: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Fc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camión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N° de cargas = 2.500 ton / 300 ton = 8,3 cargas/</a:t>
            </a: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hr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,  9 cargas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    El tiempo de ciclo lo tenemos que llevar a vueltas por hora, tenemos: </a:t>
            </a:r>
          </a:p>
          <a:p>
            <a:pPr algn="just">
              <a:buNone/>
            </a:pP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Nc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= 60/</a:t>
            </a: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tc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= 60/15 = 4 vueltas / hora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Por lo tanto el N° de camiones = N° cargas / N° vueltas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N° de camiones para la primera hora = 9/4 = 2,3 camiones</a:t>
            </a:r>
          </a:p>
        </p:txBody>
      </p:sp>
    </p:spTree>
    <p:extLst>
      <p:ext uri="{BB962C8B-B14F-4D97-AF65-F5344CB8AC3E}">
        <p14:creationId xmlns:p14="http://schemas.microsoft.com/office/powerpoint/2010/main" val="147742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341784"/>
            <a:ext cx="7772400" cy="1143000"/>
          </a:xfrm>
        </p:spPr>
        <p:txBody>
          <a:bodyPr>
            <a:normAutofit/>
          </a:bodyPr>
          <a:lstStyle/>
          <a:p>
            <a:r>
              <a:rPr lang="es-CL" dirty="0" smtClean="0"/>
              <a:t>EJERCICIOS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07504" y="1700808"/>
            <a:ext cx="8712968" cy="504056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El numero de cargas que se requieren en la segunda hora es: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N° de cargas = </a:t>
            </a: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Rend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. Horario Pala / </a:t>
            </a: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Fc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camión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N° de cargas = 5.000 ton / 300 ton = 16,6 cargas/</a:t>
            </a: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hr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,   17 cargas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    El tiempo de ciclo lo tenemos que llevar a vueltas por hora, tenemos: </a:t>
            </a:r>
          </a:p>
          <a:p>
            <a:pPr algn="just">
              <a:buNone/>
            </a:pP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Nc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= 60/</a:t>
            </a: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tc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= 60/15 = 4 vueltas / hora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Por lo tanto el N° de camiones = N° cargas / N° vueltas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N° de camiones para la primera hora = 17/4 = 4,3  camiones (es decir, requiero 5 camiones).</a:t>
            </a:r>
          </a:p>
        </p:txBody>
      </p:sp>
    </p:spTree>
    <p:extLst>
      <p:ext uri="{BB962C8B-B14F-4D97-AF65-F5344CB8AC3E}">
        <p14:creationId xmlns:p14="http://schemas.microsoft.com/office/powerpoint/2010/main" val="401054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269776"/>
            <a:ext cx="7772400" cy="1143000"/>
          </a:xfrm>
        </p:spPr>
        <p:txBody>
          <a:bodyPr>
            <a:normAutofit/>
          </a:bodyPr>
          <a:lstStyle/>
          <a:p>
            <a:r>
              <a:rPr lang="es-CL" dirty="0" smtClean="0"/>
              <a:t>EJERCICIOS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07504" y="1700808"/>
            <a:ext cx="8712968" cy="504056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Tercera hora: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N° de cargas = 6.500 ton / 300 ton = 21,6 cargas/</a:t>
            </a: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hr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,   22 cargas</a:t>
            </a:r>
          </a:p>
          <a:p>
            <a:pPr algn="just">
              <a:buNone/>
            </a:pP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Nc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= 60/</a:t>
            </a:r>
            <a:r>
              <a:rPr lang="es-CL" sz="2800" b="1" dirty="0" err="1" smtClean="0">
                <a:latin typeface="Aparajita" pitchFamily="34" charset="0"/>
                <a:cs typeface="Aparajita" pitchFamily="34" charset="0"/>
              </a:rPr>
              <a:t>tc</a:t>
            </a: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 = 60/15 = 4 vueltas / hora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N° de camiones para la primera hora = 22/4 = 5,5  camiones (es decir, requiero 6 camiones).</a:t>
            </a:r>
          </a:p>
        </p:txBody>
      </p:sp>
    </p:spTree>
    <p:extLst>
      <p:ext uri="{BB962C8B-B14F-4D97-AF65-F5344CB8AC3E}">
        <p14:creationId xmlns:p14="http://schemas.microsoft.com/office/powerpoint/2010/main" val="99791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341784"/>
            <a:ext cx="7772400" cy="1143000"/>
          </a:xfrm>
        </p:spPr>
        <p:txBody>
          <a:bodyPr>
            <a:normAutofit/>
          </a:bodyPr>
          <a:lstStyle/>
          <a:p>
            <a:r>
              <a:rPr lang="es-CL" dirty="0" smtClean="0"/>
              <a:t>EJERCICIOS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07504" y="1700808"/>
            <a:ext cx="8712968" cy="504056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CL" sz="2800" b="1" u="sng" dirty="0" smtClean="0">
                <a:latin typeface="Aparajita" pitchFamily="34" charset="0"/>
                <a:cs typeface="Aparajita" pitchFamily="34" charset="0"/>
              </a:rPr>
              <a:t>Ejercicio 6</a:t>
            </a:r>
          </a:p>
          <a:p>
            <a:pPr algn="just">
              <a:buNone/>
            </a:pP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    Calcular la proyección de la producción mensual, sabiendo que tenemos la información de la flota de transporte de los primeros 14 días del mes. El programa mensual es de 7.500 </a:t>
            </a:r>
            <a:r>
              <a:rPr lang="es-CL" sz="2800" dirty="0" err="1" smtClean="0">
                <a:latin typeface="Aparajita" pitchFamily="34" charset="0"/>
                <a:cs typeface="Aparajita" pitchFamily="34" charset="0"/>
              </a:rPr>
              <a:t>Kton</a:t>
            </a: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. Comente. </a:t>
            </a:r>
          </a:p>
          <a:p>
            <a:pPr algn="just">
              <a:buNone/>
            </a:pP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   Disp. real = 87,4%</a:t>
            </a:r>
          </a:p>
          <a:p>
            <a:pPr algn="just">
              <a:buNone/>
            </a:pPr>
            <a:r>
              <a:rPr lang="es-CL" sz="2800" dirty="0">
                <a:latin typeface="Aparajita" pitchFamily="34" charset="0"/>
                <a:cs typeface="Aparajita" pitchFamily="34" charset="0"/>
              </a:rPr>
              <a:t> </a:t>
            </a: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  </a:t>
            </a:r>
            <a:r>
              <a:rPr lang="es-CL" sz="2800" dirty="0" err="1" smtClean="0">
                <a:latin typeface="Aparajita" pitchFamily="34" charset="0"/>
                <a:cs typeface="Aparajita" pitchFamily="34" charset="0"/>
              </a:rPr>
              <a:t>Ut.Efec</a:t>
            </a: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. Real = 57,8%</a:t>
            </a:r>
          </a:p>
          <a:p>
            <a:pPr algn="just">
              <a:buNone/>
            </a:pP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   </a:t>
            </a:r>
            <a:r>
              <a:rPr lang="es-CL" sz="2800" dirty="0" err="1" smtClean="0">
                <a:latin typeface="Aparajita" pitchFamily="34" charset="0"/>
                <a:cs typeface="Aparajita" pitchFamily="34" charset="0"/>
              </a:rPr>
              <a:t>Rend.Efec</a:t>
            </a: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. Real = 498,8 ton/</a:t>
            </a:r>
            <a:r>
              <a:rPr lang="es-CL" sz="2800" dirty="0" err="1" smtClean="0">
                <a:latin typeface="Aparajita" pitchFamily="34" charset="0"/>
                <a:cs typeface="Aparajita" pitchFamily="34" charset="0"/>
              </a:rPr>
              <a:t>hr.efec</a:t>
            </a: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.</a:t>
            </a:r>
          </a:p>
          <a:p>
            <a:pPr algn="just">
              <a:buNone/>
            </a:pP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   Numero de camiones = 33</a:t>
            </a:r>
            <a:r>
              <a:rPr lang="es-CL" sz="2800" dirty="0">
                <a:latin typeface="Aparajita" pitchFamily="34" charset="0"/>
                <a:cs typeface="Aparajita" pitchFamily="34" charset="0"/>
              </a:rPr>
              <a:t>	</a:t>
            </a:r>
            <a:endParaRPr lang="es-CL" sz="2800" dirty="0" smtClean="0">
              <a:latin typeface="Aparajita" pitchFamily="34" charset="0"/>
              <a:cs typeface="Aparajita" pitchFamily="34" charset="0"/>
            </a:endParaRPr>
          </a:p>
          <a:p>
            <a:pPr algn="just">
              <a:buNone/>
            </a:pPr>
            <a:r>
              <a:rPr lang="es-CL" sz="2800" dirty="0">
                <a:latin typeface="Aparajita" pitchFamily="34" charset="0"/>
                <a:cs typeface="Aparajita" pitchFamily="34" charset="0"/>
              </a:rPr>
              <a:t> </a:t>
            </a: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  Producción (hasta el día 14) = 2.894 </a:t>
            </a:r>
            <a:r>
              <a:rPr lang="es-CL" sz="2800" dirty="0" err="1" smtClean="0">
                <a:latin typeface="Aparajita" pitchFamily="34" charset="0"/>
                <a:cs typeface="Aparajita" pitchFamily="34" charset="0"/>
              </a:rPr>
              <a:t>Kton</a:t>
            </a: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3478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341784"/>
            <a:ext cx="7772400" cy="1143000"/>
          </a:xfrm>
        </p:spPr>
        <p:txBody>
          <a:bodyPr>
            <a:normAutofit/>
          </a:bodyPr>
          <a:lstStyle/>
          <a:p>
            <a:r>
              <a:rPr lang="es-CL" dirty="0" smtClean="0"/>
              <a:t>EJERCICIOS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07504" y="1700808"/>
            <a:ext cx="8712968" cy="504056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Desarrollo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Planteamiento del problema</a:t>
            </a:r>
          </a:p>
          <a:p>
            <a:pPr algn="just">
              <a:buNone/>
            </a:pP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    </a:t>
            </a: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Para calcular la proyección de la producción, usamos la siguiente formula.</a:t>
            </a:r>
          </a:p>
          <a:p>
            <a:pPr algn="just">
              <a:buNone/>
            </a:pP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	</a:t>
            </a:r>
            <a:r>
              <a:rPr lang="es-CL" sz="2400" b="1" dirty="0" err="1" smtClean="0">
                <a:latin typeface="Aparajita" pitchFamily="34" charset="0"/>
                <a:cs typeface="Aparajita" pitchFamily="34" charset="0"/>
              </a:rPr>
              <a:t>Prod</a:t>
            </a:r>
            <a:r>
              <a:rPr lang="es-CL" sz="2400" b="1" dirty="0" smtClean="0">
                <a:latin typeface="Aparajita" pitchFamily="34" charset="0"/>
                <a:cs typeface="Aparajita" pitchFamily="34" charset="0"/>
              </a:rPr>
              <a:t>.</a:t>
            </a: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 = Disp.% x </a:t>
            </a:r>
            <a:r>
              <a:rPr lang="es-CL" sz="2400" dirty="0" err="1" smtClean="0">
                <a:latin typeface="Aparajita" pitchFamily="34" charset="0"/>
                <a:cs typeface="Aparajita" pitchFamily="34" charset="0"/>
              </a:rPr>
              <a:t>Ut.Efec</a:t>
            </a: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.% x </a:t>
            </a:r>
            <a:r>
              <a:rPr lang="es-CL" sz="2400" dirty="0" err="1" smtClean="0">
                <a:latin typeface="Aparajita" pitchFamily="34" charset="0"/>
                <a:cs typeface="Aparajita" pitchFamily="34" charset="0"/>
              </a:rPr>
              <a:t>Rend.Efec</a:t>
            </a: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. (ton/</a:t>
            </a:r>
            <a:r>
              <a:rPr lang="es-CL" sz="2400" dirty="0" err="1" smtClean="0">
                <a:latin typeface="Aparajita" pitchFamily="34" charset="0"/>
                <a:cs typeface="Aparajita" pitchFamily="34" charset="0"/>
              </a:rPr>
              <a:t>hrefec</a:t>
            </a: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) x 24 </a:t>
            </a:r>
            <a:r>
              <a:rPr lang="es-CL" sz="2400" dirty="0" err="1" smtClean="0">
                <a:latin typeface="Aparajita" pitchFamily="34" charset="0"/>
                <a:cs typeface="Aparajita" pitchFamily="34" charset="0"/>
              </a:rPr>
              <a:t>hr</a:t>
            </a: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 x 33 x N° días faltantes del mes (ton.)</a:t>
            </a:r>
          </a:p>
          <a:p>
            <a:pPr algn="just">
              <a:buNone/>
            </a:pPr>
            <a:r>
              <a:rPr lang="es-CL" sz="2800" dirty="0" smtClean="0">
                <a:latin typeface="Aparajita" pitchFamily="34" charset="0"/>
                <a:cs typeface="Aparajita" pitchFamily="34" charset="0"/>
              </a:rPr>
              <a:t>   	</a:t>
            </a:r>
            <a:r>
              <a:rPr lang="es-CL" sz="2400" b="1" dirty="0" err="1" smtClean="0">
                <a:latin typeface="Aparajita" pitchFamily="34" charset="0"/>
                <a:cs typeface="Aparajita" pitchFamily="34" charset="0"/>
              </a:rPr>
              <a:t>Prod</a:t>
            </a:r>
            <a:r>
              <a:rPr lang="es-CL" sz="2400" b="1" dirty="0" smtClean="0">
                <a:latin typeface="Aparajita" pitchFamily="34" charset="0"/>
                <a:cs typeface="Aparajita" pitchFamily="34" charset="0"/>
              </a:rPr>
              <a:t>.</a:t>
            </a: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 = 0,874 x 0,578 x 498,8 ton/</a:t>
            </a:r>
            <a:r>
              <a:rPr lang="es-CL" sz="2400" dirty="0" err="1" smtClean="0">
                <a:latin typeface="Aparajita" pitchFamily="34" charset="0"/>
                <a:cs typeface="Aparajita" pitchFamily="34" charset="0"/>
              </a:rPr>
              <a:t>hrefec</a:t>
            </a: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 x 24 </a:t>
            </a:r>
            <a:r>
              <a:rPr lang="es-CL" sz="2400" dirty="0" err="1" smtClean="0">
                <a:latin typeface="Aparajita" pitchFamily="34" charset="0"/>
                <a:cs typeface="Aparajita" pitchFamily="34" charset="0"/>
              </a:rPr>
              <a:t>hr</a:t>
            </a: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 x 33 x 16 </a:t>
            </a:r>
          </a:p>
          <a:p>
            <a:pPr algn="just">
              <a:buNone/>
            </a:pPr>
            <a:r>
              <a:rPr lang="es-CL" sz="2400" dirty="0">
                <a:latin typeface="Aparajita" pitchFamily="34" charset="0"/>
                <a:cs typeface="Aparajita" pitchFamily="34" charset="0"/>
              </a:rPr>
              <a:t>	</a:t>
            </a:r>
            <a:r>
              <a:rPr lang="es-CL" sz="2400" dirty="0" err="1" smtClean="0">
                <a:latin typeface="Aparajita" pitchFamily="34" charset="0"/>
                <a:cs typeface="Aparajita" pitchFamily="34" charset="0"/>
              </a:rPr>
              <a:t>Prod</a:t>
            </a: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. = 4.309.011 ton  </a:t>
            </a:r>
          </a:p>
          <a:p>
            <a:pPr algn="just">
              <a:buNone/>
            </a:pPr>
            <a:r>
              <a:rPr lang="es-CL" sz="2400" b="1" dirty="0" smtClean="0">
                <a:latin typeface="Aparajita" pitchFamily="34" charset="0"/>
                <a:cs typeface="Aparajita" pitchFamily="34" charset="0"/>
              </a:rPr>
              <a:t>Por lo tanto</a:t>
            </a:r>
          </a:p>
          <a:p>
            <a:pPr algn="just">
              <a:buNone/>
            </a:pP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La proyección para el mes será.</a:t>
            </a:r>
          </a:p>
          <a:p>
            <a:pPr algn="just">
              <a:buNone/>
            </a:pP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Proyección = 2.894 </a:t>
            </a:r>
            <a:r>
              <a:rPr lang="es-CL" sz="2400" dirty="0" err="1" smtClean="0">
                <a:latin typeface="Aparajita" pitchFamily="34" charset="0"/>
                <a:cs typeface="Aparajita" pitchFamily="34" charset="0"/>
              </a:rPr>
              <a:t>Kton</a:t>
            </a: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 + 4.309 </a:t>
            </a:r>
            <a:r>
              <a:rPr lang="es-CL" sz="2400" dirty="0" err="1" smtClean="0">
                <a:latin typeface="Aparajita" pitchFamily="34" charset="0"/>
                <a:cs typeface="Aparajita" pitchFamily="34" charset="0"/>
              </a:rPr>
              <a:t>Kton</a:t>
            </a: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 = 7.203 </a:t>
            </a:r>
            <a:r>
              <a:rPr lang="es-CL" sz="2400" dirty="0" err="1" smtClean="0">
                <a:latin typeface="Aparajita" pitchFamily="34" charset="0"/>
                <a:cs typeface="Aparajita" pitchFamily="34" charset="0"/>
              </a:rPr>
              <a:t>Kton</a:t>
            </a:r>
            <a:r>
              <a:rPr lang="es-CL" sz="2400" dirty="0" smtClean="0">
                <a:latin typeface="Aparajita" pitchFamily="34" charset="0"/>
                <a:cs typeface="Aparajita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2947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341784"/>
            <a:ext cx="7772400" cy="1143000"/>
          </a:xfrm>
        </p:spPr>
        <p:txBody>
          <a:bodyPr>
            <a:normAutofit/>
          </a:bodyPr>
          <a:lstStyle/>
          <a:p>
            <a:r>
              <a:rPr lang="es-CL" dirty="0" smtClean="0"/>
              <a:t>EJERCICIOS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07504" y="1700808"/>
            <a:ext cx="8712968" cy="504056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Comente</a:t>
            </a:r>
          </a:p>
          <a:p>
            <a:pPr algn="just">
              <a:buNone/>
            </a:pPr>
            <a:r>
              <a:rPr lang="es-CL" sz="2800" b="1" dirty="0" smtClean="0">
                <a:latin typeface="Aparajita" pitchFamily="34" charset="0"/>
                <a:cs typeface="Aparajita" pitchFamily="34" charset="0"/>
              </a:rPr>
              <a:t>Con la proyección no cumplimos. Que podemos hacer ?</a:t>
            </a:r>
          </a:p>
          <a:p>
            <a:pPr algn="just">
              <a:buNone/>
            </a:pPr>
            <a:endParaRPr lang="es-CL" sz="2800" b="1" dirty="0" smtClean="0"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01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26128" y="357166"/>
            <a:ext cx="8260672" cy="1039427"/>
          </a:xfrm>
        </p:spPr>
        <p:txBody>
          <a:bodyPr>
            <a:normAutofit/>
          </a:bodyPr>
          <a:lstStyle/>
          <a:p>
            <a:r>
              <a:rPr lang="es-CL" sz="3200" b="1" dirty="0" smtClean="0"/>
              <a:t>PROGRAMACION DE CORTO PLAZO</a:t>
            </a:r>
            <a:endParaRPr lang="es-CL" sz="3200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736"/>
            <a:ext cx="8715436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49069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791200" y="6629400"/>
            <a:ext cx="3352800" cy="228600"/>
          </a:xfrm>
          <a:prstGeom prst="rect">
            <a:avLst/>
          </a:prstGeom>
          <a:solidFill>
            <a:srgbClr val="FFA21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ES" sz="2400">
              <a:latin typeface="Times" pitchFamily="18" charset="0"/>
              <a:ea typeface="MS PGothic" pitchFamily="34" charset="-128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57158" y="591524"/>
            <a:ext cx="85725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 </a:t>
            </a:r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675" y="3071810"/>
            <a:ext cx="82486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4457712"/>
            <a:ext cx="5191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8" y="4090996"/>
            <a:ext cx="9715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4288" y="2400297"/>
            <a:ext cx="9172576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00100" y="5286388"/>
            <a:ext cx="22002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28926" y="5286388"/>
            <a:ext cx="37147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00100" y="5810270"/>
            <a:ext cx="54768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CuadroTexto"/>
          <p:cNvSpPr txBox="1"/>
          <p:nvPr/>
        </p:nvSpPr>
        <p:spPr>
          <a:xfrm>
            <a:off x="447675" y="694437"/>
            <a:ext cx="8248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b="1" dirty="0" smtClean="0"/>
              <a:t>DISTRIBUCION DE TIEMPOS</a:t>
            </a:r>
            <a:endParaRPr lang="es-CL" sz="3600" b="1" dirty="0"/>
          </a:p>
        </p:txBody>
      </p:sp>
    </p:spTree>
    <p:extLst>
      <p:ext uri="{BB962C8B-B14F-4D97-AF65-F5344CB8AC3E}">
        <p14:creationId xmlns:p14="http://schemas.microsoft.com/office/powerpoint/2010/main" val="186541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22176"/>
            <a:ext cx="8153400" cy="990600"/>
          </a:xfrm>
        </p:spPr>
        <p:txBody>
          <a:bodyPr/>
          <a:lstStyle/>
          <a:p>
            <a:pPr algn="ctr"/>
            <a:r>
              <a:rPr lang="es-CL" b="1" dirty="0" smtClean="0"/>
              <a:t>DEFINICIONES</a:t>
            </a:r>
            <a:endParaRPr lang="es-CL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952202"/>
            <a:ext cx="8699500" cy="564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743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22176"/>
            <a:ext cx="8153400" cy="990600"/>
          </a:xfrm>
        </p:spPr>
        <p:txBody>
          <a:bodyPr/>
          <a:lstStyle/>
          <a:p>
            <a:pPr algn="ctr"/>
            <a:r>
              <a:rPr lang="es-CL" b="1" dirty="0" smtClean="0"/>
              <a:t>DEFINICIONES</a:t>
            </a:r>
            <a:endParaRPr lang="es-CL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285720" y="1975767"/>
            <a:ext cx="8643998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Reservas:</a:t>
            </a: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Corresponde al tiempo en que un equipo se encuentra mecánicamente habilitado para trabajar, pero no esta siendo utilizado en la operación </a:t>
            </a:r>
            <a:r>
              <a:rPr kumimoji="0" lang="es-CL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(Equipo en Reserva, significa, equipo con motor apagado).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Tiempo Efectivo:</a:t>
            </a: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Corresponde al tiempo en que el equipo se encuentra efectivamente realizando las labores para lo cual fue diseñado.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Perdidas Operacionales:</a:t>
            </a:r>
            <a:r>
              <a:rPr kumimoji="0" lang="es-CL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Corresponde a los tiempos de espera que tienen los camiones en los botaderos, para vaciar y en las frentes de carguío, para cargar. Respecto a las palas, es el tiempo de espera por camión.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Demoras:</a:t>
            </a:r>
            <a:r>
              <a:rPr kumimoji="0" lang="es-CL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Corresponde a todas las interrupciones acontecidas en el proceso productivo. Se dividen en demoras programadas y demoras no programadas.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5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213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791200" y="6629400"/>
            <a:ext cx="3352800" cy="228600"/>
          </a:xfrm>
          <a:prstGeom prst="rect">
            <a:avLst/>
          </a:prstGeom>
          <a:solidFill>
            <a:srgbClr val="FFA21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ES" sz="2400">
              <a:latin typeface="Times" pitchFamily="18" charset="0"/>
              <a:ea typeface="MS PGothic" pitchFamily="34" charset="-128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51520" y="476672"/>
            <a:ext cx="85725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POR LO TANTO DEBEMOS TRABAJAR SOBRE EL TIEMPO EFECTIVO, CON EL FIN DE MEJORAR LA UTILIZACION DE NUESTROS ACTIVOS.  PARA LO ANTERIOR, DEBEMOS GESTIONAR:</a:t>
            </a:r>
          </a:p>
          <a:p>
            <a:endParaRPr lang="es-CL" b="1" dirty="0" smtClean="0"/>
          </a:p>
          <a:p>
            <a:endParaRPr lang="es-CL" b="1" dirty="0" smtClean="0"/>
          </a:p>
          <a:p>
            <a:endParaRPr lang="es-CL" b="1" dirty="0" smtClean="0"/>
          </a:p>
          <a:p>
            <a:r>
              <a:rPr lang="es-CL" b="1" dirty="0" smtClean="0"/>
              <a:t>1.- LAS PERDIDAS OPERACIONALES DE LAS PALAS </a:t>
            </a:r>
            <a:r>
              <a:rPr lang="es-CL" dirty="0" smtClean="0"/>
              <a:t>(esperas por cargar). </a:t>
            </a:r>
          </a:p>
          <a:p>
            <a:endParaRPr lang="es-CL" b="1" dirty="0" smtClean="0"/>
          </a:p>
          <a:p>
            <a:r>
              <a:rPr lang="es-CL" b="1" dirty="0" smtClean="0"/>
              <a:t>2.- LAS PERDIDAS OPERACIONALES DE LOS CAMIONES </a:t>
            </a:r>
            <a:r>
              <a:rPr lang="es-CL" dirty="0" smtClean="0"/>
              <a:t>(camiones esperando carguío o esperando vaciar, camiones en cola).  </a:t>
            </a:r>
          </a:p>
          <a:p>
            <a:endParaRPr lang="es-CL" b="1" dirty="0" smtClean="0"/>
          </a:p>
          <a:p>
            <a:r>
              <a:rPr lang="es-CL" b="1" dirty="0" smtClean="0"/>
              <a:t>3.- LAS DEMORAS NO PROGRAMADAS DE LAS PALAS</a:t>
            </a:r>
            <a:r>
              <a:rPr lang="es-CL" dirty="0" smtClean="0"/>
              <a:t> (las principales demoras no programadas son, reparación de piso, traslados cortos, movimientos de cable y evacuación por tronadura). </a:t>
            </a:r>
          </a:p>
          <a:p>
            <a:endParaRPr lang="es-CL" b="1" dirty="0" smtClean="0"/>
          </a:p>
          <a:p>
            <a:r>
              <a:rPr lang="es-CL" b="1" dirty="0" smtClean="0"/>
              <a:t>4.- LAS DEMORAS PROGRAMADAS</a:t>
            </a:r>
            <a:r>
              <a:rPr lang="es-CL" dirty="0" smtClean="0"/>
              <a:t> </a:t>
            </a:r>
            <a:r>
              <a:rPr lang="es-CL" b="1" dirty="0" smtClean="0"/>
              <a:t>DE CARGUIO Y TRANSPORTE</a:t>
            </a:r>
            <a:r>
              <a:rPr lang="es-CL" dirty="0" smtClean="0"/>
              <a:t> (cambio de turno y colación han aumentado por el mayor tiempo de traslado. Se debe llevar en forma separada a los operadores de pala y camión).      </a:t>
            </a:r>
          </a:p>
          <a:p>
            <a:endParaRPr lang="es-CL" dirty="0" smtClean="0"/>
          </a:p>
          <a:p>
            <a:r>
              <a:rPr lang="es-CL" b="1" dirty="0" smtClean="0"/>
              <a:t>5.- LAS RESERVAS DE LOS CAMIONES  </a:t>
            </a:r>
            <a:r>
              <a:rPr lang="es-CL" dirty="0" smtClean="0"/>
              <a:t>(la principal reserva es “sin operador”)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4614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791200" y="6629400"/>
            <a:ext cx="3352800" cy="228600"/>
          </a:xfrm>
          <a:prstGeom prst="rect">
            <a:avLst/>
          </a:prstGeom>
          <a:solidFill>
            <a:srgbClr val="FFA21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ES" sz="2400">
              <a:latin typeface="Times" pitchFamily="18" charset="0"/>
              <a:ea typeface="MS PGothic" pitchFamily="34" charset="-128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67544" y="476672"/>
            <a:ext cx="857256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smtClean="0"/>
              <a:t>PARA EL HORARIO DE COLACION:</a:t>
            </a:r>
          </a:p>
          <a:p>
            <a:endParaRPr lang="es-CL" sz="2200" b="1" dirty="0" smtClean="0"/>
          </a:p>
          <a:p>
            <a:endParaRPr lang="es-CL" sz="2200" b="1" dirty="0"/>
          </a:p>
          <a:p>
            <a:endParaRPr lang="es-CL" sz="2200" dirty="0" smtClean="0"/>
          </a:p>
          <a:p>
            <a:endParaRPr lang="es-CL" b="1" dirty="0" smtClean="0"/>
          </a:p>
          <a:p>
            <a:r>
              <a:rPr lang="es-CL" b="1" dirty="0" smtClean="0"/>
              <a:t>EN LO POSIBLE, SIEMPRE HACER RELEVO A LOS EQUIPOS DE CARGUIO Y TRANSPORTE</a:t>
            </a:r>
          </a:p>
          <a:p>
            <a:endParaRPr lang="es-CL" b="1" dirty="0" smtClean="0"/>
          </a:p>
          <a:p>
            <a:r>
              <a:rPr lang="es-CL" b="1" dirty="0" smtClean="0"/>
              <a:t>Criterios a considerar para el RELEVO:</a:t>
            </a:r>
          </a:p>
          <a:p>
            <a:endParaRPr lang="es-CL" b="1" dirty="0" smtClean="0"/>
          </a:p>
          <a:p>
            <a:r>
              <a:rPr lang="es-CL" b="1" dirty="0" smtClean="0"/>
              <a:t>1.- Ver, que pala esta con el mejor rendimiento (esta pala, no se detiene). </a:t>
            </a:r>
          </a:p>
          <a:p>
            <a:r>
              <a:rPr lang="es-CL" b="1" dirty="0" smtClean="0"/>
              <a:t>2.- Con los operadores de la pala que tiene menor rendimiento, realizar el relevo y así no se pierde el ritmo de la pala de mejor rendimiento. </a:t>
            </a:r>
          </a:p>
          <a:p>
            <a:endParaRPr lang="es-CL" b="1" dirty="0" smtClean="0"/>
          </a:p>
          <a:p>
            <a:r>
              <a:rPr lang="es-CL" b="1" dirty="0" smtClean="0"/>
              <a:t>Nota. </a:t>
            </a:r>
            <a:r>
              <a:rPr lang="es-CL" dirty="0" smtClean="0"/>
              <a:t>En este tiempo, aprovechar de mejorar la frente de la pala de menor rendimiento con el fin de alcanzar los ritmos normales de productividad.</a:t>
            </a:r>
          </a:p>
          <a:p>
            <a:endParaRPr lang="es-CL" b="1" dirty="0" smtClean="0"/>
          </a:p>
        </p:txBody>
      </p:sp>
    </p:spTree>
    <p:extLst>
      <p:ext uri="{BB962C8B-B14F-4D97-AF65-F5344CB8AC3E}">
        <p14:creationId xmlns:p14="http://schemas.microsoft.com/office/powerpoint/2010/main" val="179126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791200" y="6629400"/>
            <a:ext cx="3352800" cy="228600"/>
          </a:xfrm>
          <a:prstGeom prst="rect">
            <a:avLst/>
          </a:prstGeom>
          <a:solidFill>
            <a:srgbClr val="FFA21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ES" sz="2400">
              <a:latin typeface="Times" pitchFamily="18" charset="0"/>
              <a:ea typeface="MS PGothic" pitchFamily="34" charset="-128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629400"/>
            <a:ext cx="7620000" cy="228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r>
              <a:rPr lang="es-ES" sz="1100" b="1" dirty="0" smtClean="0">
                <a:solidFill>
                  <a:schemeClr val="bg1"/>
                </a:solidFill>
                <a:latin typeface="Calibri" pitchFamily="34" charset="0"/>
                <a:ea typeface="MS PGothic" pitchFamily="34" charset="-128"/>
              </a:rPr>
              <a:t>DIVISION ANDINA       GERENCIA DE OPERACIONES</a:t>
            </a:r>
            <a:endParaRPr lang="es-ES" sz="1100" b="1" dirty="0">
              <a:solidFill>
                <a:schemeClr val="bg1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57158" y="44624"/>
            <a:ext cx="857256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b="1" dirty="0" smtClean="0"/>
          </a:p>
          <a:p>
            <a:r>
              <a:rPr lang="es-CL" sz="2400" b="1" dirty="0" smtClean="0"/>
              <a:t>Ventajas:</a:t>
            </a:r>
          </a:p>
          <a:p>
            <a:endParaRPr lang="es-CL" sz="2400" b="1" dirty="0"/>
          </a:p>
          <a:p>
            <a:endParaRPr lang="es-CL" sz="2400" b="1" dirty="0" smtClean="0"/>
          </a:p>
          <a:p>
            <a:endParaRPr lang="es-CL" sz="2400" b="1" dirty="0" smtClean="0"/>
          </a:p>
          <a:p>
            <a:endParaRPr lang="es-CL" sz="2000" b="1" dirty="0" smtClean="0"/>
          </a:p>
          <a:p>
            <a:pPr>
              <a:buFont typeface="Arial" pitchFamily="34" charset="0"/>
              <a:buChar char="•"/>
            </a:pPr>
            <a:r>
              <a:rPr lang="es-CL" sz="2000" b="1" dirty="0" smtClean="0"/>
              <a:t>  Permite cumplir con el programa asignado antes de tiempo en la pala de mejor rendimiento y con ello, tener la holgura de poder reasignar recurso a las otras flotas. </a:t>
            </a:r>
          </a:p>
          <a:p>
            <a:endParaRPr lang="es-CL" sz="2000" b="1" dirty="0" smtClean="0"/>
          </a:p>
          <a:p>
            <a:pPr>
              <a:buFont typeface="Arial" pitchFamily="34" charset="0"/>
              <a:buChar char="•"/>
            </a:pPr>
            <a:r>
              <a:rPr lang="es-CL" sz="2000" b="1" dirty="0" smtClean="0"/>
              <a:t>  Permite trabajar mayor tiempo en la reparación de la frente de menor rendimiento y así mejorar su estado para alcanzar los ritmos definidos. </a:t>
            </a:r>
          </a:p>
          <a:p>
            <a:pPr>
              <a:buFont typeface="Arial" pitchFamily="34" charset="0"/>
              <a:buChar char="•"/>
            </a:pPr>
            <a:endParaRPr lang="es-CL" sz="2000" b="1" dirty="0" smtClean="0"/>
          </a:p>
          <a:p>
            <a:pPr>
              <a:buFont typeface="Arial" pitchFamily="34" charset="0"/>
              <a:buChar char="•"/>
            </a:pPr>
            <a:r>
              <a:rPr lang="es-CL" sz="2000" b="1" dirty="0" smtClean="0"/>
              <a:t>  Mejora la gestión en el horario de colación, impactando en el efecto gaviota. </a:t>
            </a:r>
          </a:p>
        </p:txBody>
      </p:sp>
    </p:spTree>
    <p:extLst>
      <p:ext uri="{BB962C8B-B14F-4D97-AF65-F5344CB8AC3E}">
        <p14:creationId xmlns:p14="http://schemas.microsoft.com/office/powerpoint/2010/main" val="365716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3170</TotalTime>
  <Words>1701</Words>
  <Application>Microsoft Office PowerPoint</Application>
  <PresentationFormat>Presentación en pantalla (4:3)</PresentationFormat>
  <Paragraphs>230</Paragraphs>
  <Slides>29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29</vt:i4>
      </vt:variant>
    </vt:vector>
  </HeadingPairs>
  <TitlesOfParts>
    <vt:vector size="32" baseType="lpstr">
      <vt:lpstr>Boticario</vt:lpstr>
      <vt:lpstr>Documento</vt:lpstr>
      <vt:lpstr>Ecuación</vt:lpstr>
      <vt:lpstr>METODOS DE EXPLOTACION II UNIDAD iI: procesos de planificación minera</vt:lpstr>
      <vt:lpstr>PROCESOS DE PLANIFICACION MINERA, CALCULO CAMIONES Y FLOTAS</vt:lpstr>
      <vt:lpstr>PROGRAMACION DE CORTO PLAZO</vt:lpstr>
      <vt:lpstr>Presentación de PowerPoint</vt:lpstr>
      <vt:lpstr>DEFINICIONES</vt:lpstr>
      <vt:lpstr>DEFINICIONES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Rendimiento Cargador Frontal</vt:lpstr>
      <vt:lpstr>Rendimiento Cargador Frontal</vt:lpstr>
      <vt:lpstr>CICLO DE UN EQUIPO DE TRANSPORTE</vt:lpstr>
      <vt:lpstr>CICLO DE UN EQUIPO DE TRANSPORTE</vt:lpstr>
      <vt:lpstr>CICLO DE UN EQUIPO DE TRANSPORTE</vt:lpstr>
      <vt:lpstr>EJERCICIOS </vt:lpstr>
      <vt:lpstr>EJERCICIOS </vt:lpstr>
      <vt:lpstr>EJERCICIOS </vt:lpstr>
      <vt:lpstr>EJERCICIOS </vt:lpstr>
      <vt:lpstr>EJERCICIOS </vt:lpstr>
      <vt:lpstr>EJERCICIOS </vt:lpstr>
      <vt:lpstr>EJERCICIOS </vt:lpstr>
      <vt:lpstr>EJERCICIOS </vt:lpstr>
      <vt:lpstr>EJERCICIOS </vt:lpstr>
      <vt:lpstr>EJERCICIOS </vt:lpstr>
      <vt:lpstr>EJERCICIOS </vt:lpstr>
      <vt:lpstr>EJERCICIOS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Descripción del  sistema de explotación a rajo abierto</dc:title>
  <dc:creator>Ximena Vargas</dc:creator>
  <cp:lastModifiedBy>Belmonte Lerma Mauricio  (Codelco-Andina)</cp:lastModifiedBy>
  <cp:revision>248</cp:revision>
  <cp:lastPrinted>2014-09-27T19:50:16Z</cp:lastPrinted>
  <dcterms:created xsi:type="dcterms:W3CDTF">2013-08-19T00:58:35Z</dcterms:created>
  <dcterms:modified xsi:type="dcterms:W3CDTF">2015-11-30T01:23:05Z</dcterms:modified>
</cp:coreProperties>
</file>