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335"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336" r:id="rId19"/>
    <p:sldId id="334"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 id="314" r:id="rId62"/>
    <p:sldId id="315" r:id="rId63"/>
    <p:sldId id="316" r:id="rId64"/>
    <p:sldId id="317" r:id="rId65"/>
    <p:sldId id="318" r:id="rId66"/>
    <p:sldId id="319" r:id="rId67"/>
    <p:sldId id="320" r:id="rId68"/>
    <p:sldId id="321" r:id="rId69"/>
    <p:sldId id="322" r:id="rId70"/>
    <p:sldId id="323" r:id="rId71"/>
    <p:sldId id="324" r:id="rId72"/>
    <p:sldId id="325" r:id="rId73"/>
    <p:sldId id="326" r:id="rId74"/>
    <p:sldId id="327" r:id="rId75"/>
    <p:sldId id="328" r:id="rId76"/>
    <p:sldId id="332" r:id="rId77"/>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5" autoAdjust="0"/>
    <p:restoredTop sz="94660"/>
  </p:normalViewPr>
  <p:slideViewPr>
    <p:cSldViewPr snapToGrid="0">
      <p:cViewPr varScale="1">
        <p:scale>
          <a:sx n="74" d="100"/>
          <a:sy n="74" d="100"/>
        </p:scale>
        <p:origin x="-1200"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7" name="Date Placeholder 6"/>
          <p:cNvSpPr>
            <a:spLocks noGrp="1"/>
          </p:cNvSpPr>
          <p:nvPr>
            <p:ph type="dt" sz="half" idx="10"/>
          </p:nvPr>
        </p:nvSpPr>
        <p:spPr/>
        <p:txBody>
          <a:bodyPr/>
          <a:lstStyle/>
          <a:p>
            <a:fld id="{DD7FF648-0F54-43E4-8DB0-DBA22626FA03}" type="datetimeFigureOut">
              <a:rPr lang="es-MX" smtClean="0">
                <a:solidFill>
                  <a:prstClr val="black">
                    <a:lumMod val="65000"/>
                    <a:lumOff val="35000"/>
                  </a:prstClr>
                </a:solidFill>
              </a:rPr>
              <a:pPr/>
              <a:t>24/09/2015</a:t>
            </a:fld>
            <a:endParaRPr lang="es-MX">
              <a:solidFill>
                <a:prstClr val="black">
                  <a:lumMod val="65000"/>
                  <a:lumOff val="35000"/>
                </a:prstClr>
              </a:solidFill>
            </a:endParaRPr>
          </a:p>
        </p:txBody>
      </p:sp>
      <p:sp>
        <p:nvSpPr>
          <p:cNvPr id="8" name="Slide Number Placeholder 7"/>
          <p:cNvSpPr>
            <a:spLocks noGrp="1"/>
          </p:cNvSpPr>
          <p:nvPr>
            <p:ph type="sldNum" sz="quarter" idx="11"/>
          </p:nvPr>
        </p:nvSpPr>
        <p:spPr/>
        <p:txBody>
          <a:bodyPr/>
          <a:lstStyle/>
          <a:p>
            <a:fld id="{5F821FAE-DDCD-449A-B130-6FF794C2BFC9}" type="slidenum">
              <a:rPr lang="es-MX" smtClean="0">
                <a:solidFill>
                  <a:prstClr val="black">
                    <a:lumMod val="65000"/>
                    <a:lumOff val="35000"/>
                  </a:prstClr>
                </a:solidFill>
              </a:rPr>
              <a:pPr/>
              <a:t>‹Nº›</a:t>
            </a:fld>
            <a:endParaRPr lang="es-MX">
              <a:solidFill>
                <a:prstClr val="black">
                  <a:lumMod val="65000"/>
                  <a:lumOff val="35000"/>
                </a:prstClr>
              </a:solidFill>
            </a:endParaRPr>
          </a:p>
        </p:txBody>
      </p:sp>
      <p:sp>
        <p:nvSpPr>
          <p:cNvPr id="9" name="Footer Placeholder 8"/>
          <p:cNvSpPr>
            <a:spLocks noGrp="1"/>
          </p:cNvSpPr>
          <p:nvPr>
            <p:ph type="ftr" sz="quarter" idx="12"/>
          </p:nvPr>
        </p:nvSpPr>
        <p:spPr/>
        <p:txBody>
          <a:bodyPr/>
          <a:lstStyle/>
          <a:p>
            <a:endParaRPr lang="es-MX">
              <a:solidFill>
                <a:prstClr val="black">
                  <a:lumMod val="65000"/>
                  <a:lumOff val="35000"/>
                </a:prstClr>
              </a:solidFill>
            </a:endParaRPr>
          </a:p>
        </p:txBody>
      </p:sp>
    </p:spTree>
    <p:extLst>
      <p:ext uri="{BB962C8B-B14F-4D97-AF65-F5344CB8AC3E}">
        <p14:creationId xmlns:p14="http://schemas.microsoft.com/office/powerpoint/2010/main" val="38581786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DD7FF648-0F54-43E4-8DB0-DBA22626FA03}" type="datetimeFigureOut">
              <a:rPr lang="es-MX" smtClean="0">
                <a:solidFill>
                  <a:prstClr val="black">
                    <a:lumMod val="65000"/>
                    <a:lumOff val="35000"/>
                  </a:prstClr>
                </a:solidFill>
              </a:rPr>
              <a:pPr/>
              <a:t>24/09/2015</a:t>
            </a:fld>
            <a:endParaRPr lang="es-MX">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s-MX">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5F821FAE-DDCD-449A-B130-6FF794C2BFC9}" type="slidenum">
              <a:rPr lang="es-MX" smtClean="0">
                <a:solidFill>
                  <a:prstClr val="black">
                    <a:lumMod val="65000"/>
                    <a:lumOff val="35000"/>
                  </a:prstClr>
                </a:solidFill>
              </a:rPr>
              <a:pPr/>
              <a:t>‹Nº›</a:t>
            </a:fld>
            <a:endParaRPr lang="es-MX">
              <a:solidFill>
                <a:prstClr val="black">
                  <a:lumMod val="65000"/>
                  <a:lumOff val="35000"/>
                </a:prstClr>
              </a:solidFill>
            </a:endParaRPr>
          </a:p>
        </p:txBody>
      </p:sp>
    </p:spTree>
    <p:extLst>
      <p:ext uri="{BB962C8B-B14F-4D97-AF65-F5344CB8AC3E}">
        <p14:creationId xmlns:p14="http://schemas.microsoft.com/office/powerpoint/2010/main" val="29666007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DD7FF648-0F54-43E4-8DB0-DBA22626FA03}" type="datetimeFigureOut">
              <a:rPr lang="es-MX" smtClean="0">
                <a:solidFill>
                  <a:prstClr val="black">
                    <a:lumMod val="65000"/>
                    <a:lumOff val="35000"/>
                  </a:prstClr>
                </a:solidFill>
              </a:rPr>
              <a:pPr/>
              <a:t>24/09/2015</a:t>
            </a:fld>
            <a:endParaRPr lang="es-MX">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s-MX">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5F821FAE-DDCD-449A-B130-6FF794C2BFC9}" type="slidenum">
              <a:rPr lang="es-MX" smtClean="0">
                <a:solidFill>
                  <a:prstClr val="black">
                    <a:lumMod val="65000"/>
                    <a:lumOff val="35000"/>
                  </a:prstClr>
                </a:solidFill>
              </a:rPr>
              <a:pPr/>
              <a:t>‹Nº›</a:t>
            </a:fld>
            <a:endParaRPr lang="es-MX">
              <a:solidFill>
                <a:prstClr val="black">
                  <a:lumMod val="65000"/>
                  <a:lumOff val="35000"/>
                </a:prstClr>
              </a:solidFill>
            </a:endParaRPr>
          </a:p>
        </p:txBody>
      </p:sp>
    </p:spTree>
    <p:extLst>
      <p:ext uri="{BB962C8B-B14F-4D97-AF65-F5344CB8AC3E}">
        <p14:creationId xmlns:p14="http://schemas.microsoft.com/office/powerpoint/2010/main" val="35536224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4" name="Date Placeholder 3"/>
          <p:cNvSpPr>
            <a:spLocks noGrp="1"/>
          </p:cNvSpPr>
          <p:nvPr>
            <p:ph type="dt" sz="half" idx="10"/>
          </p:nvPr>
        </p:nvSpPr>
        <p:spPr/>
        <p:txBody>
          <a:bodyPr/>
          <a:lstStyle/>
          <a:p>
            <a:fld id="{DD7FF648-0F54-43E4-8DB0-DBA22626FA03}" type="datetimeFigureOut">
              <a:rPr lang="es-MX" smtClean="0">
                <a:solidFill>
                  <a:prstClr val="black">
                    <a:lumMod val="65000"/>
                    <a:lumOff val="35000"/>
                  </a:prstClr>
                </a:solidFill>
              </a:rPr>
              <a:pPr/>
              <a:t>24/09/2015</a:t>
            </a:fld>
            <a:endParaRPr lang="es-MX">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s-MX">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5F821FAE-DDCD-449A-B130-6FF794C2BFC9}" type="slidenum">
              <a:rPr lang="es-MX" smtClean="0">
                <a:solidFill>
                  <a:prstClr val="black">
                    <a:lumMod val="65000"/>
                    <a:lumOff val="35000"/>
                  </a:prstClr>
                </a:solidFill>
              </a:rPr>
              <a:pPr/>
              <a:t>‹Nº›</a:t>
            </a:fld>
            <a:endParaRPr lang="es-MX">
              <a:solidFill>
                <a:prstClr val="black">
                  <a:lumMod val="65000"/>
                  <a:lumOff val="35000"/>
                </a:prstClr>
              </a:solidFill>
            </a:endParaRPr>
          </a:p>
        </p:txBody>
      </p:sp>
    </p:spTree>
    <p:extLst>
      <p:ext uri="{BB962C8B-B14F-4D97-AF65-F5344CB8AC3E}">
        <p14:creationId xmlns:p14="http://schemas.microsoft.com/office/powerpoint/2010/main" val="2548086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DD7FF648-0F54-43E4-8DB0-DBA22626FA03}" type="datetimeFigureOut">
              <a:rPr lang="es-MX" smtClean="0">
                <a:solidFill>
                  <a:prstClr val="black">
                    <a:lumMod val="65000"/>
                    <a:lumOff val="35000"/>
                  </a:prstClr>
                </a:solidFill>
              </a:rPr>
              <a:pPr/>
              <a:t>24/09/2015</a:t>
            </a:fld>
            <a:endParaRPr lang="es-MX">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s-MX">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5F821FAE-DDCD-449A-B130-6FF794C2BFC9}" type="slidenum">
              <a:rPr lang="es-MX" smtClean="0">
                <a:solidFill>
                  <a:prstClr val="black">
                    <a:lumMod val="65000"/>
                    <a:lumOff val="35000"/>
                  </a:prstClr>
                </a:solidFill>
              </a:rPr>
              <a:pPr/>
              <a:t>‹Nº›</a:t>
            </a:fld>
            <a:endParaRPr lang="es-MX">
              <a:solidFill>
                <a:prstClr val="black">
                  <a:lumMod val="65000"/>
                  <a:lumOff val="35000"/>
                </a:prstClr>
              </a:solidFill>
            </a:endParaRPr>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42331737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5" name="Date Placeholder 4"/>
          <p:cNvSpPr>
            <a:spLocks noGrp="1"/>
          </p:cNvSpPr>
          <p:nvPr>
            <p:ph type="dt" sz="half" idx="10"/>
          </p:nvPr>
        </p:nvSpPr>
        <p:spPr/>
        <p:txBody>
          <a:bodyPr/>
          <a:lstStyle/>
          <a:p>
            <a:fld id="{DD7FF648-0F54-43E4-8DB0-DBA22626FA03}" type="datetimeFigureOut">
              <a:rPr lang="es-MX" smtClean="0">
                <a:solidFill>
                  <a:prstClr val="black">
                    <a:lumMod val="65000"/>
                    <a:lumOff val="35000"/>
                  </a:prstClr>
                </a:solidFill>
              </a:rPr>
              <a:pPr/>
              <a:t>24/09/2015</a:t>
            </a:fld>
            <a:endParaRPr lang="es-MX">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s-MX">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5F821FAE-DDCD-449A-B130-6FF794C2BFC9}" type="slidenum">
              <a:rPr lang="es-MX" smtClean="0">
                <a:solidFill>
                  <a:prstClr val="black">
                    <a:lumMod val="65000"/>
                    <a:lumOff val="35000"/>
                  </a:prstClr>
                </a:solidFill>
              </a:rPr>
              <a:pPr/>
              <a:t>‹Nº›</a:t>
            </a:fld>
            <a:endParaRPr lang="es-MX">
              <a:solidFill>
                <a:prstClr val="black">
                  <a:lumMod val="65000"/>
                  <a:lumOff val="35000"/>
                </a:prstClr>
              </a:solidFill>
            </a:endParaRPr>
          </a:p>
        </p:txBody>
      </p:sp>
      <p:sp>
        <p:nvSpPr>
          <p:cNvPr id="9" name="Content Placeholder 8"/>
          <p:cNvSpPr>
            <a:spLocks noGrp="1"/>
          </p:cNvSpPr>
          <p:nvPr>
            <p:ph sz="quarter" idx="13"/>
          </p:nvPr>
        </p:nvSpPr>
        <p:spPr>
          <a:xfrm>
            <a:off x="365760" y="1600200"/>
            <a:ext cx="4041648" cy="452628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extLst>
      <p:ext uri="{BB962C8B-B14F-4D97-AF65-F5344CB8AC3E}">
        <p14:creationId xmlns:p14="http://schemas.microsoft.com/office/powerpoint/2010/main" val="850270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7" name="Date Placeholder 6"/>
          <p:cNvSpPr>
            <a:spLocks noGrp="1"/>
          </p:cNvSpPr>
          <p:nvPr>
            <p:ph type="dt" sz="half" idx="10"/>
          </p:nvPr>
        </p:nvSpPr>
        <p:spPr/>
        <p:txBody>
          <a:bodyPr/>
          <a:lstStyle/>
          <a:p>
            <a:fld id="{DD7FF648-0F54-43E4-8DB0-DBA22626FA03}" type="datetimeFigureOut">
              <a:rPr lang="es-MX" smtClean="0">
                <a:solidFill>
                  <a:prstClr val="black">
                    <a:lumMod val="65000"/>
                    <a:lumOff val="35000"/>
                  </a:prstClr>
                </a:solidFill>
              </a:rPr>
              <a:pPr/>
              <a:t>24/09/2015</a:t>
            </a:fld>
            <a:endParaRPr lang="es-MX">
              <a:solidFill>
                <a:prstClr val="black">
                  <a:lumMod val="65000"/>
                  <a:lumOff val="35000"/>
                </a:prstClr>
              </a:solidFill>
            </a:endParaRPr>
          </a:p>
        </p:txBody>
      </p:sp>
      <p:sp>
        <p:nvSpPr>
          <p:cNvPr id="8" name="Footer Placeholder 7"/>
          <p:cNvSpPr>
            <a:spLocks noGrp="1"/>
          </p:cNvSpPr>
          <p:nvPr>
            <p:ph type="ftr" sz="quarter" idx="11"/>
          </p:nvPr>
        </p:nvSpPr>
        <p:spPr/>
        <p:txBody>
          <a:bodyPr/>
          <a:lstStyle/>
          <a:p>
            <a:endParaRPr lang="es-MX">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fld id="{5F821FAE-DDCD-449A-B130-6FF794C2BFC9}" type="slidenum">
              <a:rPr lang="es-MX" smtClean="0">
                <a:solidFill>
                  <a:prstClr val="black">
                    <a:lumMod val="65000"/>
                    <a:lumOff val="35000"/>
                  </a:prstClr>
                </a:solidFill>
              </a:rPr>
              <a:pPr/>
              <a:t>‹Nº›</a:t>
            </a:fld>
            <a:endParaRPr lang="es-MX">
              <a:solidFill>
                <a:prstClr val="black">
                  <a:lumMod val="65000"/>
                  <a:lumOff val="35000"/>
                </a:prstClr>
              </a:solidFill>
            </a:endParaRPr>
          </a:p>
        </p:txBody>
      </p:sp>
      <p:sp>
        <p:nvSpPr>
          <p:cNvPr id="11" name="Content Placeholder 10"/>
          <p:cNvSpPr>
            <a:spLocks noGrp="1"/>
          </p:cNvSpPr>
          <p:nvPr>
            <p:ph sz="quarter" idx="13"/>
          </p:nvPr>
        </p:nvSpPr>
        <p:spPr>
          <a:xfrm>
            <a:off x="457200" y="2212848"/>
            <a:ext cx="4041648" cy="391363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extLst>
      <p:ext uri="{BB962C8B-B14F-4D97-AF65-F5344CB8AC3E}">
        <p14:creationId xmlns:p14="http://schemas.microsoft.com/office/powerpoint/2010/main" val="34416867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DD7FF648-0F54-43E4-8DB0-DBA22626FA03}" type="datetimeFigureOut">
              <a:rPr lang="es-MX" smtClean="0">
                <a:solidFill>
                  <a:prstClr val="black">
                    <a:lumMod val="65000"/>
                    <a:lumOff val="35000"/>
                  </a:prstClr>
                </a:solidFill>
              </a:rPr>
              <a:pPr/>
              <a:t>24/09/2015</a:t>
            </a:fld>
            <a:endParaRPr lang="es-MX">
              <a:solidFill>
                <a:prstClr val="black">
                  <a:lumMod val="65000"/>
                  <a:lumOff val="35000"/>
                </a:prstClr>
              </a:solidFill>
            </a:endParaRPr>
          </a:p>
        </p:txBody>
      </p:sp>
      <p:sp>
        <p:nvSpPr>
          <p:cNvPr id="4" name="Footer Placeholder 3"/>
          <p:cNvSpPr>
            <a:spLocks noGrp="1"/>
          </p:cNvSpPr>
          <p:nvPr>
            <p:ph type="ftr" sz="quarter" idx="11"/>
          </p:nvPr>
        </p:nvSpPr>
        <p:spPr/>
        <p:txBody>
          <a:bodyPr/>
          <a:lstStyle/>
          <a:p>
            <a:endParaRPr lang="es-MX">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5F821FAE-DDCD-449A-B130-6FF794C2BFC9}" type="slidenum">
              <a:rPr lang="es-MX" smtClean="0">
                <a:solidFill>
                  <a:prstClr val="black">
                    <a:lumMod val="65000"/>
                    <a:lumOff val="35000"/>
                  </a:prstClr>
                </a:solidFill>
              </a:rPr>
              <a:pPr/>
              <a:t>‹Nº›</a:t>
            </a:fld>
            <a:endParaRPr lang="es-MX">
              <a:solidFill>
                <a:prstClr val="black">
                  <a:lumMod val="65000"/>
                  <a:lumOff val="35000"/>
                </a:prstClr>
              </a:solidFill>
            </a:endParaRPr>
          </a:p>
        </p:txBody>
      </p:sp>
    </p:spTree>
    <p:extLst>
      <p:ext uri="{BB962C8B-B14F-4D97-AF65-F5344CB8AC3E}">
        <p14:creationId xmlns:p14="http://schemas.microsoft.com/office/powerpoint/2010/main" val="39711709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7FF648-0F54-43E4-8DB0-DBA22626FA03}" type="datetimeFigureOut">
              <a:rPr lang="es-MX" smtClean="0">
                <a:solidFill>
                  <a:prstClr val="black">
                    <a:lumMod val="65000"/>
                    <a:lumOff val="35000"/>
                  </a:prstClr>
                </a:solidFill>
              </a:rPr>
              <a:pPr/>
              <a:t>24/09/2015</a:t>
            </a:fld>
            <a:endParaRPr lang="es-MX">
              <a:solidFill>
                <a:prstClr val="black">
                  <a:lumMod val="65000"/>
                  <a:lumOff val="35000"/>
                </a:prstClr>
              </a:solidFill>
            </a:endParaRPr>
          </a:p>
        </p:txBody>
      </p:sp>
      <p:sp>
        <p:nvSpPr>
          <p:cNvPr id="3" name="Footer Placeholder 2"/>
          <p:cNvSpPr>
            <a:spLocks noGrp="1"/>
          </p:cNvSpPr>
          <p:nvPr>
            <p:ph type="ftr" sz="quarter" idx="11"/>
          </p:nvPr>
        </p:nvSpPr>
        <p:spPr/>
        <p:txBody>
          <a:bodyPr/>
          <a:lstStyle/>
          <a:p>
            <a:endParaRPr lang="es-MX">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5F821FAE-DDCD-449A-B130-6FF794C2BFC9}" type="slidenum">
              <a:rPr lang="es-MX" smtClean="0">
                <a:solidFill>
                  <a:prstClr val="black">
                    <a:lumMod val="65000"/>
                    <a:lumOff val="35000"/>
                  </a:prstClr>
                </a:solidFill>
              </a:rPr>
              <a:pPr/>
              <a:t>‹Nº›</a:t>
            </a:fld>
            <a:endParaRPr lang="es-MX">
              <a:solidFill>
                <a:prstClr val="black">
                  <a:lumMod val="65000"/>
                  <a:lumOff val="35000"/>
                </a:prstClr>
              </a:solidFill>
            </a:endParaRPr>
          </a:p>
        </p:txBody>
      </p:sp>
    </p:spTree>
    <p:extLst>
      <p:ext uri="{BB962C8B-B14F-4D97-AF65-F5344CB8AC3E}">
        <p14:creationId xmlns:p14="http://schemas.microsoft.com/office/powerpoint/2010/main" val="41239867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DD7FF648-0F54-43E4-8DB0-DBA22626FA03}" type="datetimeFigureOut">
              <a:rPr lang="es-MX" smtClean="0">
                <a:solidFill>
                  <a:prstClr val="black">
                    <a:lumMod val="65000"/>
                    <a:lumOff val="35000"/>
                  </a:prstClr>
                </a:solidFill>
              </a:rPr>
              <a:pPr/>
              <a:t>24/09/2015</a:t>
            </a:fld>
            <a:endParaRPr lang="es-MX">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s-MX">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5F821FAE-DDCD-449A-B130-6FF794C2BFC9}" type="slidenum">
              <a:rPr lang="es-MX" smtClean="0">
                <a:solidFill>
                  <a:prstClr val="black">
                    <a:lumMod val="65000"/>
                    <a:lumOff val="35000"/>
                  </a:prstClr>
                </a:solidFill>
              </a:rPr>
              <a:pPr/>
              <a:t>‹Nº›</a:t>
            </a:fld>
            <a:endParaRPr lang="es-MX">
              <a:solidFill>
                <a:prstClr val="black">
                  <a:lumMod val="65000"/>
                  <a:lumOff val="35000"/>
                </a:prstClr>
              </a:solidFill>
            </a:endParaRPr>
          </a:p>
        </p:txBody>
      </p:sp>
    </p:spTree>
    <p:extLst>
      <p:ext uri="{BB962C8B-B14F-4D97-AF65-F5344CB8AC3E}">
        <p14:creationId xmlns:p14="http://schemas.microsoft.com/office/powerpoint/2010/main" val="2085179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DD7FF648-0F54-43E4-8DB0-DBA22626FA03}" type="datetimeFigureOut">
              <a:rPr lang="es-MX" smtClean="0">
                <a:solidFill>
                  <a:prstClr val="black">
                    <a:lumMod val="65000"/>
                    <a:lumOff val="35000"/>
                  </a:prstClr>
                </a:solidFill>
              </a:rPr>
              <a:pPr/>
              <a:t>24/09/2015</a:t>
            </a:fld>
            <a:endParaRPr lang="es-MX">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s-MX">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5F821FAE-DDCD-449A-B130-6FF794C2BFC9}" type="slidenum">
              <a:rPr lang="es-MX" smtClean="0">
                <a:solidFill>
                  <a:prstClr val="black">
                    <a:lumMod val="65000"/>
                    <a:lumOff val="35000"/>
                  </a:prstClr>
                </a:solidFill>
              </a:rPr>
              <a:pPr/>
              <a:t>‹Nº›</a:t>
            </a:fld>
            <a:endParaRPr lang="es-MX">
              <a:solidFill>
                <a:prstClr val="black">
                  <a:lumMod val="65000"/>
                  <a:lumOff val="35000"/>
                </a:prstClr>
              </a:solidFill>
            </a:endParaRPr>
          </a:p>
        </p:txBody>
      </p:sp>
    </p:spTree>
    <p:extLst>
      <p:ext uri="{BB962C8B-B14F-4D97-AF65-F5344CB8AC3E}">
        <p14:creationId xmlns:p14="http://schemas.microsoft.com/office/powerpoint/2010/main" val="21944578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DD7FF648-0F54-43E4-8DB0-DBA22626FA03}" type="datetimeFigureOut">
              <a:rPr lang="es-MX" smtClean="0">
                <a:solidFill>
                  <a:prstClr val="black">
                    <a:lumMod val="65000"/>
                    <a:lumOff val="35000"/>
                  </a:prstClr>
                </a:solidFill>
              </a:rPr>
              <a:pPr/>
              <a:t>24/09/2015</a:t>
            </a:fld>
            <a:endParaRPr lang="es-MX">
              <a:solidFill>
                <a:prstClr val="black">
                  <a:lumMod val="65000"/>
                  <a:lumOff val="35000"/>
                </a:prstClr>
              </a:solidFill>
            </a:endParaRPr>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s-MX">
              <a:solidFill>
                <a:prstClr val="black">
                  <a:lumMod val="65000"/>
                  <a:lumOff val="35000"/>
                </a:prstClr>
              </a:solidFill>
            </a:endParaRPr>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5F821FAE-DDCD-449A-B130-6FF794C2BFC9}" type="slidenum">
              <a:rPr lang="es-MX" smtClean="0">
                <a:solidFill>
                  <a:prstClr val="black">
                    <a:lumMod val="65000"/>
                    <a:lumOff val="35000"/>
                  </a:prstClr>
                </a:solidFill>
              </a:rPr>
              <a:pPr/>
              <a:t>‹Nº›</a:t>
            </a:fld>
            <a:endParaRPr lang="es-MX">
              <a:solidFill>
                <a:prstClr val="black">
                  <a:lumMod val="65000"/>
                  <a:lumOff val="35000"/>
                </a:prstClr>
              </a:solidFill>
            </a:endParaRPr>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29675093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slide" Target="slide2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www.tecnun.es/asignaturas/Ecologia/Hipertexto/04Ecosis/110ProPri.ht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slide" Target="slide68.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slide" Target="slide6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7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MX" sz="6000" b="1" cap="all" dirty="0" smtClean="0">
                <a:solidFill>
                  <a:srgbClr val="00B050"/>
                </a:solidFill>
                <a:effectLst>
                  <a:reflection blurRad="12700" stA="34000" endA="740" endPos="53000" dir="5400000" sy="-100000" algn="bl" rotWithShape="0"/>
                </a:effectLst>
                <a:latin typeface="Consolas"/>
              </a:rPr>
              <a:t>-INDICADORES DE DESARROLLO SUSTENTABLE</a:t>
            </a:r>
            <a:br>
              <a:rPr lang="es-MX" sz="6000" b="1" cap="all" dirty="0" smtClean="0">
                <a:solidFill>
                  <a:srgbClr val="00B050"/>
                </a:solidFill>
                <a:effectLst>
                  <a:reflection blurRad="12700" stA="34000" endA="740" endPos="53000" dir="5400000" sy="-100000" algn="bl" rotWithShape="0"/>
                </a:effectLst>
                <a:latin typeface="Consolas"/>
              </a:rPr>
            </a:br>
            <a:r>
              <a:rPr lang="es-MX" sz="6000" b="1" cap="all" dirty="0" smtClean="0">
                <a:solidFill>
                  <a:srgbClr val="00B050"/>
                </a:solidFill>
                <a:effectLst>
                  <a:reflection blurRad="12700" stA="34000" endA="740" endPos="53000" dir="5400000" sy="-100000" algn="bl" rotWithShape="0"/>
                </a:effectLst>
                <a:latin typeface="Consolas"/>
              </a:rPr>
              <a:t/>
            </a:r>
            <a:br>
              <a:rPr lang="es-MX" sz="6000" b="1" cap="all" dirty="0" smtClean="0">
                <a:solidFill>
                  <a:srgbClr val="00B050"/>
                </a:solidFill>
                <a:effectLst>
                  <a:reflection blurRad="12700" stA="34000" endA="740" endPos="53000" dir="5400000" sy="-100000" algn="bl" rotWithShape="0"/>
                </a:effectLst>
                <a:latin typeface="Consolas"/>
              </a:rPr>
            </a:br>
            <a:r>
              <a:rPr lang="es-MX" sz="6000" b="1" cap="all" dirty="0" smtClean="0">
                <a:solidFill>
                  <a:srgbClr val="00B050"/>
                </a:solidFill>
                <a:effectLst>
                  <a:reflection blurRad="12700" stA="34000" endA="740" endPos="53000" dir="5400000" sy="-100000" algn="bl" rotWithShape="0"/>
                </a:effectLst>
                <a:latin typeface="Consolas"/>
              </a:rPr>
              <a:t>-ecosistemas</a:t>
            </a:r>
            <a:endParaRPr lang="es-MX" sz="6000" dirty="0">
              <a:solidFill>
                <a:srgbClr val="00B050"/>
              </a:solidFill>
            </a:endParaRPr>
          </a:p>
        </p:txBody>
      </p:sp>
      <p:sp>
        <p:nvSpPr>
          <p:cNvPr id="3" name="2 Subtítulo"/>
          <p:cNvSpPr>
            <a:spLocks noGrp="1"/>
          </p:cNvSpPr>
          <p:nvPr>
            <p:ph type="subTitle" idx="1"/>
          </p:nvPr>
        </p:nvSpPr>
        <p:spPr/>
        <p:txBody>
          <a:bodyPr>
            <a:normAutofit fontScale="92500" lnSpcReduction="20000"/>
          </a:bodyPr>
          <a:lstStyle/>
          <a:p>
            <a:pPr>
              <a:spcBef>
                <a:spcPct val="0"/>
              </a:spcBef>
            </a:pPr>
            <a:r>
              <a:rPr lang="es-MX" dirty="0">
                <a:solidFill>
                  <a:schemeClr val="tx1">
                    <a:lumMod val="95000"/>
                    <a:lumOff val="5000"/>
                  </a:schemeClr>
                </a:solidFill>
              </a:rPr>
              <a:t>ECOLOGIA, EQUILIBRIO EN LOS ECOSISTEMAS ,RELACIONES ALIMENTARIAS</a:t>
            </a:r>
          </a:p>
          <a:p>
            <a:pPr>
              <a:spcBef>
                <a:spcPct val="0"/>
              </a:spcBef>
            </a:pPr>
            <a:endParaRPr lang="es-MX" dirty="0">
              <a:solidFill>
                <a:schemeClr val="tx1">
                  <a:lumMod val="95000"/>
                  <a:lumOff val="5000"/>
                </a:schemeClr>
              </a:solidFill>
            </a:endParaRPr>
          </a:p>
          <a:p>
            <a:pPr>
              <a:spcBef>
                <a:spcPct val="0"/>
              </a:spcBef>
            </a:pPr>
            <a:r>
              <a:rPr lang="es-MX" dirty="0">
                <a:solidFill>
                  <a:schemeClr val="tx1">
                    <a:lumMod val="95000"/>
                    <a:lumOff val="5000"/>
                  </a:schemeClr>
                </a:solidFill>
              </a:rPr>
              <a:t>    </a:t>
            </a:r>
            <a:r>
              <a:rPr lang="es-MX" dirty="0" smtClean="0">
                <a:solidFill>
                  <a:schemeClr val="tx1">
                    <a:lumMod val="95000"/>
                    <a:lumOff val="5000"/>
                  </a:schemeClr>
                </a:solidFill>
              </a:rPr>
              <a:t> </a:t>
            </a:r>
            <a:r>
              <a:rPr lang="es-MX" dirty="0">
                <a:solidFill>
                  <a:schemeClr val="tx1">
                    <a:lumMod val="95000"/>
                    <a:lumOff val="5000"/>
                  </a:schemeClr>
                </a:solidFill>
              </a:rPr>
              <a:t>Desarrollo Sustentable , </a:t>
            </a:r>
            <a:r>
              <a:rPr lang="es-MX" dirty="0" smtClean="0">
                <a:solidFill>
                  <a:schemeClr val="tx1">
                    <a:lumMod val="95000"/>
                    <a:lumOff val="5000"/>
                  </a:schemeClr>
                </a:solidFill>
              </a:rPr>
              <a:t>semestre  II 2015</a:t>
            </a:r>
            <a:endParaRPr lang="es-MX" dirty="0">
              <a:solidFill>
                <a:schemeClr val="tx1">
                  <a:lumMod val="95000"/>
                  <a:lumOff val="5000"/>
                </a:schemeClr>
              </a:solidFill>
            </a:endParaRPr>
          </a:p>
          <a:p>
            <a:endParaRPr lang="es-MX" dirty="0"/>
          </a:p>
        </p:txBody>
      </p:sp>
    </p:spTree>
    <p:extLst>
      <p:ext uri="{BB962C8B-B14F-4D97-AF65-F5344CB8AC3E}">
        <p14:creationId xmlns:p14="http://schemas.microsoft.com/office/powerpoint/2010/main" val="23678924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184" y="-591015"/>
            <a:ext cx="8229600" cy="1600200"/>
          </a:xfrm>
        </p:spPr>
        <p:txBody>
          <a:bodyPr>
            <a:normAutofit/>
          </a:bodyPr>
          <a:lstStyle/>
          <a:p>
            <a:r>
              <a:rPr lang="es-ES" sz="4800" dirty="0" smtClean="0"/>
              <a:t>POBLACIÓN</a:t>
            </a:r>
            <a:endParaRPr lang="es-ES" sz="4800" dirty="0"/>
          </a:p>
        </p:txBody>
      </p:sp>
      <p:sp>
        <p:nvSpPr>
          <p:cNvPr id="3" name="2 Marcador de contenido"/>
          <p:cNvSpPr>
            <a:spLocks noGrp="1"/>
          </p:cNvSpPr>
          <p:nvPr>
            <p:ph idx="1"/>
          </p:nvPr>
        </p:nvSpPr>
        <p:spPr>
          <a:xfrm>
            <a:off x="285720" y="1214422"/>
            <a:ext cx="8686800" cy="4525963"/>
          </a:xfrm>
        </p:spPr>
        <p:txBody>
          <a:bodyPr>
            <a:normAutofit/>
          </a:bodyPr>
          <a:lstStyle/>
          <a:p>
            <a:pPr algn="ctr">
              <a:buNone/>
            </a:pPr>
            <a:endParaRPr lang="es-MX" altLang="es-MX" dirty="0" smtClean="0"/>
          </a:p>
          <a:p>
            <a:pPr algn="ctr">
              <a:buNone/>
            </a:pPr>
            <a:endParaRPr lang="es-MX" altLang="es-MX" dirty="0" smtClean="0"/>
          </a:p>
          <a:p>
            <a:pPr algn="ctr">
              <a:buNone/>
            </a:pPr>
            <a:endParaRPr lang="es-ES" dirty="0" smtClean="0"/>
          </a:p>
          <a:p>
            <a:pPr algn="ctr">
              <a:buNone/>
            </a:pPr>
            <a:endParaRPr lang="es-ES" dirty="0"/>
          </a:p>
        </p:txBody>
      </p:sp>
      <p:sp>
        <p:nvSpPr>
          <p:cNvPr id="6" name="5 Rectángulo"/>
          <p:cNvSpPr/>
          <p:nvPr/>
        </p:nvSpPr>
        <p:spPr>
          <a:xfrm>
            <a:off x="271418" y="1009185"/>
            <a:ext cx="8715404" cy="5509200"/>
          </a:xfrm>
          <a:prstGeom prst="rect">
            <a:avLst/>
          </a:prstGeom>
        </p:spPr>
        <p:txBody>
          <a:bodyPr wrap="square">
            <a:spAutoFit/>
          </a:bodyPr>
          <a:lstStyle/>
          <a:p>
            <a:pPr algn="just"/>
            <a:r>
              <a:rPr lang="es-ES" sz="2200" dirty="0">
                <a:solidFill>
                  <a:prstClr val="black"/>
                </a:solidFill>
              </a:rPr>
              <a:t>La podemos definir como un conjunto de organismos o individuos que coexisten en un mismo espacio y tiempo, que comparten ciertas propiedades biológicas (básicamente ser de la misma especie). Estos organismos tiene la capacidad de reproducirse entre ellos y poseen requerimientos similares para la supervivencia y la reproducción, ocupando un territorio o espacio en donde obtiene sus recursos.</a:t>
            </a:r>
          </a:p>
          <a:p>
            <a:pPr algn="just"/>
            <a:endParaRPr lang="es-ES" sz="2200" dirty="0">
              <a:solidFill>
                <a:prstClr val="black"/>
              </a:solidFill>
            </a:endParaRPr>
          </a:p>
          <a:p>
            <a:pPr algn="just"/>
            <a:r>
              <a:rPr lang="es-ES" sz="2200" dirty="0">
                <a:solidFill>
                  <a:prstClr val="black"/>
                </a:solidFill>
              </a:rPr>
              <a:t>Las poblaciones, al igual que los organismos individuales que las constituyen, son entidades vivas, poseen una estructura concreta y un funcionamiento ordenado, crecen y mueren; varían considerablemente de tamaño y carácter, según las especies y los límites de espacio que ocupen</a:t>
            </a:r>
            <a:r>
              <a:rPr lang="es-ES" sz="2200" dirty="0" smtClean="0">
                <a:solidFill>
                  <a:prstClr val="black"/>
                </a:solidFill>
              </a:rPr>
              <a:t>.</a:t>
            </a:r>
          </a:p>
          <a:p>
            <a:pPr algn="just"/>
            <a:endParaRPr lang="es-ES" sz="2200" dirty="0">
              <a:solidFill>
                <a:prstClr val="black"/>
              </a:solidFill>
            </a:endParaRPr>
          </a:p>
          <a:p>
            <a:pPr algn="just"/>
            <a:r>
              <a:rPr lang="es-ES" sz="2200" dirty="0">
                <a:solidFill>
                  <a:prstClr val="black"/>
                </a:solidFill>
              </a:rPr>
              <a:t>Una población tiene propiedades que, aunque se expresen de una manera </a:t>
            </a:r>
            <a:r>
              <a:rPr lang="es-ES" sz="2200" dirty="0" smtClean="0">
                <a:solidFill>
                  <a:prstClr val="black"/>
                </a:solidFill>
              </a:rPr>
              <a:t>más clara </a:t>
            </a:r>
            <a:r>
              <a:rPr lang="es-ES" sz="2200" dirty="0">
                <a:solidFill>
                  <a:prstClr val="black"/>
                </a:solidFill>
              </a:rPr>
              <a:t>por variables estadísticas, son singulares del grupo y no son características de los individuos que se agrupan. </a:t>
            </a:r>
          </a:p>
        </p:txBody>
      </p:sp>
    </p:spTree>
    <p:extLst>
      <p:ext uri="{BB962C8B-B14F-4D97-AF65-F5344CB8AC3E}">
        <p14:creationId xmlns:p14="http://schemas.microsoft.com/office/powerpoint/2010/main" val="42560065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endParaRPr lang="es-ES" sz="1000" dirty="0"/>
          </a:p>
        </p:txBody>
      </p:sp>
      <p:sp>
        <p:nvSpPr>
          <p:cNvPr id="3" name="2 Marcador de contenido"/>
          <p:cNvSpPr>
            <a:spLocks noGrp="1"/>
          </p:cNvSpPr>
          <p:nvPr>
            <p:ph idx="1"/>
          </p:nvPr>
        </p:nvSpPr>
        <p:spPr>
          <a:xfrm>
            <a:off x="308023" y="266568"/>
            <a:ext cx="8686800" cy="4525963"/>
          </a:xfrm>
        </p:spPr>
        <p:txBody>
          <a:bodyPr>
            <a:normAutofit/>
          </a:bodyPr>
          <a:lstStyle/>
          <a:p>
            <a:pPr algn="ctr">
              <a:buNone/>
            </a:pPr>
            <a:r>
              <a:rPr lang="es-MX" altLang="es-MX" sz="3600" dirty="0" smtClean="0">
                <a:solidFill>
                  <a:srgbClr val="0070C0"/>
                </a:solidFill>
                <a:latin typeface="+mn-lt"/>
              </a:rPr>
              <a:t>PROPIEDADES DE LA POBLACION</a:t>
            </a:r>
          </a:p>
          <a:p>
            <a:pPr algn="ctr">
              <a:buNone/>
            </a:pPr>
            <a:endParaRPr lang="es-MX" altLang="es-MX" dirty="0" smtClean="0"/>
          </a:p>
          <a:p>
            <a:pPr algn="ctr">
              <a:buNone/>
            </a:pPr>
            <a:endParaRPr lang="es-ES" dirty="0" smtClean="0"/>
          </a:p>
          <a:p>
            <a:pPr algn="ctr">
              <a:buNone/>
            </a:pPr>
            <a:endParaRPr lang="es-ES" dirty="0"/>
          </a:p>
        </p:txBody>
      </p:sp>
      <p:pic>
        <p:nvPicPr>
          <p:cNvPr id="1026" name="Picture 2"/>
          <p:cNvPicPr>
            <a:picLocks noChangeAspect="1" noChangeArrowheads="1"/>
          </p:cNvPicPr>
          <p:nvPr/>
        </p:nvPicPr>
        <p:blipFill>
          <a:blip r:embed="rId2"/>
          <a:srcRect/>
          <a:stretch>
            <a:fillRect/>
          </a:stretch>
        </p:blipFill>
        <p:spPr bwMode="auto">
          <a:xfrm>
            <a:off x="0" y="1894646"/>
            <a:ext cx="9144000" cy="3379539"/>
          </a:xfrm>
          <a:prstGeom prst="rect">
            <a:avLst/>
          </a:prstGeom>
          <a:noFill/>
          <a:ln w="9525">
            <a:noFill/>
            <a:miter lim="800000"/>
            <a:headEnd/>
            <a:tailEnd/>
          </a:ln>
          <a:effectLst/>
        </p:spPr>
      </p:pic>
    </p:spTree>
    <p:extLst>
      <p:ext uri="{BB962C8B-B14F-4D97-AF65-F5344CB8AC3E}">
        <p14:creationId xmlns:p14="http://schemas.microsoft.com/office/powerpoint/2010/main" val="19708865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42920" y="-1111824"/>
            <a:ext cx="8229600" cy="1600200"/>
          </a:xfrm>
        </p:spPr>
        <p:txBody>
          <a:bodyPr>
            <a:normAutofit/>
          </a:bodyPr>
          <a:lstStyle/>
          <a:p>
            <a:r>
              <a:rPr lang="es-ES" sz="3200" dirty="0" smtClean="0"/>
              <a:t>COMUNIDAD</a:t>
            </a:r>
            <a:endParaRPr lang="es-ES" sz="3200" dirty="0"/>
          </a:p>
        </p:txBody>
      </p:sp>
      <p:sp>
        <p:nvSpPr>
          <p:cNvPr id="3" name="2 Marcador de contenido"/>
          <p:cNvSpPr>
            <a:spLocks noGrp="1"/>
          </p:cNvSpPr>
          <p:nvPr>
            <p:ph idx="1"/>
          </p:nvPr>
        </p:nvSpPr>
        <p:spPr>
          <a:xfrm>
            <a:off x="285720" y="1214422"/>
            <a:ext cx="8686800" cy="4525963"/>
          </a:xfrm>
        </p:spPr>
        <p:txBody>
          <a:bodyPr>
            <a:normAutofit/>
          </a:bodyPr>
          <a:lstStyle/>
          <a:p>
            <a:pPr algn="ctr">
              <a:buNone/>
            </a:pPr>
            <a:endParaRPr lang="es-MX" altLang="es-MX" dirty="0" smtClean="0"/>
          </a:p>
          <a:p>
            <a:pPr algn="ctr">
              <a:buNone/>
            </a:pPr>
            <a:endParaRPr lang="es-MX" altLang="es-MX" dirty="0" smtClean="0"/>
          </a:p>
          <a:p>
            <a:pPr algn="ctr">
              <a:buNone/>
            </a:pPr>
            <a:endParaRPr lang="es-ES" dirty="0" smtClean="0"/>
          </a:p>
          <a:p>
            <a:pPr algn="ctr">
              <a:buNone/>
            </a:pPr>
            <a:endParaRPr lang="es-ES" dirty="0"/>
          </a:p>
        </p:txBody>
      </p:sp>
      <p:sp>
        <p:nvSpPr>
          <p:cNvPr id="6" name="5 Rectángulo"/>
          <p:cNvSpPr/>
          <p:nvPr/>
        </p:nvSpPr>
        <p:spPr>
          <a:xfrm>
            <a:off x="257116" y="322384"/>
            <a:ext cx="8715404" cy="6555641"/>
          </a:xfrm>
          <a:prstGeom prst="rect">
            <a:avLst/>
          </a:prstGeom>
        </p:spPr>
        <p:txBody>
          <a:bodyPr wrap="square">
            <a:spAutoFit/>
          </a:bodyPr>
          <a:lstStyle/>
          <a:p>
            <a:pPr algn="just"/>
            <a:r>
              <a:rPr lang="es-ES" sz="2800" dirty="0">
                <a:solidFill>
                  <a:prstClr val="black"/>
                </a:solidFill>
              </a:rPr>
              <a:t>A semejanza de una población, la comunidad posee un conjunto de </a:t>
            </a:r>
            <a:r>
              <a:rPr lang="es-ES" sz="2800" dirty="0" smtClean="0">
                <a:solidFill>
                  <a:prstClr val="black"/>
                </a:solidFill>
              </a:rPr>
              <a:t>atributos que </a:t>
            </a:r>
            <a:r>
              <a:rPr lang="es-ES" sz="2800" dirty="0">
                <a:solidFill>
                  <a:prstClr val="black"/>
                </a:solidFill>
              </a:rPr>
              <a:t>no residen en cada una de las especies que la componen, y que revisten</a:t>
            </a:r>
          </a:p>
          <a:p>
            <a:pPr algn="just"/>
            <a:r>
              <a:rPr lang="es-ES" sz="2800" dirty="0">
                <a:solidFill>
                  <a:prstClr val="black"/>
                </a:solidFill>
              </a:rPr>
              <a:t>significado sólo cuando hacen referencia al nivel de integración comunitaria. </a:t>
            </a:r>
          </a:p>
          <a:p>
            <a:pPr algn="just"/>
            <a:endParaRPr lang="es-ES" sz="2800" dirty="0">
              <a:solidFill>
                <a:prstClr val="black"/>
              </a:solidFill>
            </a:endParaRPr>
          </a:p>
          <a:p>
            <a:pPr algn="just"/>
            <a:r>
              <a:rPr lang="es-ES" sz="2800" dirty="0">
                <a:solidFill>
                  <a:prstClr val="black"/>
                </a:solidFill>
              </a:rPr>
              <a:t>Se ha visto que una comunidad puede presentar características como: </a:t>
            </a:r>
            <a:endParaRPr lang="es-ES" sz="2800" dirty="0" smtClean="0">
              <a:solidFill>
                <a:prstClr val="black"/>
              </a:solidFill>
            </a:endParaRPr>
          </a:p>
          <a:p>
            <a:pPr algn="just"/>
            <a:endParaRPr lang="es-ES" sz="2800" dirty="0">
              <a:solidFill>
                <a:prstClr val="black"/>
              </a:solidFill>
            </a:endParaRPr>
          </a:p>
          <a:p>
            <a:pPr algn="just"/>
            <a:r>
              <a:rPr lang="es-ES" sz="2800" dirty="0" smtClean="0">
                <a:solidFill>
                  <a:prstClr val="black"/>
                </a:solidFill>
              </a:rPr>
              <a:t> </a:t>
            </a:r>
            <a:r>
              <a:rPr lang="es-ES" sz="2800" dirty="0">
                <a:solidFill>
                  <a:prstClr val="black"/>
                </a:solidFill>
              </a:rPr>
              <a:t>Diversidad de especies</a:t>
            </a:r>
          </a:p>
          <a:p>
            <a:pPr algn="just">
              <a:buFont typeface="Wingdings" pitchFamily="2" charset="2"/>
              <a:buChar char="q"/>
            </a:pPr>
            <a:r>
              <a:rPr lang="es-ES" sz="2800" dirty="0">
                <a:solidFill>
                  <a:prstClr val="black"/>
                </a:solidFill>
              </a:rPr>
              <a:t> Estructura y formas de crecimiento; </a:t>
            </a:r>
          </a:p>
          <a:p>
            <a:pPr algn="just"/>
            <a:r>
              <a:rPr lang="es-ES" sz="2800" dirty="0">
                <a:solidFill>
                  <a:prstClr val="black"/>
                </a:solidFill>
              </a:rPr>
              <a:t>Algunas especies predominan por su tamaño o actividades, abundancia y sobre todo, por una serie de divisiones del lugar, o que puede presentar niveles de organización denominadas estructuras tróficas.</a:t>
            </a:r>
          </a:p>
        </p:txBody>
      </p:sp>
    </p:spTree>
    <p:extLst>
      <p:ext uri="{BB962C8B-B14F-4D97-AF65-F5344CB8AC3E}">
        <p14:creationId xmlns:p14="http://schemas.microsoft.com/office/powerpoint/2010/main" val="5563661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800100"/>
            <a:ext cx="8229600" cy="1600200"/>
          </a:xfrm>
        </p:spPr>
        <p:txBody>
          <a:bodyPr>
            <a:normAutofit/>
          </a:bodyPr>
          <a:lstStyle/>
          <a:p>
            <a:r>
              <a:rPr lang="es-ES" sz="3200" dirty="0" smtClean="0"/>
              <a:t>ESTRUCTURA DE UNA COMUNIDAD</a:t>
            </a:r>
            <a:endParaRPr lang="es-ES" sz="3200" dirty="0"/>
          </a:p>
        </p:txBody>
      </p:sp>
      <p:sp>
        <p:nvSpPr>
          <p:cNvPr id="3" name="2 Marcador de contenido"/>
          <p:cNvSpPr>
            <a:spLocks noGrp="1"/>
          </p:cNvSpPr>
          <p:nvPr>
            <p:ph idx="1"/>
          </p:nvPr>
        </p:nvSpPr>
        <p:spPr>
          <a:xfrm>
            <a:off x="285720" y="1214422"/>
            <a:ext cx="8686800" cy="4525963"/>
          </a:xfrm>
        </p:spPr>
        <p:txBody>
          <a:bodyPr>
            <a:normAutofit/>
          </a:bodyPr>
          <a:lstStyle/>
          <a:p>
            <a:pPr algn="ctr">
              <a:buNone/>
            </a:pPr>
            <a:endParaRPr lang="es-MX" altLang="es-MX" dirty="0" smtClean="0"/>
          </a:p>
          <a:p>
            <a:pPr algn="ctr">
              <a:buNone/>
            </a:pPr>
            <a:endParaRPr lang="es-MX" altLang="es-MX" dirty="0" smtClean="0"/>
          </a:p>
          <a:p>
            <a:pPr algn="ctr">
              <a:buNone/>
            </a:pPr>
            <a:endParaRPr lang="es-ES" dirty="0" smtClean="0"/>
          </a:p>
          <a:p>
            <a:pPr algn="ctr">
              <a:buNone/>
            </a:pPr>
            <a:endParaRPr lang="es-ES" dirty="0"/>
          </a:p>
        </p:txBody>
      </p:sp>
      <p:sp>
        <p:nvSpPr>
          <p:cNvPr id="6" name="5 Rectángulo"/>
          <p:cNvSpPr/>
          <p:nvPr/>
        </p:nvSpPr>
        <p:spPr>
          <a:xfrm>
            <a:off x="57120" y="714706"/>
            <a:ext cx="9144000" cy="5755422"/>
          </a:xfrm>
          <a:prstGeom prst="rect">
            <a:avLst/>
          </a:prstGeom>
        </p:spPr>
        <p:txBody>
          <a:bodyPr wrap="square">
            <a:spAutoFit/>
          </a:bodyPr>
          <a:lstStyle/>
          <a:p>
            <a:pPr algn="just"/>
            <a:r>
              <a:rPr lang="es-ES" sz="2000" dirty="0">
                <a:solidFill>
                  <a:prstClr val="black"/>
                </a:solidFill>
              </a:rPr>
              <a:t>Todas las poblaciones en un área constituyen una comunidad. Sólo los seres vivientes forman una comunidad o Biocenosis. </a:t>
            </a:r>
          </a:p>
          <a:p>
            <a:pPr algn="just"/>
            <a:r>
              <a:rPr lang="es-ES" sz="2000" dirty="0">
                <a:solidFill>
                  <a:prstClr val="black"/>
                </a:solidFill>
              </a:rPr>
              <a:t>Una comunidad en un bosque puede constar de abetos, pájaros carpinteros, búhos, musarañas de cola corta y todas las otras poblaciones de animales que viven en el bosque. Los factores abióticos no forman parte de una comunidad.</a:t>
            </a:r>
          </a:p>
          <a:p>
            <a:pPr algn="just"/>
            <a:endParaRPr lang="es-ES" sz="1400" dirty="0">
              <a:solidFill>
                <a:prstClr val="black"/>
              </a:solidFill>
            </a:endParaRPr>
          </a:p>
          <a:p>
            <a:pPr algn="just"/>
            <a:r>
              <a:rPr lang="es-ES" sz="2000" dirty="0">
                <a:solidFill>
                  <a:prstClr val="black"/>
                </a:solidFill>
              </a:rPr>
              <a:t>La riqueza y abundancia de especies permite evaluar la estructura de la comunidad concibiéndola como la suma de sus partes. El término riqueza hace referencia al número de las especies, en tanto que el término abundancia se refiere al número de individuos por especie que se encuentran en la comunidad. </a:t>
            </a:r>
          </a:p>
          <a:p>
            <a:pPr algn="just"/>
            <a:endParaRPr lang="es-ES" sz="1400" dirty="0">
              <a:solidFill>
                <a:prstClr val="black"/>
              </a:solidFill>
            </a:endParaRPr>
          </a:p>
          <a:p>
            <a:pPr algn="just"/>
            <a:r>
              <a:rPr lang="es-ES" sz="2000" dirty="0">
                <a:solidFill>
                  <a:prstClr val="black"/>
                </a:solidFill>
              </a:rPr>
              <a:t>Existen muchos factores que pueden limitar el tamaño en una población, como el clima y los nutrientes. El grado de hacinamiento también influye porque los miembros de una población compiten por nutrientes y el espacio, haciendo que algunos reciban menos recursos.</a:t>
            </a:r>
          </a:p>
          <a:p>
            <a:pPr algn="just"/>
            <a:r>
              <a:rPr lang="es-ES" sz="2000" dirty="0">
                <a:solidFill>
                  <a:prstClr val="black"/>
                </a:solidFill>
              </a:rPr>
              <a:t>Otras poblaciones del mismo hábitat pueden competir por el alimento y limitar el tamaño de la población.</a:t>
            </a:r>
          </a:p>
          <a:p>
            <a:pPr algn="just"/>
            <a:endParaRPr lang="es-ES" sz="1400" dirty="0">
              <a:solidFill>
                <a:prstClr val="black"/>
              </a:solidFill>
            </a:endParaRPr>
          </a:p>
          <a:p>
            <a:pPr algn="just"/>
            <a:r>
              <a:rPr lang="es-ES" sz="2000" dirty="0">
                <a:solidFill>
                  <a:prstClr val="black"/>
                </a:solidFill>
              </a:rPr>
              <a:t>Cada organismo en una comunidad desempeña un papel biológico específico.</a:t>
            </a:r>
          </a:p>
        </p:txBody>
      </p:sp>
    </p:spTree>
    <p:extLst>
      <p:ext uri="{BB962C8B-B14F-4D97-AF65-F5344CB8AC3E}">
        <p14:creationId xmlns:p14="http://schemas.microsoft.com/office/powerpoint/2010/main" val="15344088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184" y="-800100"/>
            <a:ext cx="8229600" cy="1600200"/>
          </a:xfrm>
        </p:spPr>
        <p:txBody>
          <a:bodyPr>
            <a:normAutofit/>
          </a:bodyPr>
          <a:lstStyle/>
          <a:p>
            <a:r>
              <a:rPr lang="es-ES" sz="4000" dirty="0" smtClean="0"/>
              <a:t>ECOSISTEMAS</a:t>
            </a:r>
            <a:endParaRPr lang="es-ES" sz="4000" dirty="0"/>
          </a:p>
        </p:txBody>
      </p:sp>
      <p:sp>
        <p:nvSpPr>
          <p:cNvPr id="3" name="2 Marcador de contenido"/>
          <p:cNvSpPr>
            <a:spLocks noGrp="1"/>
          </p:cNvSpPr>
          <p:nvPr>
            <p:ph idx="1"/>
          </p:nvPr>
        </p:nvSpPr>
        <p:spPr>
          <a:xfrm>
            <a:off x="242886" y="902188"/>
            <a:ext cx="8686800" cy="5357850"/>
          </a:xfrm>
        </p:spPr>
        <p:txBody>
          <a:bodyPr>
            <a:normAutofit lnSpcReduction="10000"/>
          </a:bodyPr>
          <a:lstStyle/>
          <a:p>
            <a:pPr algn="just">
              <a:buFont typeface="Wingdings" pitchFamily="2" charset="2"/>
              <a:buChar char="q"/>
            </a:pPr>
            <a:r>
              <a:rPr lang="es-MX" sz="2400" dirty="0" smtClean="0">
                <a:latin typeface="Franklin Gothic Book" pitchFamily="34" charset="0"/>
                <a:ea typeface="Verdana" pitchFamily="34" charset="0"/>
                <a:cs typeface="Verdana" pitchFamily="34" charset="0"/>
              </a:rPr>
              <a:t>Los ecosistemas son conjuntos de elementos complejos en el que las condiciones físicas y los seres vivos interactúan entre sí en un complicado entramado de relaciones. </a:t>
            </a:r>
          </a:p>
          <a:p>
            <a:pPr algn="just"/>
            <a:endParaRPr lang="es-MX" sz="1500" dirty="0" smtClean="0">
              <a:latin typeface="Franklin Gothic Book" pitchFamily="34" charset="0"/>
              <a:ea typeface="Verdana" pitchFamily="34" charset="0"/>
              <a:cs typeface="Verdana" pitchFamily="34" charset="0"/>
            </a:endParaRPr>
          </a:p>
          <a:p>
            <a:pPr algn="just">
              <a:buFont typeface="Wingdings" pitchFamily="2" charset="2"/>
              <a:buChar char="q"/>
            </a:pPr>
            <a:r>
              <a:rPr lang="es-MX" sz="2400" dirty="0" smtClean="0">
                <a:latin typeface="Franklin Gothic Book" pitchFamily="34" charset="0"/>
                <a:ea typeface="Verdana" pitchFamily="34" charset="0"/>
                <a:cs typeface="Verdana" pitchFamily="34" charset="0"/>
              </a:rPr>
              <a:t>Por ejemplo el bosque, el río o el lago, formados por una trama de elementos físicos (el biotopo) como la temperatura, sustancias químicas presentes, clima, características geológicas, etc. y biológicos (comunidad de organismos - </a:t>
            </a:r>
            <a:r>
              <a:rPr lang="es-MX" sz="2400" dirty="0" err="1" smtClean="0">
                <a:latin typeface="Franklin Gothic Book" pitchFamily="34" charset="0"/>
                <a:ea typeface="Verdana" pitchFamily="34" charset="0"/>
                <a:cs typeface="Verdana" pitchFamily="34" charset="0"/>
              </a:rPr>
              <a:t>biocenósis</a:t>
            </a:r>
            <a:r>
              <a:rPr lang="es-MX" sz="2400" dirty="0" smtClean="0">
                <a:latin typeface="Franklin Gothic Book" pitchFamily="34" charset="0"/>
                <a:ea typeface="Verdana" pitchFamily="34" charset="0"/>
                <a:cs typeface="Verdana" pitchFamily="34" charset="0"/>
              </a:rPr>
              <a:t>).</a:t>
            </a:r>
          </a:p>
          <a:p>
            <a:pPr algn="just">
              <a:buFont typeface="Wingdings" pitchFamily="2" charset="2"/>
              <a:buChar char="q"/>
            </a:pPr>
            <a:endParaRPr lang="es-MX" sz="1500" dirty="0" smtClean="0">
              <a:latin typeface="Franklin Gothic Book" pitchFamily="34" charset="0"/>
              <a:ea typeface="Verdana" pitchFamily="34" charset="0"/>
              <a:cs typeface="Verdana" pitchFamily="34" charset="0"/>
            </a:endParaRPr>
          </a:p>
          <a:p>
            <a:pPr algn="just">
              <a:buFont typeface="Wingdings" pitchFamily="2" charset="2"/>
              <a:buChar char="q"/>
            </a:pPr>
            <a:r>
              <a:rPr lang="es-MX" sz="2400" dirty="0" smtClean="0">
                <a:latin typeface="Franklin Gothic Book" pitchFamily="34" charset="0"/>
                <a:ea typeface="Verdana" pitchFamily="34" charset="0"/>
                <a:cs typeface="Verdana" pitchFamily="34" charset="0"/>
              </a:rPr>
              <a:t>El ecosistema es el nivel de organización de la naturaleza que interesa a la ecología. </a:t>
            </a:r>
          </a:p>
          <a:p>
            <a:pPr algn="just">
              <a:buFont typeface="Wingdings" pitchFamily="2" charset="2"/>
              <a:buChar char="q"/>
            </a:pPr>
            <a:endParaRPr lang="es-MX" sz="1400" dirty="0" smtClean="0">
              <a:latin typeface="Franklin Gothic Book" pitchFamily="34" charset="0"/>
              <a:ea typeface="Verdana" pitchFamily="34" charset="0"/>
              <a:cs typeface="Verdana" pitchFamily="34" charset="0"/>
            </a:endParaRPr>
          </a:p>
          <a:p>
            <a:pPr algn="just">
              <a:buFont typeface="Wingdings" pitchFamily="2" charset="2"/>
              <a:buChar char="q"/>
            </a:pPr>
            <a:r>
              <a:rPr lang="es-MX" sz="2400" dirty="0" smtClean="0">
                <a:latin typeface="Franklin Gothic Book" pitchFamily="34" charset="0"/>
                <a:ea typeface="Verdana" pitchFamily="34" charset="0"/>
                <a:cs typeface="Verdana" pitchFamily="34" charset="0"/>
              </a:rPr>
              <a:t>Y aunque los ecosistemas incluyan desde pozas hasta áridas llanuras cubiertas por matorrales todos comparten ciertas características.</a:t>
            </a:r>
          </a:p>
          <a:p>
            <a:pPr algn="just">
              <a:buFont typeface="Wingdings" pitchFamily="2" charset="2"/>
              <a:buChar char="q"/>
            </a:pPr>
            <a:endParaRPr lang="es-MX" sz="2400" dirty="0">
              <a:latin typeface="Franklin Gothic Book" pitchFamily="34" charset="0"/>
              <a:ea typeface="Verdana" pitchFamily="34" charset="0"/>
              <a:cs typeface="Verdana" pitchFamily="34" charset="0"/>
            </a:endParaRPr>
          </a:p>
        </p:txBody>
      </p:sp>
      <p:sp>
        <p:nvSpPr>
          <p:cNvPr id="6" name="5 Rectángulo"/>
          <p:cNvSpPr/>
          <p:nvPr/>
        </p:nvSpPr>
        <p:spPr>
          <a:xfrm>
            <a:off x="214282" y="1071546"/>
            <a:ext cx="8715404" cy="830997"/>
          </a:xfrm>
          <a:prstGeom prst="rect">
            <a:avLst/>
          </a:prstGeom>
        </p:spPr>
        <p:txBody>
          <a:bodyPr wrap="square">
            <a:spAutoFit/>
          </a:bodyPr>
          <a:lstStyle/>
          <a:p>
            <a:pPr algn="just"/>
            <a:r>
              <a:rPr lang="es-ES" sz="2400" dirty="0">
                <a:solidFill>
                  <a:prstClr val="black"/>
                </a:solidFill>
              </a:rPr>
              <a:t/>
            </a:r>
            <a:br>
              <a:rPr lang="es-ES" sz="2400" dirty="0">
                <a:solidFill>
                  <a:prstClr val="black"/>
                </a:solidFill>
              </a:rPr>
            </a:br>
            <a:endParaRPr lang="es-ES" sz="2400" dirty="0">
              <a:solidFill>
                <a:prstClr val="black"/>
              </a:solidFill>
            </a:endParaRPr>
          </a:p>
        </p:txBody>
      </p:sp>
    </p:spTree>
    <p:extLst>
      <p:ext uri="{BB962C8B-B14F-4D97-AF65-F5344CB8AC3E}">
        <p14:creationId xmlns:p14="http://schemas.microsoft.com/office/powerpoint/2010/main" val="26130636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184" y="-528654"/>
            <a:ext cx="8229600" cy="1600200"/>
          </a:xfrm>
        </p:spPr>
        <p:txBody>
          <a:bodyPr>
            <a:normAutofit/>
          </a:bodyPr>
          <a:lstStyle/>
          <a:p>
            <a:r>
              <a:rPr lang="es-ES" dirty="0" smtClean="0"/>
              <a:t>ECOSISTEMAS</a:t>
            </a:r>
            <a:endParaRPr lang="es-ES" dirty="0"/>
          </a:p>
        </p:txBody>
      </p:sp>
      <p:sp>
        <p:nvSpPr>
          <p:cNvPr id="3" name="2 Marcador de contenido"/>
          <p:cNvSpPr>
            <a:spLocks noGrp="1"/>
          </p:cNvSpPr>
          <p:nvPr>
            <p:ph idx="1"/>
          </p:nvPr>
        </p:nvSpPr>
        <p:spPr>
          <a:xfrm>
            <a:off x="285720" y="1214422"/>
            <a:ext cx="8686800" cy="5357850"/>
          </a:xfrm>
        </p:spPr>
        <p:txBody>
          <a:bodyPr>
            <a:normAutofit/>
          </a:bodyPr>
          <a:lstStyle/>
          <a:p>
            <a:pPr marL="0" indent="0" algn="just">
              <a:buNone/>
            </a:pPr>
            <a:r>
              <a:rPr lang="es-ES" sz="2600" dirty="0" smtClean="0">
                <a:latin typeface="+mn-lt"/>
              </a:rPr>
              <a:t>El concepto de ecosistema aún es más amplio que el de comunidad porque un ecosistema incluye, además de la comunidad, el ambiente no vivo, con todas las características de clima, temperatura, sustancias químicas presentes, condiciones geológicas, etc. </a:t>
            </a:r>
          </a:p>
          <a:p>
            <a:pPr marL="0" indent="0" algn="just">
              <a:buNone/>
            </a:pPr>
            <a:endParaRPr lang="es-ES" sz="2600" dirty="0" smtClean="0">
              <a:latin typeface="+mn-lt"/>
            </a:endParaRPr>
          </a:p>
          <a:p>
            <a:pPr marL="0" indent="0" algn="just">
              <a:buNone/>
            </a:pPr>
            <a:r>
              <a:rPr lang="es-ES" sz="2600" dirty="0" smtClean="0">
                <a:latin typeface="+mn-lt"/>
              </a:rPr>
              <a:t>El ecosistema considera las relaciones que mantienen entre sí los seres vivos que componen la comunidad, pero también las relaciones con los factores no vivos.</a:t>
            </a:r>
            <a:endParaRPr lang="es-MX" sz="2600" dirty="0">
              <a:latin typeface="+mn-lt"/>
              <a:ea typeface="Verdana" pitchFamily="34" charset="0"/>
              <a:cs typeface="Verdana" pitchFamily="34" charset="0"/>
            </a:endParaRPr>
          </a:p>
        </p:txBody>
      </p:sp>
      <p:sp>
        <p:nvSpPr>
          <p:cNvPr id="6" name="5 Rectángulo"/>
          <p:cNvSpPr/>
          <p:nvPr/>
        </p:nvSpPr>
        <p:spPr>
          <a:xfrm>
            <a:off x="214282" y="1071546"/>
            <a:ext cx="8715404" cy="830997"/>
          </a:xfrm>
          <a:prstGeom prst="rect">
            <a:avLst/>
          </a:prstGeom>
        </p:spPr>
        <p:txBody>
          <a:bodyPr wrap="square">
            <a:spAutoFit/>
          </a:bodyPr>
          <a:lstStyle/>
          <a:p>
            <a:pPr algn="just"/>
            <a:r>
              <a:rPr lang="es-ES" sz="2400" dirty="0">
                <a:solidFill>
                  <a:prstClr val="black"/>
                </a:solidFill>
              </a:rPr>
              <a:t/>
            </a:r>
            <a:br>
              <a:rPr lang="es-ES" sz="2400" dirty="0">
                <a:solidFill>
                  <a:prstClr val="black"/>
                </a:solidFill>
              </a:rPr>
            </a:br>
            <a:endParaRPr lang="es-ES" sz="2400" dirty="0">
              <a:solidFill>
                <a:prstClr val="black"/>
              </a:solidFill>
            </a:endParaRPr>
          </a:p>
        </p:txBody>
      </p:sp>
    </p:spTree>
    <p:extLst>
      <p:ext uri="{BB962C8B-B14F-4D97-AF65-F5344CB8AC3E}">
        <p14:creationId xmlns:p14="http://schemas.microsoft.com/office/powerpoint/2010/main" val="41252678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184" y="-800100"/>
            <a:ext cx="8229600" cy="1600200"/>
          </a:xfrm>
        </p:spPr>
        <p:txBody>
          <a:bodyPr>
            <a:normAutofit/>
          </a:bodyPr>
          <a:lstStyle/>
          <a:p>
            <a:r>
              <a:rPr lang="es-ES" sz="4800" dirty="0" smtClean="0"/>
              <a:t>ECOSISTEMAS</a:t>
            </a:r>
            <a:endParaRPr lang="es-ES" sz="4800" dirty="0"/>
          </a:p>
        </p:txBody>
      </p:sp>
      <p:sp>
        <p:nvSpPr>
          <p:cNvPr id="6" name="5 Rectángulo"/>
          <p:cNvSpPr/>
          <p:nvPr/>
        </p:nvSpPr>
        <p:spPr>
          <a:xfrm>
            <a:off x="214282" y="1071546"/>
            <a:ext cx="8715404" cy="830997"/>
          </a:xfrm>
          <a:prstGeom prst="rect">
            <a:avLst/>
          </a:prstGeom>
        </p:spPr>
        <p:txBody>
          <a:bodyPr wrap="square">
            <a:spAutoFit/>
          </a:bodyPr>
          <a:lstStyle/>
          <a:p>
            <a:pPr algn="just"/>
            <a:r>
              <a:rPr lang="es-ES" sz="2400" dirty="0">
                <a:solidFill>
                  <a:prstClr val="black"/>
                </a:solidFill>
              </a:rPr>
              <a:t/>
            </a:r>
            <a:br>
              <a:rPr lang="es-ES" sz="2400" dirty="0">
                <a:solidFill>
                  <a:prstClr val="black"/>
                </a:solidFill>
              </a:rPr>
            </a:br>
            <a:endParaRPr lang="es-ES" sz="2400" dirty="0">
              <a:solidFill>
                <a:prstClr val="black"/>
              </a:solidFill>
            </a:endParaRPr>
          </a:p>
        </p:txBody>
      </p:sp>
      <p:pic>
        <p:nvPicPr>
          <p:cNvPr id="142338" name="Picture 2"/>
          <p:cNvPicPr>
            <a:picLocks noChangeAspect="1" noChangeArrowheads="1"/>
          </p:cNvPicPr>
          <p:nvPr/>
        </p:nvPicPr>
        <p:blipFill>
          <a:blip r:embed="rId2"/>
          <a:srcRect/>
          <a:stretch>
            <a:fillRect/>
          </a:stretch>
        </p:blipFill>
        <p:spPr bwMode="auto">
          <a:xfrm>
            <a:off x="0" y="1090613"/>
            <a:ext cx="9143999" cy="5767387"/>
          </a:xfrm>
          <a:prstGeom prst="rect">
            <a:avLst/>
          </a:prstGeom>
          <a:noFill/>
          <a:ln w="9525">
            <a:noFill/>
            <a:miter lim="800000"/>
            <a:headEnd/>
            <a:tailEnd/>
          </a:ln>
          <a:effectLst/>
        </p:spPr>
      </p:pic>
    </p:spTree>
    <p:extLst>
      <p:ext uri="{BB962C8B-B14F-4D97-AF65-F5344CB8AC3E}">
        <p14:creationId xmlns:p14="http://schemas.microsoft.com/office/powerpoint/2010/main" val="22884842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600092"/>
            <a:ext cx="9255512" cy="1600200"/>
          </a:xfrm>
        </p:spPr>
        <p:txBody>
          <a:bodyPr>
            <a:normAutofit/>
          </a:bodyPr>
          <a:lstStyle/>
          <a:p>
            <a:r>
              <a:rPr lang="es-ES" sz="3200" dirty="0" smtClean="0"/>
              <a:t>FUNCIONAMIENTO DE LOS ECOSISTEMAS</a:t>
            </a:r>
            <a:endParaRPr lang="es-ES" sz="3200" dirty="0"/>
          </a:p>
        </p:txBody>
      </p:sp>
      <p:sp>
        <p:nvSpPr>
          <p:cNvPr id="3" name="2 Marcador de contenido"/>
          <p:cNvSpPr>
            <a:spLocks noGrp="1"/>
          </p:cNvSpPr>
          <p:nvPr>
            <p:ph idx="1"/>
          </p:nvPr>
        </p:nvSpPr>
        <p:spPr>
          <a:xfrm>
            <a:off x="285720" y="1214422"/>
            <a:ext cx="8686800" cy="5357850"/>
          </a:xfrm>
        </p:spPr>
        <p:txBody>
          <a:bodyPr>
            <a:normAutofit/>
          </a:bodyPr>
          <a:lstStyle/>
          <a:p>
            <a:pPr>
              <a:buNone/>
            </a:pPr>
            <a:r>
              <a:rPr lang="es-ES" dirty="0" smtClean="0">
                <a:latin typeface="+mn-lt"/>
              </a:rPr>
              <a:t>El funcionamiento de todos los ecosistemas es parecido. </a:t>
            </a:r>
          </a:p>
          <a:p>
            <a:pPr>
              <a:buNone/>
            </a:pPr>
            <a:endParaRPr lang="es-ES" dirty="0" smtClean="0">
              <a:latin typeface="+mn-lt"/>
            </a:endParaRPr>
          </a:p>
          <a:p>
            <a:pPr marL="0" indent="0" algn="just">
              <a:buNone/>
            </a:pPr>
            <a:r>
              <a:rPr lang="es-ES" dirty="0" smtClean="0">
                <a:latin typeface="+mn-lt"/>
              </a:rPr>
              <a:t>Todos necesitan una </a:t>
            </a:r>
            <a:r>
              <a:rPr lang="es-ES" b="1" dirty="0" smtClean="0">
                <a:latin typeface="+mn-lt"/>
              </a:rPr>
              <a:t>fuente de energía</a:t>
            </a:r>
            <a:r>
              <a:rPr lang="es-ES" dirty="0" smtClean="0">
                <a:latin typeface="+mn-lt"/>
              </a:rPr>
              <a:t> que, fluyendo a través de los distintos componentes del ecosistema, mantiene la vida y moviliza el agua, los minerales y otros componentes físicos del ecosistema.</a:t>
            </a:r>
          </a:p>
          <a:p>
            <a:pPr marL="0" indent="0" algn="just">
              <a:buNone/>
            </a:pPr>
            <a:endParaRPr lang="es-ES" sz="2400" dirty="0" smtClean="0"/>
          </a:p>
          <a:p>
            <a:pPr marL="0" indent="0" algn="ctr">
              <a:buNone/>
            </a:pPr>
            <a:r>
              <a:rPr lang="es-ES" sz="3600" b="1" dirty="0" smtClean="0"/>
              <a:t> La fuente primera y principal de energía es el sol.</a:t>
            </a:r>
          </a:p>
        </p:txBody>
      </p:sp>
      <p:sp>
        <p:nvSpPr>
          <p:cNvPr id="6" name="5 Rectángulo"/>
          <p:cNvSpPr/>
          <p:nvPr/>
        </p:nvSpPr>
        <p:spPr>
          <a:xfrm>
            <a:off x="214282" y="1071546"/>
            <a:ext cx="8715404" cy="830997"/>
          </a:xfrm>
          <a:prstGeom prst="rect">
            <a:avLst/>
          </a:prstGeom>
        </p:spPr>
        <p:txBody>
          <a:bodyPr wrap="square">
            <a:spAutoFit/>
          </a:bodyPr>
          <a:lstStyle/>
          <a:p>
            <a:pPr algn="just"/>
            <a:r>
              <a:rPr lang="es-ES" sz="2400" dirty="0">
                <a:solidFill>
                  <a:prstClr val="black"/>
                </a:solidFill>
              </a:rPr>
              <a:t/>
            </a:r>
            <a:br>
              <a:rPr lang="es-ES" sz="2400" dirty="0">
                <a:solidFill>
                  <a:prstClr val="black"/>
                </a:solidFill>
              </a:rPr>
            </a:br>
            <a:endParaRPr lang="es-ES" sz="2400" dirty="0">
              <a:solidFill>
                <a:prstClr val="black"/>
              </a:solidFill>
            </a:endParaRPr>
          </a:p>
        </p:txBody>
      </p:sp>
    </p:spTree>
    <p:extLst>
      <p:ext uri="{BB962C8B-B14F-4D97-AF65-F5344CB8AC3E}">
        <p14:creationId xmlns:p14="http://schemas.microsoft.com/office/powerpoint/2010/main" val="8385024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10" descr="http://web.educastur.princast.es/proyectos/biogeo_ov/2BCH/B3_METABOLISMO/t32_FOTOSINTESIS/diapositivas/04_Diapositiva.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333" y="451556"/>
            <a:ext cx="7574845" cy="56890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48372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92919" y="-554346"/>
            <a:ext cx="8229600" cy="1600200"/>
          </a:xfrm>
        </p:spPr>
        <p:txBody>
          <a:bodyPr>
            <a:normAutofit/>
          </a:bodyPr>
          <a:lstStyle/>
          <a:p>
            <a:r>
              <a:rPr lang="es-ES" sz="4800" dirty="0" smtClean="0"/>
              <a:t>fotosíntesis</a:t>
            </a:r>
            <a:endParaRPr lang="es-ES" sz="4800" cap="none" dirty="0"/>
          </a:p>
        </p:txBody>
      </p:sp>
      <p:sp>
        <p:nvSpPr>
          <p:cNvPr id="6" name="5 Rectángulo"/>
          <p:cNvSpPr/>
          <p:nvPr/>
        </p:nvSpPr>
        <p:spPr>
          <a:xfrm>
            <a:off x="214282" y="1071546"/>
            <a:ext cx="8715404" cy="830997"/>
          </a:xfrm>
          <a:prstGeom prst="rect">
            <a:avLst/>
          </a:prstGeom>
        </p:spPr>
        <p:txBody>
          <a:bodyPr wrap="square">
            <a:spAutoFit/>
          </a:bodyPr>
          <a:lstStyle/>
          <a:p>
            <a:pPr algn="just"/>
            <a:r>
              <a:rPr lang="es-ES" sz="2400" dirty="0">
                <a:solidFill>
                  <a:prstClr val="black"/>
                </a:solidFill>
              </a:rPr>
              <a:t/>
            </a:r>
            <a:br>
              <a:rPr lang="es-ES" sz="2400" dirty="0">
                <a:solidFill>
                  <a:prstClr val="black"/>
                </a:solidFill>
              </a:rPr>
            </a:br>
            <a:endParaRPr lang="es-ES" sz="2400" dirty="0">
              <a:solidFill>
                <a:prstClr val="black"/>
              </a:solidFill>
            </a:endParaRPr>
          </a:p>
        </p:txBody>
      </p:sp>
      <p:sp>
        <p:nvSpPr>
          <p:cNvPr id="5" name="4 Rectángulo"/>
          <p:cNvSpPr/>
          <p:nvPr/>
        </p:nvSpPr>
        <p:spPr>
          <a:xfrm>
            <a:off x="357158" y="1071546"/>
            <a:ext cx="8501122" cy="769441"/>
          </a:xfrm>
          <a:prstGeom prst="rect">
            <a:avLst/>
          </a:prstGeom>
        </p:spPr>
        <p:txBody>
          <a:bodyPr wrap="square">
            <a:spAutoFit/>
          </a:bodyPr>
          <a:lstStyle/>
          <a:p>
            <a:pPr algn="just"/>
            <a:endParaRPr lang="es-ES" sz="2200" dirty="0">
              <a:solidFill>
                <a:prstClr val="black"/>
              </a:solidFill>
            </a:endParaRPr>
          </a:p>
          <a:p>
            <a:pPr algn="just"/>
            <a:endParaRPr lang="es-ES" sz="2200" dirty="0">
              <a:solidFill>
                <a:prstClr val="black"/>
              </a:solidFill>
            </a:endParaRPr>
          </a:p>
        </p:txBody>
      </p:sp>
      <p:sp>
        <p:nvSpPr>
          <p:cNvPr id="8" name="7 Rectángulo"/>
          <p:cNvSpPr/>
          <p:nvPr/>
        </p:nvSpPr>
        <p:spPr>
          <a:xfrm>
            <a:off x="357158" y="1214422"/>
            <a:ext cx="8501122" cy="4832092"/>
          </a:xfrm>
          <a:prstGeom prst="rect">
            <a:avLst/>
          </a:prstGeom>
        </p:spPr>
        <p:txBody>
          <a:bodyPr wrap="square">
            <a:spAutoFit/>
          </a:bodyPr>
          <a:lstStyle/>
          <a:p>
            <a:pPr algn="just"/>
            <a:r>
              <a:rPr lang="es-ES" sz="2200" dirty="0">
                <a:solidFill>
                  <a:prstClr val="black"/>
                </a:solidFill>
              </a:rPr>
              <a:t>La fotosíntesis es el proceso por el que se capta la energía luminosa que procede del sol y se convierte en energía química.</a:t>
            </a:r>
          </a:p>
          <a:p>
            <a:pPr algn="just"/>
            <a:endParaRPr lang="es-ES" sz="2200" dirty="0">
              <a:solidFill>
                <a:prstClr val="black"/>
              </a:solidFill>
            </a:endParaRPr>
          </a:p>
          <a:p>
            <a:pPr algn="just"/>
            <a:r>
              <a:rPr lang="es-ES" sz="2200" dirty="0">
                <a:solidFill>
                  <a:prstClr val="black"/>
                </a:solidFill>
              </a:rPr>
              <a:t> Con esta energía el CO2, el agua y los nitratos que las plantas absorben reaccionan sintetizando las moléculas de carbohidratos (glucosa, almidón, celulosa, etc.), lípidos (aceites, vitaminas, etc.), proteínas y ácidos </a:t>
            </a:r>
            <a:r>
              <a:rPr lang="es-ES" sz="2200" dirty="0" err="1">
                <a:solidFill>
                  <a:prstClr val="black"/>
                </a:solidFill>
              </a:rPr>
              <a:t>nucleicos</a:t>
            </a:r>
            <a:r>
              <a:rPr lang="es-ES" sz="2200" dirty="0">
                <a:solidFill>
                  <a:prstClr val="black"/>
                </a:solidFill>
              </a:rPr>
              <a:t> (ADN y ARN) que forman las estructuras vivas de la planta.</a:t>
            </a:r>
          </a:p>
          <a:p>
            <a:pPr algn="just"/>
            <a:endParaRPr lang="es-ES" sz="2200" dirty="0">
              <a:solidFill>
                <a:prstClr val="black"/>
              </a:solidFill>
            </a:endParaRPr>
          </a:p>
          <a:p>
            <a:pPr algn="just"/>
            <a:r>
              <a:rPr lang="es-ES" sz="2200" dirty="0">
                <a:solidFill>
                  <a:prstClr val="black"/>
                </a:solidFill>
              </a:rPr>
              <a:t>Las plantas crecen y se desarrollan gracias a la fotosíntesis, pero respiran en los periodos en los que no pueden obtener energía por fotosíntesis porque no hay luz o porque tienen que mantener los estomas cerrados.</a:t>
            </a:r>
          </a:p>
          <a:p>
            <a:pPr algn="just"/>
            <a:endParaRPr lang="es-ES" sz="2200" dirty="0">
              <a:solidFill>
                <a:prstClr val="black"/>
              </a:solidFill>
            </a:endParaRPr>
          </a:p>
        </p:txBody>
      </p:sp>
    </p:spTree>
    <p:extLst>
      <p:ext uri="{BB962C8B-B14F-4D97-AF65-F5344CB8AC3E}">
        <p14:creationId xmlns:p14="http://schemas.microsoft.com/office/powerpoint/2010/main" val="22832461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dirty="0" smtClean="0"/>
              <a:t>ECOLOGÍA</a:t>
            </a:r>
            <a:endParaRPr lang="es-ES" dirty="0"/>
          </a:p>
        </p:txBody>
      </p:sp>
      <p:sp>
        <p:nvSpPr>
          <p:cNvPr id="3" name="2 Marcador de contenido"/>
          <p:cNvSpPr>
            <a:spLocks noGrp="1"/>
          </p:cNvSpPr>
          <p:nvPr>
            <p:ph idx="1"/>
          </p:nvPr>
        </p:nvSpPr>
        <p:spPr>
          <a:xfrm>
            <a:off x="285720" y="1214422"/>
            <a:ext cx="8686800" cy="4525963"/>
          </a:xfrm>
        </p:spPr>
        <p:txBody>
          <a:bodyPr>
            <a:normAutofit/>
          </a:bodyPr>
          <a:lstStyle/>
          <a:p>
            <a:pPr algn="ctr">
              <a:buNone/>
            </a:pPr>
            <a:endParaRPr lang="es-MX" altLang="es-MX" dirty="0" smtClean="0"/>
          </a:p>
          <a:p>
            <a:pPr algn="ctr">
              <a:buNone/>
            </a:pPr>
            <a:endParaRPr lang="es-MX" altLang="es-MX" dirty="0" smtClean="0"/>
          </a:p>
          <a:p>
            <a:pPr algn="ctr">
              <a:buNone/>
            </a:pPr>
            <a:endParaRPr lang="es-ES" dirty="0" smtClean="0"/>
          </a:p>
          <a:p>
            <a:pPr algn="ctr">
              <a:buNone/>
            </a:pPr>
            <a:endParaRPr lang="es-ES" dirty="0"/>
          </a:p>
        </p:txBody>
      </p:sp>
      <p:sp>
        <p:nvSpPr>
          <p:cNvPr id="6" name="5 Rectángulo"/>
          <p:cNvSpPr/>
          <p:nvPr/>
        </p:nvSpPr>
        <p:spPr>
          <a:xfrm>
            <a:off x="214282" y="1868939"/>
            <a:ext cx="8715404" cy="3631763"/>
          </a:xfrm>
          <a:prstGeom prst="rect">
            <a:avLst/>
          </a:prstGeom>
        </p:spPr>
        <p:txBody>
          <a:bodyPr wrap="square">
            <a:spAutoFit/>
          </a:bodyPr>
          <a:lstStyle/>
          <a:p>
            <a:r>
              <a:rPr lang="es-ES" sz="2400" b="1" dirty="0">
                <a:solidFill>
                  <a:prstClr val="black"/>
                </a:solidFill>
              </a:rPr>
              <a:t>1.</a:t>
            </a:r>
            <a:r>
              <a:rPr lang="es-ES" sz="2400" dirty="0">
                <a:solidFill>
                  <a:prstClr val="black"/>
                </a:solidFill>
              </a:rPr>
              <a:t> f. Ciencia que estudia las relaciones de los seres vivos entre sí y con su entorno.</a:t>
            </a:r>
          </a:p>
          <a:p>
            <a:r>
              <a:rPr lang="es-ES" sz="2400" b="1" dirty="0">
                <a:solidFill>
                  <a:prstClr val="black"/>
                </a:solidFill>
              </a:rPr>
              <a:t>2.</a:t>
            </a:r>
            <a:r>
              <a:rPr lang="es-ES" sz="2400" dirty="0">
                <a:solidFill>
                  <a:prstClr val="black"/>
                </a:solidFill>
              </a:rPr>
              <a:t> f. Parte de la sociología que estudia la relación entre los grupos humanos y su ambiente, tanto físico como social.</a:t>
            </a:r>
          </a:p>
          <a:p>
            <a:r>
              <a:rPr lang="es-ES" sz="2400" b="1" dirty="0">
                <a:solidFill>
                  <a:prstClr val="black"/>
                </a:solidFill>
              </a:rPr>
              <a:t>3.</a:t>
            </a:r>
            <a:r>
              <a:rPr lang="es-ES" sz="2400" dirty="0">
                <a:solidFill>
                  <a:prstClr val="black"/>
                </a:solidFill>
              </a:rPr>
              <a:t> f. Defensa y protección de la naturaleza y del medio ambiente.</a:t>
            </a:r>
          </a:p>
          <a:p>
            <a:pPr algn="just"/>
            <a:endParaRPr lang="es-MX" sz="1400" dirty="0">
              <a:solidFill>
                <a:prstClr val="black"/>
              </a:solidFill>
              <a:ea typeface="Verdana" pitchFamily="34" charset="0"/>
              <a:cs typeface="Verdana" pitchFamily="34" charset="0"/>
            </a:endParaRPr>
          </a:p>
          <a:p>
            <a:pPr algn="just"/>
            <a:r>
              <a:rPr lang="es-MX" sz="2400" dirty="0">
                <a:solidFill>
                  <a:prstClr val="black"/>
                </a:solidFill>
                <a:ea typeface="Verdana" pitchFamily="34" charset="0"/>
                <a:cs typeface="Verdana" pitchFamily="34" charset="0"/>
              </a:rPr>
              <a:t>La ecología – del griego </a:t>
            </a:r>
            <a:r>
              <a:rPr lang="es-ES" sz="2400" i="1" dirty="0" err="1">
                <a:solidFill>
                  <a:prstClr val="black"/>
                </a:solidFill>
              </a:rPr>
              <a:t>oikos</a:t>
            </a:r>
            <a:r>
              <a:rPr lang="es-ES" sz="2400" dirty="0">
                <a:solidFill>
                  <a:prstClr val="black"/>
                </a:solidFill>
              </a:rPr>
              <a:t> (que significa </a:t>
            </a:r>
            <a:r>
              <a:rPr lang="es-ES" sz="2400" b="1" dirty="0">
                <a:solidFill>
                  <a:prstClr val="black"/>
                </a:solidFill>
              </a:rPr>
              <a:t>“casa”, “residencia” </a:t>
            </a:r>
            <a:r>
              <a:rPr lang="es-ES" sz="2400" dirty="0">
                <a:solidFill>
                  <a:prstClr val="black"/>
                </a:solidFill>
              </a:rPr>
              <a:t>u </a:t>
            </a:r>
            <a:r>
              <a:rPr lang="es-ES" sz="2400" b="1" dirty="0">
                <a:solidFill>
                  <a:prstClr val="black"/>
                </a:solidFill>
              </a:rPr>
              <a:t>“hogar”</a:t>
            </a:r>
            <a:r>
              <a:rPr lang="es-ES" sz="2400" dirty="0">
                <a:solidFill>
                  <a:prstClr val="black"/>
                </a:solidFill>
              </a:rPr>
              <a:t>)  y </a:t>
            </a:r>
            <a:r>
              <a:rPr lang="es-ES" sz="2400" i="1" dirty="0">
                <a:solidFill>
                  <a:prstClr val="black"/>
                </a:solidFill>
              </a:rPr>
              <a:t>logos</a:t>
            </a:r>
            <a:r>
              <a:rPr lang="es-ES" sz="2400" dirty="0">
                <a:solidFill>
                  <a:prstClr val="black"/>
                </a:solidFill>
              </a:rPr>
              <a:t> (término que, traducido al español, se entiende como </a:t>
            </a:r>
            <a:r>
              <a:rPr lang="es-ES" sz="2400" b="1" dirty="0">
                <a:solidFill>
                  <a:prstClr val="black"/>
                </a:solidFill>
              </a:rPr>
              <a:t>“estudio”</a:t>
            </a:r>
            <a:r>
              <a:rPr lang="es-ES" sz="2400" dirty="0">
                <a:solidFill>
                  <a:prstClr val="black"/>
                </a:solidFill>
              </a:rPr>
              <a:t>). Por eso, la ecología se define con precisión como </a:t>
            </a:r>
            <a:r>
              <a:rPr lang="es-ES" sz="2400" b="1" dirty="0">
                <a:solidFill>
                  <a:prstClr val="black"/>
                </a:solidFill>
              </a:rPr>
              <a:t>“el estudio de los hogares”.</a:t>
            </a:r>
          </a:p>
        </p:txBody>
      </p:sp>
    </p:spTree>
    <p:extLst>
      <p:ext uri="{BB962C8B-B14F-4D97-AF65-F5344CB8AC3E}">
        <p14:creationId xmlns:p14="http://schemas.microsoft.com/office/powerpoint/2010/main" val="27167740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3454" y="-702527"/>
            <a:ext cx="9177454" cy="1600200"/>
          </a:xfrm>
        </p:spPr>
        <p:txBody>
          <a:bodyPr>
            <a:normAutofit/>
          </a:bodyPr>
          <a:lstStyle/>
          <a:p>
            <a:r>
              <a:rPr lang="es-ES" sz="3200" dirty="0" smtClean="0"/>
              <a:t>FUNCIONAMIENTO DE LOS ECOSISTEMAS</a:t>
            </a:r>
            <a:endParaRPr lang="es-ES" sz="3200" dirty="0"/>
          </a:p>
        </p:txBody>
      </p:sp>
      <p:sp>
        <p:nvSpPr>
          <p:cNvPr id="3" name="2 Marcador de contenido"/>
          <p:cNvSpPr>
            <a:spLocks noGrp="1"/>
          </p:cNvSpPr>
          <p:nvPr>
            <p:ph idx="1"/>
          </p:nvPr>
        </p:nvSpPr>
        <p:spPr>
          <a:xfrm>
            <a:off x="285720" y="1214422"/>
            <a:ext cx="8686800" cy="5357850"/>
          </a:xfrm>
        </p:spPr>
        <p:txBody>
          <a:bodyPr>
            <a:normAutofit/>
          </a:bodyPr>
          <a:lstStyle/>
          <a:p>
            <a:pPr marL="0" indent="0" algn="just">
              <a:buNone/>
            </a:pPr>
            <a:r>
              <a:rPr lang="es-ES" sz="2600" dirty="0" smtClean="0">
                <a:latin typeface="+mn-lt"/>
              </a:rPr>
              <a:t>En todos los ecosistemas existe, además, un </a:t>
            </a:r>
            <a:r>
              <a:rPr lang="es-ES" sz="2600" b="1" dirty="0" smtClean="0">
                <a:latin typeface="+mn-lt"/>
              </a:rPr>
              <a:t>movimiento continuo de los materiales</a:t>
            </a:r>
            <a:r>
              <a:rPr lang="es-ES" sz="2600" dirty="0" smtClean="0">
                <a:latin typeface="+mn-lt"/>
              </a:rPr>
              <a:t>. </a:t>
            </a:r>
          </a:p>
          <a:p>
            <a:pPr marL="0" indent="0" algn="just">
              <a:buNone/>
            </a:pPr>
            <a:endParaRPr lang="es-ES" sz="2600" dirty="0" smtClean="0">
              <a:latin typeface="+mn-lt"/>
            </a:endParaRPr>
          </a:p>
          <a:p>
            <a:pPr marL="0" indent="0" algn="just">
              <a:buNone/>
            </a:pPr>
            <a:r>
              <a:rPr lang="es-ES" sz="2600" dirty="0" smtClean="0">
                <a:latin typeface="+mn-lt"/>
              </a:rPr>
              <a:t>Los diferentes elementos químicos pasan del suelo, el agua o el aire a los organismos y de unos seres vivos a otros, hasta que vuelven, cerrándose el ciclo, al suelo o al agua o al aire. </a:t>
            </a:r>
          </a:p>
          <a:p>
            <a:endParaRPr lang="es-ES" sz="2400" dirty="0" smtClean="0"/>
          </a:p>
          <a:p>
            <a:pPr algn="ctr">
              <a:buNone/>
            </a:pPr>
            <a:r>
              <a:rPr lang="es-ES" sz="2800" b="1" dirty="0" smtClean="0"/>
              <a:t>En el ecosistema la materia se recicla -en un ciclo cerrado- y la energía pasa - fluye- generando organización en el sistema</a:t>
            </a:r>
            <a:r>
              <a:rPr lang="es-ES" sz="2400" b="1" dirty="0" smtClean="0"/>
              <a:t>.</a:t>
            </a:r>
            <a:endParaRPr lang="es-ES" sz="2400" b="1" dirty="0"/>
          </a:p>
        </p:txBody>
      </p:sp>
      <p:sp>
        <p:nvSpPr>
          <p:cNvPr id="6" name="5 Rectángulo"/>
          <p:cNvSpPr/>
          <p:nvPr/>
        </p:nvSpPr>
        <p:spPr>
          <a:xfrm>
            <a:off x="214282" y="1071546"/>
            <a:ext cx="8715404" cy="830997"/>
          </a:xfrm>
          <a:prstGeom prst="rect">
            <a:avLst/>
          </a:prstGeom>
        </p:spPr>
        <p:txBody>
          <a:bodyPr wrap="square">
            <a:spAutoFit/>
          </a:bodyPr>
          <a:lstStyle/>
          <a:p>
            <a:pPr algn="just"/>
            <a:r>
              <a:rPr lang="es-ES" sz="2400" dirty="0">
                <a:solidFill>
                  <a:prstClr val="black"/>
                </a:solidFill>
              </a:rPr>
              <a:t/>
            </a:r>
            <a:br>
              <a:rPr lang="es-ES" sz="2400" dirty="0">
                <a:solidFill>
                  <a:prstClr val="black"/>
                </a:solidFill>
              </a:rPr>
            </a:br>
            <a:endParaRPr lang="es-ES" sz="2400" dirty="0">
              <a:solidFill>
                <a:prstClr val="black"/>
              </a:solidFill>
            </a:endParaRPr>
          </a:p>
        </p:txBody>
      </p:sp>
    </p:spTree>
    <p:extLst>
      <p:ext uri="{BB962C8B-B14F-4D97-AF65-F5344CB8AC3E}">
        <p14:creationId xmlns:p14="http://schemas.microsoft.com/office/powerpoint/2010/main" val="15737149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184" y="-800100"/>
            <a:ext cx="8229600" cy="1600200"/>
          </a:xfrm>
        </p:spPr>
        <p:txBody>
          <a:bodyPr>
            <a:normAutofit/>
          </a:bodyPr>
          <a:lstStyle/>
          <a:p>
            <a:r>
              <a:rPr lang="es-ES" sz="2800" dirty="0" smtClean="0"/>
              <a:t>FUNCIONAMIENTO DE LOS ECOSISTEMAS</a:t>
            </a:r>
            <a:endParaRPr lang="es-ES" sz="2800" dirty="0"/>
          </a:p>
        </p:txBody>
      </p:sp>
      <p:sp>
        <p:nvSpPr>
          <p:cNvPr id="3" name="2 Marcador de contenido"/>
          <p:cNvSpPr>
            <a:spLocks noGrp="1"/>
          </p:cNvSpPr>
          <p:nvPr>
            <p:ph idx="1"/>
          </p:nvPr>
        </p:nvSpPr>
        <p:spPr>
          <a:xfrm>
            <a:off x="285720" y="1214422"/>
            <a:ext cx="8686800" cy="5357850"/>
          </a:xfrm>
        </p:spPr>
        <p:txBody>
          <a:bodyPr>
            <a:normAutofit lnSpcReduction="10000"/>
          </a:bodyPr>
          <a:lstStyle/>
          <a:p>
            <a:pPr marL="0" indent="0" algn="just">
              <a:buNone/>
            </a:pPr>
            <a:r>
              <a:rPr lang="es-ES" sz="2600" dirty="0" smtClean="0">
                <a:solidFill>
                  <a:schemeClr val="tx1"/>
                </a:solidFill>
              </a:rPr>
              <a:t>El funcionamiento de todos los ecosistemas es parecido. Todos necesitan una fuente de energía que, fluyendo a través de los distintos componentes del ecosistema mantienen la vida y movilizan el agua, los minerales y otros componentes físicos del ecosistema. </a:t>
            </a:r>
          </a:p>
          <a:p>
            <a:pPr marL="0" indent="0" algn="just">
              <a:buNone/>
            </a:pPr>
            <a:endParaRPr lang="es-ES" sz="2600" dirty="0" smtClean="0">
              <a:solidFill>
                <a:schemeClr val="tx1"/>
              </a:solidFill>
            </a:endParaRPr>
          </a:p>
          <a:p>
            <a:pPr marL="0" indent="0" algn="just">
              <a:buNone/>
            </a:pPr>
            <a:r>
              <a:rPr lang="es-ES" sz="2600" dirty="0" smtClean="0">
                <a:solidFill>
                  <a:schemeClr val="tx1"/>
                </a:solidFill>
              </a:rPr>
              <a:t>Las moléculas orgánicas (presentes en los seres vivos) han sido construidas a partir de componentes químicos simples, éstos se obtienen del medio en forma de nutrientes (sustancia adquirida del ambiente, necesaria para la supervivencia, crecimiento y desarrollo de un organismo).</a:t>
            </a:r>
          </a:p>
          <a:p>
            <a:pPr marL="0" indent="0" algn="just">
              <a:buNone/>
            </a:pPr>
            <a:endParaRPr lang="es-ES" sz="2400" b="1" dirty="0"/>
          </a:p>
        </p:txBody>
      </p:sp>
      <p:sp>
        <p:nvSpPr>
          <p:cNvPr id="6" name="5 Rectángulo"/>
          <p:cNvSpPr/>
          <p:nvPr/>
        </p:nvSpPr>
        <p:spPr>
          <a:xfrm>
            <a:off x="214282" y="1071546"/>
            <a:ext cx="8715404" cy="830997"/>
          </a:xfrm>
          <a:prstGeom prst="rect">
            <a:avLst/>
          </a:prstGeom>
        </p:spPr>
        <p:txBody>
          <a:bodyPr wrap="square">
            <a:spAutoFit/>
          </a:bodyPr>
          <a:lstStyle/>
          <a:p>
            <a:pPr algn="just"/>
            <a:r>
              <a:rPr lang="es-ES" sz="2400" dirty="0">
                <a:solidFill>
                  <a:prstClr val="black"/>
                </a:solidFill>
              </a:rPr>
              <a:t/>
            </a:r>
            <a:br>
              <a:rPr lang="es-ES" sz="2400" dirty="0">
                <a:solidFill>
                  <a:prstClr val="black"/>
                </a:solidFill>
              </a:rPr>
            </a:br>
            <a:endParaRPr lang="es-ES" sz="2400" dirty="0">
              <a:solidFill>
                <a:prstClr val="black"/>
              </a:solidFill>
            </a:endParaRPr>
          </a:p>
        </p:txBody>
      </p:sp>
    </p:spTree>
    <p:extLst>
      <p:ext uri="{BB962C8B-B14F-4D97-AF65-F5344CB8AC3E}">
        <p14:creationId xmlns:p14="http://schemas.microsoft.com/office/powerpoint/2010/main" val="19624154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184" y="-528654"/>
            <a:ext cx="8229600" cy="1600200"/>
          </a:xfrm>
        </p:spPr>
        <p:txBody>
          <a:bodyPr>
            <a:normAutofit/>
          </a:bodyPr>
          <a:lstStyle/>
          <a:p>
            <a:r>
              <a:rPr lang="es-ES" sz="2800" dirty="0" smtClean="0"/>
              <a:t>FUNCIONAMIENTO DE LOS ECOSISTEMAS</a:t>
            </a:r>
            <a:endParaRPr lang="es-ES" sz="2800" dirty="0"/>
          </a:p>
        </p:txBody>
      </p:sp>
      <p:sp>
        <p:nvSpPr>
          <p:cNvPr id="3" name="2 Marcador de contenido"/>
          <p:cNvSpPr>
            <a:spLocks noGrp="1"/>
          </p:cNvSpPr>
          <p:nvPr>
            <p:ph idx="1"/>
          </p:nvPr>
        </p:nvSpPr>
        <p:spPr>
          <a:xfrm>
            <a:off x="285720" y="1214422"/>
            <a:ext cx="8686800" cy="5357850"/>
          </a:xfrm>
        </p:spPr>
        <p:txBody>
          <a:bodyPr>
            <a:normAutofit/>
          </a:bodyPr>
          <a:lstStyle/>
          <a:p>
            <a:pPr marL="0" indent="0" algn="just">
              <a:buNone/>
            </a:pPr>
            <a:r>
              <a:rPr lang="es-ES" sz="2200" dirty="0" smtClean="0">
                <a:solidFill>
                  <a:schemeClr val="tx1"/>
                </a:solidFill>
                <a:latin typeface="+mn-lt"/>
              </a:rPr>
              <a:t>Los componentes de un ecosistema se relacionan de tal manera que si uno de ellos sufre alguna modificación implica alteración en los demás. De aquí la importancia de las relaciones entre sus componentes, que varían según los casos, pero siempre se observa lo siguiente:</a:t>
            </a:r>
          </a:p>
          <a:p>
            <a:pPr marL="0" indent="0" algn="just">
              <a:buNone/>
            </a:pPr>
            <a:endParaRPr lang="es-ES" sz="2200" dirty="0" smtClean="0">
              <a:latin typeface="+mn-lt"/>
            </a:endParaRPr>
          </a:p>
          <a:p>
            <a:pPr marL="0" indent="0" algn="just">
              <a:buFont typeface="Wingdings" pitchFamily="2" charset="2"/>
              <a:buChar char="q"/>
            </a:pPr>
            <a:r>
              <a:rPr lang="es-ES" sz="2200" dirty="0" smtClean="0">
                <a:latin typeface="+mn-lt"/>
              </a:rPr>
              <a:t> </a:t>
            </a:r>
            <a:r>
              <a:rPr lang="es-ES" sz="2200" dirty="0" smtClean="0">
                <a:solidFill>
                  <a:schemeClr val="tx1"/>
                </a:solidFill>
                <a:latin typeface="+mn-lt"/>
              </a:rPr>
              <a:t>Un </a:t>
            </a:r>
            <a:r>
              <a:rPr lang="es-ES" sz="2200" i="1" dirty="0" smtClean="0">
                <a:solidFill>
                  <a:schemeClr val="tx1"/>
                </a:solidFill>
                <a:latin typeface="+mn-lt"/>
              </a:rPr>
              <a:t>flujo de energía</a:t>
            </a:r>
            <a:r>
              <a:rPr lang="es-ES" sz="2200" dirty="0" smtClean="0">
                <a:solidFill>
                  <a:schemeClr val="tx1"/>
                </a:solidFill>
                <a:latin typeface="+mn-lt"/>
              </a:rPr>
              <a:t> que va de unos organismos a otros,</a:t>
            </a:r>
          </a:p>
          <a:p>
            <a:pPr marL="0" indent="0" algn="just">
              <a:buFont typeface="Wingdings" pitchFamily="2" charset="2"/>
              <a:buChar char="q"/>
            </a:pPr>
            <a:r>
              <a:rPr lang="es-ES" sz="2200" dirty="0" smtClean="0">
                <a:solidFill>
                  <a:schemeClr val="tx1"/>
                </a:solidFill>
                <a:latin typeface="+mn-lt"/>
              </a:rPr>
              <a:t> Un </a:t>
            </a:r>
            <a:r>
              <a:rPr lang="es-ES" sz="2200" i="1" dirty="0" smtClean="0">
                <a:solidFill>
                  <a:schemeClr val="tx1"/>
                </a:solidFill>
                <a:latin typeface="+mn-lt"/>
              </a:rPr>
              <a:t>reciclaje de sustancias minerales</a:t>
            </a:r>
            <a:r>
              <a:rPr lang="es-ES" sz="2200" dirty="0" smtClean="0">
                <a:solidFill>
                  <a:schemeClr val="tx1"/>
                </a:solidFill>
                <a:latin typeface="+mn-lt"/>
              </a:rPr>
              <a:t> (nutrientes) que se incorporan desde el medio abiótico a los seres vivos, y vuelven de nuevo al medio abiótico con las deyecciones y la descomposición de sus restos. </a:t>
            </a:r>
          </a:p>
          <a:p>
            <a:pPr marL="0" indent="0" algn="just">
              <a:buFont typeface="Wingdings" pitchFamily="2" charset="2"/>
              <a:buChar char="q"/>
            </a:pPr>
            <a:endParaRPr lang="es-ES" sz="2200" dirty="0" smtClean="0">
              <a:solidFill>
                <a:schemeClr val="tx1"/>
              </a:solidFill>
              <a:latin typeface="+mn-lt"/>
            </a:endParaRPr>
          </a:p>
          <a:p>
            <a:pPr marL="0" indent="0" algn="just">
              <a:buNone/>
            </a:pPr>
            <a:r>
              <a:rPr lang="es-ES" sz="2200" dirty="0" smtClean="0">
                <a:solidFill>
                  <a:schemeClr val="tx1"/>
                </a:solidFill>
                <a:latin typeface="+mn-lt"/>
              </a:rPr>
              <a:t>Los ecosistemas se estudian analizando las </a:t>
            </a:r>
            <a:r>
              <a:rPr lang="es-ES" sz="2200" b="1" dirty="0" smtClean="0">
                <a:solidFill>
                  <a:schemeClr val="tx1"/>
                </a:solidFill>
                <a:latin typeface="+mn-lt"/>
              </a:rPr>
              <a:t>relaciones alimentarias</a:t>
            </a:r>
            <a:r>
              <a:rPr lang="es-ES" sz="2200" dirty="0" smtClean="0">
                <a:solidFill>
                  <a:schemeClr val="tx1"/>
                </a:solidFill>
                <a:latin typeface="+mn-lt"/>
              </a:rPr>
              <a:t>,</a:t>
            </a:r>
            <a:r>
              <a:rPr lang="es-ES" sz="2200" dirty="0" smtClean="0">
                <a:solidFill>
                  <a:schemeClr val="tx1"/>
                </a:solidFill>
                <a:latin typeface="+mn-lt"/>
                <a:hlinkClick r:id="rId2" action="ppaction://hlinksldjump"/>
              </a:rPr>
              <a:t> </a:t>
            </a:r>
            <a:r>
              <a:rPr lang="es-ES" sz="2200" dirty="0" smtClean="0">
                <a:solidFill>
                  <a:schemeClr val="tx1"/>
                </a:solidFill>
                <a:latin typeface="+mn-lt"/>
              </a:rPr>
              <a:t>los</a:t>
            </a:r>
            <a:r>
              <a:rPr lang="es-ES" sz="2200" b="1" dirty="0" smtClean="0">
                <a:solidFill>
                  <a:schemeClr val="tx1"/>
                </a:solidFill>
                <a:latin typeface="+mn-lt"/>
              </a:rPr>
              <a:t> ciclos de la materia</a:t>
            </a:r>
            <a:r>
              <a:rPr lang="es-ES" sz="2200" dirty="0" smtClean="0">
                <a:solidFill>
                  <a:schemeClr val="tx1"/>
                </a:solidFill>
                <a:latin typeface="+mn-lt"/>
              </a:rPr>
              <a:t> y los </a:t>
            </a:r>
            <a:r>
              <a:rPr lang="es-ES" sz="2200" b="1" dirty="0" smtClean="0">
                <a:solidFill>
                  <a:schemeClr val="tx1"/>
                </a:solidFill>
                <a:latin typeface="+mn-lt"/>
              </a:rPr>
              <a:t>flujos de energía</a:t>
            </a:r>
            <a:r>
              <a:rPr lang="es-ES" sz="2200" dirty="0" smtClean="0">
                <a:latin typeface="+mn-lt"/>
              </a:rPr>
              <a:t>.</a:t>
            </a:r>
          </a:p>
          <a:p>
            <a:pPr marL="0" indent="0" algn="just">
              <a:buNone/>
            </a:pPr>
            <a:endParaRPr lang="es-ES" sz="2400" dirty="0" smtClean="0"/>
          </a:p>
          <a:p>
            <a:pPr marL="0" indent="0" algn="just">
              <a:buNone/>
            </a:pPr>
            <a:endParaRPr lang="es-ES" sz="2400" b="1" dirty="0"/>
          </a:p>
        </p:txBody>
      </p:sp>
      <p:sp>
        <p:nvSpPr>
          <p:cNvPr id="6" name="5 Rectángulo"/>
          <p:cNvSpPr/>
          <p:nvPr/>
        </p:nvSpPr>
        <p:spPr>
          <a:xfrm>
            <a:off x="214282" y="1071546"/>
            <a:ext cx="8715404" cy="830997"/>
          </a:xfrm>
          <a:prstGeom prst="rect">
            <a:avLst/>
          </a:prstGeom>
        </p:spPr>
        <p:txBody>
          <a:bodyPr wrap="square">
            <a:spAutoFit/>
          </a:bodyPr>
          <a:lstStyle/>
          <a:p>
            <a:pPr algn="just"/>
            <a:r>
              <a:rPr lang="es-ES" sz="2400" dirty="0">
                <a:solidFill>
                  <a:prstClr val="black"/>
                </a:solidFill>
              </a:rPr>
              <a:t/>
            </a:r>
            <a:br>
              <a:rPr lang="es-ES" sz="2400" dirty="0">
                <a:solidFill>
                  <a:prstClr val="black"/>
                </a:solidFill>
              </a:rPr>
            </a:br>
            <a:endParaRPr lang="es-ES" sz="2400" dirty="0">
              <a:solidFill>
                <a:prstClr val="black"/>
              </a:solidFill>
            </a:endParaRPr>
          </a:p>
        </p:txBody>
      </p:sp>
    </p:spTree>
    <p:extLst>
      <p:ext uri="{BB962C8B-B14F-4D97-AF65-F5344CB8AC3E}">
        <p14:creationId xmlns:p14="http://schemas.microsoft.com/office/powerpoint/2010/main" val="41522577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1438" y="-646771"/>
            <a:ext cx="8229600" cy="1600200"/>
          </a:xfrm>
        </p:spPr>
        <p:txBody>
          <a:bodyPr>
            <a:normAutofit/>
          </a:bodyPr>
          <a:lstStyle/>
          <a:p>
            <a:r>
              <a:rPr lang="es-ES" sz="3600" dirty="0" smtClean="0"/>
              <a:t>Relaciones alimentarias</a:t>
            </a:r>
            <a:endParaRPr lang="es-ES" sz="3600" dirty="0"/>
          </a:p>
        </p:txBody>
      </p:sp>
      <p:sp>
        <p:nvSpPr>
          <p:cNvPr id="6" name="5 Rectángulo"/>
          <p:cNvSpPr/>
          <p:nvPr/>
        </p:nvSpPr>
        <p:spPr>
          <a:xfrm>
            <a:off x="71438" y="953429"/>
            <a:ext cx="8715404" cy="5509200"/>
          </a:xfrm>
          <a:prstGeom prst="rect">
            <a:avLst/>
          </a:prstGeom>
        </p:spPr>
        <p:txBody>
          <a:bodyPr wrap="square">
            <a:spAutoFit/>
          </a:bodyPr>
          <a:lstStyle/>
          <a:p>
            <a:pPr algn="just"/>
            <a:r>
              <a:rPr lang="es-ES" sz="2600" i="1" dirty="0">
                <a:solidFill>
                  <a:prstClr val="black"/>
                </a:solidFill>
              </a:rPr>
              <a:t>El flujo de energía en el ecosistema es abierto, puesto que, al ser utilizada en el seno de los </a:t>
            </a:r>
            <a:r>
              <a:rPr lang="es-ES" sz="2600" b="1" i="1" u="sng" dirty="0">
                <a:solidFill>
                  <a:prstClr val="black"/>
                </a:solidFill>
              </a:rPr>
              <a:t>niveles tróficos </a:t>
            </a:r>
            <a:r>
              <a:rPr lang="es-ES" sz="2600" i="1" dirty="0">
                <a:solidFill>
                  <a:prstClr val="black"/>
                </a:solidFill>
              </a:rPr>
              <a:t>para el mantenimiento de las funciones propias de los seres vivos, se degrada y disipa en forma de calor (respiración). </a:t>
            </a:r>
          </a:p>
          <a:p>
            <a:pPr algn="just"/>
            <a:endParaRPr lang="es-ES" sz="2600" i="1" dirty="0">
              <a:solidFill>
                <a:prstClr val="black"/>
              </a:solidFill>
            </a:endParaRPr>
          </a:p>
          <a:p>
            <a:pPr algn="just"/>
            <a:r>
              <a:rPr lang="es-ES" sz="2600" i="1" dirty="0">
                <a:solidFill>
                  <a:prstClr val="black"/>
                </a:solidFill>
              </a:rPr>
              <a:t>En cambio, el flujo de materia es, en gran medida, cerrado ya que los nutrientes son reciclados cuando la materia orgánica del suelo (restos, deyecciones,...) es transformada por los </a:t>
            </a:r>
            <a:r>
              <a:rPr lang="es-ES" sz="2600" i="1" dirty="0" err="1">
                <a:solidFill>
                  <a:prstClr val="black"/>
                </a:solidFill>
              </a:rPr>
              <a:t>descomponedores</a:t>
            </a:r>
            <a:r>
              <a:rPr lang="es-ES" sz="2600" i="1" dirty="0">
                <a:solidFill>
                  <a:prstClr val="black"/>
                </a:solidFill>
              </a:rPr>
              <a:t> en moléculas orgánicas o inorgánicas que, bien son nuevos nutrientes o bien se incorporan a nuevas cadenas tróficas.</a:t>
            </a:r>
          </a:p>
          <a:p>
            <a:pPr algn="just"/>
            <a:endParaRPr lang="es-ES" sz="2400" i="1" dirty="0">
              <a:solidFill>
                <a:prstClr val="black"/>
              </a:solidFill>
            </a:endParaRPr>
          </a:p>
          <a:p>
            <a:pPr algn="just"/>
            <a:r>
              <a:rPr lang="es-ES" sz="1400" i="1" dirty="0">
                <a:solidFill>
                  <a:prstClr val="black"/>
                </a:solidFill>
              </a:rPr>
              <a:t>Se denomina </a:t>
            </a:r>
            <a:r>
              <a:rPr lang="es-ES" sz="1400" b="1" i="1" dirty="0">
                <a:solidFill>
                  <a:prstClr val="black"/>
                </a:solidFill>
              </a:rPr>
              <a:t>nivel trófico</a:t>
            </a:r>
            <a:r>
              <a:rPr lang="es-ES" sz="1400" i="1" dirty="0">
                <a:solidFill>
                  <a:prstClr val="black"/>
                </a:solidFill>
              </a:rPr>
              <a:t> a cada uno de los conjuntos de especies, o de organismos, de un ecosistema que coinciden por el lugar de su hábitat que ocupan en el flujo de energía y nutrientes, es decir, a los que ocupan un lugar equivalente en la cadena alimenticia</a:t>
            </a:r>
          </a:p>
        </p:txBody>
      </p:sp>
    </p:spTree>
    <p:extLst>
      <p:ext uri="{BB962C8B-B14F-4D97-AF65-F5344CB8AC3E}">
        <p14:creationId xmlns:p14="http://schemas.microsoft.com/office/powerpoint/2010/main" val="33050644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4800" dirty="0" smtClean="0"/>
              <a:t>NIVELES TRÓFICOS</a:t>
            </a:r>
            <a:endParaRPr lang="es-ES" sz="4800" dirty="0"/>
          </a:p>
        </p:txBody>
      </p:sp>
      <p:pic>
        <p:nvPicPr>
          <p:cNvPr id="43010" name="Picture 2"/>
          <p:cNvPicPr>
            <a:picLocks noChangeAspect="1" noChangeArrowheads="1"/>
          </p:cNvPicPr>
          <p:nvPr/>
        </p:nvPicPr>
        <p:blipFill>
          <a:blip r:embed="rId2"/>
          <a:srcRect/>
          <a:stretch>
            <a:fillRect/>
          </a:stretch>
        </p:blipFill>
        <p:spPr bwMode="auto">
          <a:xfrm>
            <a:off x="41631" y="1828679"/>
            <a:ext cx="9102369" cy="3381390"/>
          </a:xfrm>
          <a:prstGeom prst="rect">
            <a:avLst/>
          </a:prstGeom>
          <a:noFill/>
          <a:ln w="9525">
            <a:noFill/>
            <a:miter lim="800000"/>
            <a:headEnd/>
            <a:tailEnd/>
          </a:ln>
          <a:effectLst/>
        </p:spPr>
      </p:pic>
    </p:spTree>
    <p:extLst>
      <p:ext uri="{BB962C8B-B14F-4D97-AF65-F5344CB8AC3E}">
        <p14:creationId xmlns:p14="http://schemas.microsoft.com/office/powerpoint/2010/main" val="23673835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1481" y="-691376"/>
            <a:ext cx="8229600" cy="1600200"/>
          </a:xfrm>
        </p:spPr>
        <p:txBody>
          <a:bodyPr>
            <a:normAutofit/>
          </a:bodyPr>
          <a:lstStyle/>
          <a:p>
            <a:r>
              <a:rPr lang="es-ES" sz="4800" dirty="0" smtClean="0"/>
              <a:t>NIVELES TRÓFICOS</a:t>
            </a:r>
            <a:endParaRPr lang="es-ES" sz="4800" dirty="0"/>
          </a:p>
        </p:txBody>
      </p:sp>
      <p:pic>
        <p:nvPicPr>
          <p:cNvPr id="89090" name="Picture 2" descr="Cadena alimentaria - Edicion Impresa - ABC Color"/>
          <p:cNvPicPr>
            <a:picLocks noChangeAspect="1" noChangeArrowheads="1"/>
          </p:cNvPicPr>
          <p:nvPr/>
        </p:nvPicPr>
        <p:blipFill>
          <a:blip r:embed="rId2"/>
          <a:srcRect/>
          <a:stretch>
            <a:fillRect/>
          </a:stretch>
        </p:blipFill>
        <p:spPr bwMode="auto">
          <a:xfrm>
            <a:off x="214282" y="1142984"/>
            <a:ext cx="8643998" cy="5715016"/>
          </a:xfrm>
          <a:prstGeom prst="rect">
            <a:avLst/>
          </a:prstGeom>
          <a:noFill/>
        </p:spPr>
      </p:pic>
    </p:spTree>
    <p:extLst>
      <p:ext uri="{BB962C8B-B14F-4D97-AF65-F5344CB8AC3E}">
        <p14:creationId xmlns:p14="http://schemas.microsoft.com/office/powerpoint/2010/main" val="42684444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0"/>
            <a:ext cx="8229600" cy="1003610"/>
          </a:xfrm>
        </p:spPr>
        <p:txBody>
          <a:bodyPr>
            <a:normAutofit/>
          </a:bodyPr>
          <a:lstStyle/>
          <a:p>
            <a:r>
              <a:rPr lang="es-ES" sz="3200" dirty="0" smtClean="0"/>
              <a:t>ECOSISTEMAS – Relaciones alimentarias</a:t>
            </a:r>
            <a:endParaRPr lang="es-ES" sz="3200" dirty="0"/>
          </a:p>
        </p:txBody>
      </p:sp>
      <p:pic>
        <p:nvPicPr>
          <p:cNvPr id="4" name="Picture 2" descr="Figura 4-3 &gt; Ejemplo de cadena trófic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034" y="1285875"/>
            <a:ext cx="8143932" cy="557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48961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669073"/>
            <a:ext cx="8865220" cy="1600200"/>
          </a:xfrm>
        </p:spPr>
        <p:txBody>
          <a:bodyPr>
            <a:normAutofit/>
          </a:bodyPr>
          <a:lstStyle/>
          <a:p>
            <a:r>
              <a:rPr lang="es-ES" sz="3600" dirty="0" smtClean="0"/>
              <a:t>ECOSISTEMAS – Relaciones alimentarias</a:t>
            </a:r>
            <a:endParaRPr lang="es-ES" sz="3600" dirty="0"/>
          </a:p>
        </p:txBody>
      </p:sp>
      <p:pic>
        <p:nvPicPr>
          <p:cNvPr id="1026" name="Picture 2" descr="http://3.bp.blogspot.com/-VbM4vO1x-Z8/TtmEJypkVAI/AAAAAAAAABE/hj7ahA4hn8I/s1600/red%2Btrofica.png"/>
          <p:cNvPicPr>
            <a:picLocks noChangeAspect="1" noChangeArrowheads="1"/>
          </p:cNvPicPr>
          <p:nvPr/>
        </p:nvPicPr>
        <p:blipFill>
          <a:blip r:embed="rId2"/>
          <a:srcRect/>
          <a:stretch>
            <a:fillRect/>
          </a:stretch>
        </p:blipFill>
        <p:spPr bwMode="auto">
          <a:xfrm>
            <a:off x="258887" y="1098380"/>
            <a:ext cx="8715436" cy="5528858"/>
          </a:xfrm>
          <a:prstGeom prst="rect">
            <a:avLst/>
          </a:prstGeom>
          <a:noFill/>
        </p:spPr>
      </p:pic>
    </p:spTree>
    <p:extLst>
      <p:ext uri="{BB962C8B-B14F-4D97-AF65-F5344CB8AC3E}">
        <p14:creationId xmlns:p14="http://schemas.microsoft.com/office/powerpoint/2010/main" val="198818389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01444" y="-657922"/>
            <a:ext cx="8229600" cy="1600200"/>
          </a:xfrm>
        </p:spPr>
        <p:txBody>
          <a:bodyPr>
            <a:normAutofit/>
          </a:bodyPr>
          <a:lstStyle/>
          <a:p>
            <a:r>
              <a:rPr lang="es-ES" sz="4800" dirty="0" smtClean="0"/>
              <a:t>NIVELES TRÓFICOS</a:t>
            </a:r>
            <a:endParaRPr lang="es-ES" sz="4800" dirty="0"/>
          </a:p>
        </p:txBody>
      </p:sp>
      <p:sp>
        <p:nvSpPr>
          <p:cNvPr id="4" name="3 Rectángulo"/>
          <p:cNvSpPr/>
          <p:nvPr/>
        </p:nvSpPr>
        <p:spPr>
          <a:xfrm>
            <a:off x="308023" y="854183"/>
            <a:ext cx="8643966" cy="5693866"/>
          </a:xfrm>
          <a:prstGeom prst="rect">
            <a:avLst/>
          </a:prstGeom>
        </p:spPr>
        <p:txBody>
          <a:bodyPr wrap="square">
            <a:spAutoFit/>
          </a:bodyPr>
          <a:lstStyle/>
          <a:p>
            <a:pPr algn="just"/>
            <a:r>
              <a:rPr lang="es-MX" sz="2600" i="1" dirty="0">
                <a:solidFill>
                  <a:prstClr val="black"/>
                </a:solidFill>
              </a:rPr>
              <a:t>Entre todos los seres vivos de un ecosistema se dan las relaciones de alimentación, que forman las cadenas y redes tróficas. </a:t>
            </a:r>
          </a:p>
          <a:p>
            <a:pPr algn="just"/>
            <a:endParaRPr lang="es-MX" sz="2600" i="1" dirty="0">
              <a:solidFill>
                <a:prstClr val="black"/>
              </a:solidFill>
            </a:endParaRPr>
          </a:p>
          <a:p>
            <a:pPr algn="just"/>
            <a:r>
              <a:rPr lang="es-MX" sz="2600" i="1" dirty="0">
                <a:solidFill>
                  <a:prstClr val="black"/>
                </a:solidFill>
              </a:rPr>
              <a:t>Estas relaciones son indispensables, pues por la alimentación los seres vivos obtenemos la energía necesaria para realizar todas nuestras actividades: crecer, caminar, estudiar, jugar, correr, leer, bailar, etc.</a:t>
            </a:r>
          </a:p>
          <a:p>
            <a:pPr algn="just"/>
            <a:endParaRPr lang="es-MX" sz="2600" i="1" dirty="0">
              <a:solidFill>
                <a:prstClr val="black"/>
              </a:solidFill>
            </a:endParaRPr>
          </a:p>
          <a:p>
            <a:pPr algn="just"/>
            <a:r>
              <a:rPr lang="es-MX" sz="2600" i="1" dirty="0" err="1">
                <a:solidFill>
                  <a:prstClr val="black"/>
                </a:solidFill>
              </a:rPr>
              <a:t>Trofo</a:t>
            </a:r>
            <a:r>
              <a:rPr lang="es-MX" sz="2600" i="1" dirty="0">
                <a:solidFill>
                  <a:prstClr val="black"/>
                </a:solidFill>
              </a:rPr>
              <a:t> significa alimento. </a:t>
            </a:r>
          </a:p>
          <a:p>
            <a:pPr algn="just"/>
            <a:endParaRPr lang="es-MX" sz="2600" i="1" dirty="0">
              <a:solidFill>
                <a:prstClr val="black"/>
              </a:solidFill>
            </a:endParaRPr>
          </a:p>
          <a:p>
            <a:pPr algn="just"/>
            <a:r>
              <a:rPr lang="es-MX" sz="2600" i="1" dirty="0">
                <a:solidFill>
                  <a:prstClr val="black"/>
                </a:solidFill>
              </a:rPr>
              <a:t>Los individuos que forman la comunidad producen o consumen energía y de acuerdo a esto los seres vivos cumplen un rol en el ecosistema .</a:t>
            </a:r>
          </a:p>
        </p:txBody>
      </p:sp>
    </p:spTree>
    <p:extLst>
      <p:ext uri="{BB962C8B-B14F-4D97-AF65-F5344CB8AC3E}">
        <p14:creationId xmlns:p14="http://schemas.microsoft.com/office/powerpoint/2010/main" val="7465939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12595" y="-624468"/>
            <a:ext cx="8229600" cy="1600200"/>
          </a:xfrm>
        </p:spPr>
        <p:txBody>
          <a:bodyPr>
            <a:normAutofit/>
          </a:bodyPr>
          <a:lstStyle/>
          <a:p>
            <a:r>
              <a:rPr lang="es-ES" sz="4800" dirty="0" smtClean="0"/>
              <a:t>Productores</a:t>
            </a:r>
            <a:endParaRPr lang="es-ES" sz="4800" dirty="0"/>
          </a:p>
        </p:txBody>
      </p:sp>
      <p:sp>
        <p:nvSpPr>
          <p:cNvPr id="4" name="3 Rectángulo"/>
          <p:cNvSpPr/>
          <p:nvPr/>
        </p:nvSpPr>
        <p:spPr>
          <a:xfrm>
            <a:off x="285720" y="794802"/>
            <a:ext cx="8643966" cy="6063198"/>
          </a:xfrm>
          <a:prstGeom prst="rect">
            <a:avLst/>
          </a:prstGeom>
        </p:spPr>
        <p:txBody>
          <a:bodyPr wrap="square">
            <a:spAutoFit/>
          </a:bodyPr>
          <a:lstStyle/>
          <a:p>
            <a:pPr algn="just"/>
            <a:r>
              <a:rPr lang="es-ES" sz="2600" i="1" dirty="0">
                <a:solidFill>
                  <a:prstClr val="black"/>
                </a:solidFill>
              </a:rPr>
              <a:t>Este primer nivel trófico, está representado por los organismos que realizan </a:t>
            </a:r>
            <a:r>
              <a:rPr lang="es-ES" sz="2600" i="1" dirty="0">
                <a:solidFill>
                  <a:prstClr val="black"/>
                </a:solidFill>
                <a:hlinkClick r:id="" action="ppaction://noaction"/>
              </a:rPr>
              <a:t>fotosíntesis</a:t>
            </a:r>
            <a:r>
              <a:rPr lang="es-ES" sz="2600" i="1" dirty="0">
                <a:solidFill>
                  <a:prstClr val="black"/>
                </a:solidFill>
              </a:rPr>
              <a:t> y son llamados autótrofos . </a:t>
            </a:r>
          </a:p>
          <a:p>
            <a:pPr algn="just"/>
            <a:endParaRPr lang="es-ES" sz="2600" i="1" dirty="0">
              <a:solidFill>
                <a:prstClr val="black"/>
              </a:solidFill>
            </a:endParaRPr>
          </a:p>
          <a:p>
            <a:pPr algn="just"/>
            <a:r>
              <a:rPr lang="es-ES" sz="2600" i="1" dirty="0">
                <a:solidFill>
                  <a:prstClr val="black"/>
                </a:solidFill>
              </a:rPr>
              <a:t>En los ecosistemas terrestres los productores están representados por las plantas, y en los acuáticos por las algas microscópicas (fitoplancton). Las plantas producen materia orgánica compleja (almidón) a partir de sustancias inorgánicas simples.</a:t>
            </a:r>
          </a:p>
          <a:p>
            <a:pPr algn="just"/>
            <a:endParaRPr lang="es-ES" sz="2600" i="1" dirty="0">
              <a:solidFill>
                <a:prstClr val="black"/>
              </a:solidFill>
            </a:endParaRPr>
          </a:p>
          <a:p>
            <a:pPr algn="just"/>
            <a:r>
              <a:rPr lang="es-MX" sz="2600" i="1" dirty="0">
                <a:solidFill>
                  <a:prstClr val="black"/>
                </a:solidFill>
              </a:rPr>
              <a:t>Los productores constituyen la amplia mayoría de los organismos de nuestro planeta ya que representan el 99% de la materia viva,</a:t>
            </a:r>
          </a:p>
          <a:p>
            <a:pPr algn="just"/>
            <a:r>
              <a:rPr lang="es-MX" sz="2600" i="1" dirty="0">
                <a:solidFill>
                  <a:prstClr val="black"/>
                </a:solidFill>
              </a:rPr>
              <a:t>mientras que los consumidores y los </a:t>
            </a:r>
            <a:r>
              <a:rPr lang="es-MX" sz="2600" i="1" dirty="0" err="1">
                <a:solidFill>
                  <a:prstClr val="black"/>
                </a:solidFill>
              </a:rPr>
              <a:t>descomponedores</a:t>
            </a:r>
            <a:r>
              <a:rPr lang="es-MX" sz="2600" i="1" dirty="0">
                <a:solidFill>
                  <a:prstClr val="black"/>
                </a:solidFill>
              </a:rPr>
              <a:t> sólo representan el 1% restante.</a:t>
            </a:r>
          </a:p>
          <a:p>
            <a:pPr algn="just"/>
            <a:endParaRPr lang="es-ES" sz="2400" i="1" dirty="0">
              <a:solidFill>
                <a:prstClr val="black"/>
              </a:solidFill>
            </a:endParaRPr>
          </a:p>
        </p:txBody>
      </p:sp>
    </p:spTree>
    <p:extLst>
      <p:ext uri="{BB962C8B-B14F-4D97-AF65-F5344CB8AC3E}">
        <p14:creationId xmlns:p14="http://schemas.microsoft.com/office/powerpoint/2010/main" val="1229605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184" y="-506352"/>
            <a:ext cx="8229600" cy="1600200"/>
          </a:xfrm>
        </p:spPr>
        <p:txBody>
          <a:bodyPr>
            <a:normAutofit/>
          </a:bodyPr>
          <a:lstStyle/>
          <a:p>
            <a:r>
              <a:rPr lang="es-ES" dirty="0" smtClean="0"/>
              <a:t>ECOLOGÍA</a:t>
            </a:r>
            <a:endParaRPr lang="es-ES" dirty="0"/>
          </a:p>
        </p:txBody>
      </p:sp>
      <p:sp>
        <p:nvSpPr>
          <p:cNvPr id="3" name="2 Marcador de contenido"/>
          <p:cNvSpPr>
            <a:spLocks noGrp="1"/>
          </p:cNvSpPr>
          <p:nvPr>
            <p:ph idx="1"/>
          </p:nvPr>
        </p:nvSpPr>
        <p:spPr>
          <a:xfrm>
            <a:off x="285720" y="1214422"/>
            <a:ext cx="8686800" cy="4525963"/>
          </a:xfrm>
        </p:spPr>
        <p:txBody>
          <a:bodyPr>
            <a:normAutofit/>
          </a:bodyPr>
          <a:lstStyle/>
          <a:p>
            <a:pPr algn="ctr">
              <a:buNone/>
            </a:pPr>
            <a:endParaRPr lang="es-MX" altLang="es-MX" dirty="0" smtClean="0"/>
          </a:p>
          <a:p>
            <a:pPr algn="ctr">
              <a:buNone/>
            </a:pPr>
            <a:endParaRPr lang="es-MX" altLang="es-MX" dirty="0" smtClean="0"/>
          </a:p>
          <a:p>
            <a:pPr algn="ctr">
              <a:buNone/>
            </a:pPr>
            <a:endParaRPr lang="es-ES" dirty="0" smtClean="0"/>
          </a:p>
          <a:p>
            <a:pPr algn="ctr">
              <a:buNone/>
            </a:pPr>
            <a:endParaRPr lang="es-ES" dirty="0"/>
          </a:p>
        </p:txBody>
      </p:sp>
      <p:sp>
        <p:nvSpPr>
          <p:cNvPr id="6" name="5 Rectángulo"/>
          <p:cNvSpPr/>
          <p:nvPr/>
        </p:nvSpPr>
        <p:spPr>
          <a:xfrm>
            <a:off x="214282" y="1071546"/>
            <a:ext cx="8715404" cy="6494085"/>
          </a:xfrm>
          <a:prstGeom prst="rect">
            <a:avLst/>
          </a:prstGeom>
        </p:spPr>
        <p:txBody>
          <a:bodyPr wrap="square">
            <a:spAutoFit/>
          </a:bodyPr>
          <a:lstStyle/>
          <a:p>
            <a:r>
              <a:rPr lang="es-ES" sz="2400" dirty="0">
                <a:solidFill>
                  <a:prstClr val="black"/>
                </a:solidFill>
                <a:ea typeface="Verdana" pitchFamily="34" charset="0"/>
                <a:cs typeface="Verdana" pitchFamily="34" charset="0"/>
              </a:rPr>
              <a:t>No es fácil definir qué es ecología ya que su campo de estudio es amplio y complejo.</a:t>
            </a:r>
          </a:p>
          <a:p>
            <a:endParaRPr lang="es-ES" sz="1400" dirty="0">
              <a:solidFill>
                <a:prstClr val="black"/>
              </a:solidFill>
              <a:ea typeface="Verdana" pitchFamily="34" charset="0"/>
              <a:cs typeface="Verdana" pitchFamily="34" charset="0"/>
            </a:endParaRPr>
          </a:p>
          <a:p>
            <a:pPr algn="just"/>
            <a:r>
              <a:rPr lang="es-ES" sz="2400" dirty="0">
                <a:solidFill>
                  <a:prstClr val="black"/>
                </a:solidFill>
                <a:ea typeface="Verdana" pitchFamily="34" charset="0"/>
                <a:cs typeface="Verdana" pitchFamily="34" charset="0"/>
              </a:rPr>
              <a:t>A lo largo de la historia cada autor ha aportado diferentes definiciones. La ecología es:</a:t>
            </a:r>
          </a:p>
          <a:p>
            <a:r>
              <a:rPr lang="es-ES" sz="2400" dirty="0">
                <a:solidFill>
                  <a:prstClr val="black"/>
                </a:solidFill>
                <a:ea typeface="Verdana" pitchFamily="34" charset="0"/>
                <a:cs typeface="Verdana" pitchFamily="34" charset="0"/>
              </a:rPr>
              <a:t>El conjunto de relaciones del animal con su medio ambiente orgánico e inorgánico (</a:t>
            </a:r>
            <a:r>
              <a:rPr lang="es-ES" sz="2400" dirty="0" err="1">
                <a:solidFill>
                  <a:prstClr val="black"/>
                </a:solidFill>
                <a:ea typeface="Verdana" pitchFamily="34" charset="0"/>
                <a:cs typeface="Verdana" pitchFamily="34" charset="0"/>
              </a:rPr>
              <a:t>Haeckl</a:t>
            </a:r>
            <a:r>
              <a:rPr lang="es-ES" sz="2400" dirty="0">
                <a:solidFill>
                  <a:prstClr val="black"/>
                </a:solidFill>
                <a:ea typeface="Verdana" pitchFamily="34" charset="0"/>
                <a:cs typeface="Verdana" pitchFamily="34" charset="0"/>
              </a:rPr>
              <a:t> 1869)</a:t>
            </a:r>
          </a:p>
          <a:p>
            <a:endParaRPr lang="es-ES" sz="1400" dirty="0">
              <a:solidFill>
                <a:prstClr val="black"/>
              </a:solidFill>
              <a:ea typeface="Verdana" pitchFamily="34" charset="0"/>
              <a:cs typeface="Verdana" pitchFamily="34" charset="0"/>
            </a:endParaRPr>
          </a:p>
          <a:p>
            <a:pPr algn="just"/>
            <a:r>
              <a:rPr lang="es-ES" sz="2400" dirty="0">
                <a:solidFill>
                  <a:prstClr val="black"/>
                </a:solidFill>
                <a:ea typeface="Verdana" pitchFamily="34" charset="0"/>
                <a:cs typeface="Verdana" pitchFamily="34" charset="0"/>
              </a:rPr>
              <a:t>El estudio científico de las interacciones que determinan la distribución y abundancia de los organismos (</a:t>
            </a:r>
            <a:r>
              <a:rPr lang="es-ES" sz="2400" dirty="0" err="1">
                <a:solidFill>
                  <a:prstClr val="black"/>
                </a:solidFill>
                <a:ea typeface="Verdana" pitchFamily="34" charset="0"/>
                <a:cs typeface="Verdana" pitchFamily="34" charset="0"/>
              </a:rPr>
              <a:t>Krebs</a:t>
            </a:r>
            <a:r>
              <a:rPr lang="es-ES" sz="2400" dirty="0">
                <a:solidFill>
                  <a:prstClr val="black"/>
                </a:solidFill>
                <a:ea typeface="Verdana" pitchFamily="34" charset="0"/>
                <a:cs typeface="Verdana" pitchFamily="34" charset="0"/>
              </a:rPr>
              <a:t> 1972)</a:t>
            </a:r>
          </a:p>
          <a:p>
            <a:endParaRPr lang="es-ES" sz="1400" dirty="0">
              <a:solidFill>
                <a:prstClr val="black"/>
              </a:solidFill>
              <a:ea typeface="Verdana" pitchFamily="34" charset="0"/>
              <a:cs typeface="Verdana" pitchFamily="34" charset="0"/>
            </a:endParaRPr>
          </a:p>
          <a:p>
            <a:pPr algn="just"/>
            <a:r>
              <a:rPr lang="es-ES" sz="2400" dirty="0">
                <a:solidFill>
                  <a:prstClr val="black"/>
                </a:solidFill>
              </a:rPr>
              <a:t>La Ecología estudia las interacciones que determinan la distribución, abundancia, número y organización de los organismos en los ecosistemas. En otras palabras, la ecología es el estudio de la relación entre las plantas y los animales con su ambiente físico y biológico.</a:t>
            </a:r>
            <a:endParaRPr lang="es-ES" sz="2400" dirty="0">
              <a:solidFill>
                <a:prstClr val="black"/>
              </a:solidFill>
              <a:ea typeface="Verdana" pitchFamily="34" charset="0"/>
              <a:cs typeface="Verdana" pitchFamily="34" charset="0"/>
            </a:endParaRPr>
          </a:p>
          <a:p>
            <a:endParaRPr lang="es-ES" sz="2400" dirty="0">
              <a:solidFill>
                <a:prstClr val="black"/>
              </a:solidFill>
              <a:ea typeface="Verdana" pitchFamily="34" charset="0"/>
              <a:cs typeface="Verdana" pitchFamily="34" charset="0"/>
            </a:endParaRPr>
          </a:p>
          <a:p>
            <a:r>
              <a:rPr lang="es-ES" sz="1400" dirty="0">
                <a:solidFill>
                  <a:prstClr val="black"/>
                </a:solidFill>
              </a:rPr>
              <a:t/>
            </a:r>
            <a:br>
              <a:rPr lang="es-ES" sz="1400" dirty="0">
                <a:solidFill>
                  <a:prstClr val="black"/>
                </a:solidFill>
              </a:rPr>
            </a:br>
            <a:endParaRPr lang="es-ES" sz="2400" dirty="0">
              <a:solidFill>
                <a:prstClr val="black"/>
              </a:solidFill>
            </a:endParaRPr>
          </a:p>
        </p:txBody>
      </p:sp>
    </p:spTree>
    <p:extLst>
      <p:ext uri="{BB962C8B-B14F-4D97-AF65-F5344CB8AC3E}">
        <p14:creationId xmlns:p14="http://schemas.microsoft.com/office/powerpoint/2010/main" val="16004349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92903" y="-512956"/>
            <a:ext cx="8229600" cy="1600200"/>
          </a:xfrm>
        </p:spPr>
        <p:txBody>
          <a:bodyPr>
            <a:normAutofit/>
          </a:bodyPr>
          <a:lstStyle/>
          <a:p>
            <a:r>
              <a:rPr lang="es-ES" sz="3600" dirty="0"/>
              <a:t>P</a:t>
            </a:r>
            <a:r>
              <a:rPr lang="es-ES" sz="3600" dirty="0" smtClean="0"/>
              <a:t>roductores</a:t>
            </a:r>
            <a:endParaRPr lang="es-ES" sz="3600" dirty="0"/>
          </a:p>
        </p:txBody>
      </p:sp>
      <p:sp>
        <p:nvSpPr>
          <p:cNvPr id="4" name="3 Rectángulo"/>
          <p:cNvSpPr/>
          <p:nvPr/>
        </p:nvSpPr>
        <p:spPr>
          <a:xfrm>
            <a:off x="285720" y="1166417"/>
            <a:ext cx="8643966" cy="5293757"/>
          </a:xfrm>
          <a:prstGeom prst="rect">
            <a:avLst/>
          </a:prstGeom>
        </p:spPr>
        <p:txBody>
          <a:bodyPr wrap="square">
            <a:spAutoFit/>
          </a:bodyPr>
          <a:lstStyle/>
          <a:p>
            <a:pPr algn="just"/>
            <a:r>
              <a:rPr lang="es-ES" sz="2600" i="1" dirty="0">
                <a:solidFill>
                  <a:prstClr val="black"/>
                </a:solidFill>
              </a:rPr>
              <a:t>Como se mencionaba anteriormente las cadenas alimentarias comienzan en los productores quienes hacen entrar la energía en los ecosistemas. </a:t>
            </a:r>
          </a:p>
          <a:p>
            <a:pPr algn="just"/>
            <a:endParaRPr lang="es-ES" sz="2600" i="1" dirty="0">
              <a:solidFill>
                <a:prstClr val="black"/>
              </a:solidFill>
            </a:endParaRPr>
          </a:p>
          <a:p>
            <a:pPr algn="just"/>
            <a:r>
              <a:rPr lang="es-ES" sz="2600" i="1" dirty="0">
                <a:solidFill>
                  <a:prstClr val="black"/>
                </a:solidFill>
              </a:rPr>
              <a:t>Estos organismos autótrofos son capaces de producir nutrientes (proteínas, carbohidratos, etc.) a partir de elementos inorgánicos (CO2, agua) y luz solar. Ellos captan la energía luminosa con su actividad fotosintética y la convierten en energía química almacenada en moléculas orgánicas. </a:t>
            </a:r>
          </a:p>
          <a:p>
            <a:pPr algn="just"/>
            <a:endParaRPr lang="es-ES" sz="2600" i="1" dirty="0">
              <a:solidFill>
                <a:prstClr val="black"/>
              </a:solidFill>
            </a:endParaRPr>
          </a:p>
          <a:p>
            <a:pPr algn="just"/>
            <a:r>
              <a:rPr lang="es-ES" sz="2600" i="1" dirty="0">
                <a:solidFill>
                  <a:prstClr val="black"/>
                </a:solidFill>
              </a:rPr>
              <a:t>Los principales productores primarios son las plantas verdes terrestres y acuáticas, incluidas las algas, y algunas bacterias.</a:t>
            </a:r>
          </a:p>
          <a:p>
            <a:pPr algn="just"/>
            <a:endParaRPr lang="es-ES" sz="2600" i="1" dirty="0">
              <a:solidFill>
                <a:prstClr val="black"/>
              </a:solidFill>
            </a:endParaRPr>
          </a:p>
        </p:txBody>
      </p:sp>
    </p:spTree>
    <p:extLst>
      <p:ext uri="{BB962C8B-B14F-4D97-AF65-F5344CB8AC3E}">
        <p14:creationId xmlns:p14="http://schemas.microsoft.com/office/powerpoint/2010/main" val="42372161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14324" y="-800100"/>
            <a:ext cx="8229600" cy="1600200"/>
          </a:xfrm>
        </p:spPr>
        <p:txBody>
          <a:bodyPr>
            <a:normAutofit/>
          </a:bodyPr>
          <a:lstStyle/>
          <a:p>
            <a:r>
              <a:rPr lang="es-ES" dirty="0" smtClean="0"/>
              <a:t>consumidores</a:t>
            </a:r>
            <a:endParaRPr lang="es-ES" dirty="0"/>
          </a:p>
        </p:txBody>
      </p:sp>
      <p:sp>
        <p:nvSpPr>
          <p:cNvPr id="4" name="3 Rectángulo"/>
          <p:cNvSpPr/>
          <p:nvPr/>
        </p:nvSpPr>
        <p:spPr>
          <a:xfrm>
            <a:off x="285720" y="1166417"/>
            <a:ext cx="8643966" cy="2031325"/>
          </a:xfrm>
          <a:prstGeom prst="rect">
            <a:avLst/>
          </a:prstGeom>
        </p:spPr>
        <p:txBody>
          <a:bodyPr wrap="square">
            <a:spAutoFit/>
          </a:bodyPr>
          <a:lstStyle/>
          <a:p>
            <a:pPr algn="just"/>
            <a:r>
              <a:rPr lang="es-ES" sz="2600" i="1" dirty="0">
                <a:solidFill>
                  <a:prstClr val="black"/>
                </a:solidFill>
              </a:rPr>
              <a:t>Este segundo nivel está representado por los organismos heterótrofos. Los consumidores son los animales que consumen energía, al comerse a las plantas o a otros animales</a:t>
            </a:r>
            <a:r>
              <a:rPr lang="es-ES" sz="2400" i="1" dirty="0">
                <a:solidFill>
                  <a:prstClr val="black"/>
                </a:solidFill>
              </a:rPr>
              <a:t>.</a:t>
            </a:r>
          </a:p>
          <a:p>
            <a:pPr algn="just"/>
            <a:endParaRPr lang="es-ES" sz="2400" i="1" dirty="0">
              <a:solidFill>
                <a:prstClr val="black"/>
              </a:solidFill>
            </a:endParaRPr>
          </a:p>
          <a:p>
            <a:pPr algn="just"/>
            <a:endParaRPr lang="es-ES" sz="2400" i="1" dirty="0">
              <a:solidFill>
                <a:prstClr val="black"/>
              </a:solidFill>
            </a:endParaRPr>
          </a:p>
        </p:txBody>
      </p:sp>
      <p:pic>
        <p:nvPicPr>
          <p:cNvPr id="104450" name="Picture 2" descr="x"/>
          <p:cNvPicPr>
            <a:picLocks noChangeAspect="1" noChangeArrowheads="1"/>
          </p:cNvPicPr>
          <p:nvPr/>
        </p:nvPicPr>
        <p:blipFill>
          <a:blip r:embed="rId2"/>
          <a:srcRect/>
          <a:stretch>
            <a:fillRect/>
          </a:stretch>
        </p:blipFill>
        <p:spPr bwMode="auto">
          <a:xfrm>
            <a:off x="1142976" y="2571743"/>
            <a:ext cx="6572296" cy="3955550"/>
          </a:xfrm>
          <a:prstGeom prst="rect">
            <a:avLst/>
          </a:prstGeom>
          <a:noFill/>
        </p:spPr>
      </p:pic>
    </p:spTree>
    <p:extLst>
      <p:ext uri="{BB962C8B-B14F-4D97-AF65-F5344CB8AC3E}">
        <p14:creationId xmlns:p14="http://schemas.microsoft.com/office/powerpoint/2010/main" val="135731923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0293" y="-657922"/>
            <a:ext cx="8229600" cy="1600200"/>
          </a:xfrm>
        </p:spPr>
        <p:txBody>
          <a:bodyPr>
            <a:normAutofit/>
          </a:bodyPr>
          <a:lstStyle/>
          <a:p>
            <a:r>
              <a:rPr lang="es-ES" dirty="0" smtClean="0"/>
              <a:t>consumidores</a:t>
            </a:r>
            <a:endParaRPr lang="es-ES" dirty="0"/>
          </a:p>
        </p:txBody>
      </p:sp>
      <p:sp>
        <p:nvSpPr>
          <p:cNvPr id="4" name="3 Rectángulo"/>
          <p:cNvSpPr/>
          <p:nvPr/>
        </p:nvSpPr>
        <p:spPr>
          <a:xfrm>
            <a:off x="285720" y="942278"/>
            <a:ext cx="8643966" cy="830997"/>
          </a:xfrm>
          <a:prstGeom prst="rect">
            <a:avLst/>
          </a:prstGeom>
        </p:spPr>
        <p:txBody>
          <a:bodyPr wrap="square">
            <a:spAutoFit/>
          </a:bodyPr>
          <a:lstStyle/>
          <a:p>
            <a:pPr algn="just"/>
            <a:r>
              <a:rPr lang="es-ES" sz="2400" b="1" dirty="0">
                <a:solidFill>
                  <a:prstClr val="black"/>
                </a:solidFill>
              </a:rPr>
              <a:t>Consumidores primarios o de primer orden </a:t>
            </a:r>
            <a:r>
              <a:rPr lang="es-ES" sz="2400" dirty="0">
                <a:solidFill>
                  <a:prstClr val="black"/>
                </a:solidFill>
              </a:rPr>
              <a:t>son los organismos que se alimentan directamente de los productores.</a:t>
            </a:r>
            <a:endParaRPr lang="es-ES" sz="2400" i="1" dirty="0">
              <a:solidFill>
                <a:prstClr val="black"/>
              </a:solidFill>
            </a:endParaRPr>
          </a:p>
        </p:txBody>
      </p:sp>
      <p:pic>
        <p:nvPicPr>
          <p:cNvPr id="131074" name="Picture 2" descr="http://aprendiendosobreecosistemas.wikispaces.com/file/view/escanear0004.jpg/282369640/552x539/escanear0004.jpg"/>
          <p:cNvPicPr>
            <a:picLocks noChangeAspect="1" noChangeArrowheads="1"/>
          </p:cNvPicPr>
          <p:nvPr/>
        </p:nvPicPr>
        <p:blipFill>
          <a:blip r:embed="rId2"/>
          <a:srcRect/>
          <a:stretch>
            <a:fillRect/>
          </a:stretch>
        </p:blipFill>
        <p:spPr bwMode="auto">
          <a:xfrm>
            <a:off x="1528778" y="2000241"/>
            <a:ext cx="5257800" cy="4857760"/>
          </a:xfrm>
          <a:prstGeom prst="rect">
            <a:avLst/>
          </a:prstGeom>
          <a:noFill/>
        </p:spPr>
      </p:pic>
    </p:spTree>
    <p:extLst>
      <p:ext uri="{BB962C8B-B14F-4D97-AF65-F5344CB8AC3E}">
        <p14:creationId xmlns:p14="http://schemas.microsoft.com/office/powerpoint/2010/main" val="155031694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92903" y="-584444"/>
            <a:ext cx="8229600" cy="1600200"/>
          </a:xfrm>
        </p:spPr>
        <p:txBody>
          <a:bodyPr>
            <a:normAutofit/>
          </a:bodyPr>
          <a:lstStyle/>
          <a:p>
            <a:r>
              <a:rPr lang="es-ES" dirty="0" smtClean="0"/>
              <a:t>consumidores</a:t>
            </a:r>
            <a:endParaRPr lang="es-ES" dirty="0"/>
          </a:p>
        </p:txBody>
      </p:sp>
      <p:sp>
        <p:nvSpPr>
          <p:cNvPr id="4" name="3 Rectángulo"/>
          <p:cNvSpPr/>
          <p:nvPr/>
        </p:nvSpPr>
        <p:spPr>
          <a:xfrm>
            <a:off x="285720" y="840208"/>
            <a:ext cx="8643966" cy="1692771"/>
          </a:xfrm>
          <a:prstGeom prst="rect">
            <a:avLst/>
          </a:prstGeom>
        </p:spPr>
        <p:txBody>
          <a:bodyPr wrap="square">
            <a:spAutoFit/>
          </a:bodyPr>
          <a:lstStyle/>
          <a:p>
            <a:pPr algn="just"/>
            <a:r>
              <a:rPr lang="es-ES" sz="2600" b="1" dirty="0">
                <a:solidFill>
                  <a:prstClr val="black"/>
                </a:solidFill>
              </a:rPr>
              <a:t>Consumidores secundarios: </a:t>
            </a:r>
            <a:r>
              <a:rPr lang="es-ES" sz="2600" dirty="0">
                <a:solidFill>
                  <a:prstClr val="black"/>
                </a:solidFill>
              </a:rPr>
              <a:t>animales que se alimentan de los herbívoros, entre ellos tenemos a los carnívoros y a los insectívoros, como las serpientes, los pelícanos, las gaviotas entre otros</a:t>
            </a:r>
          </a:p>
        </p:txBody>
      </p:sp>
      <p:pic>
        <p:nvPicPr>
          <p:cNvPr id="132098" name="Picture 2" descr="https://encrypted-tbn2.gstatic.com/images?q=tbn:ANd9GcTjp2rd_Z167ZTo_xFnKJ6Da6aTZgo_vhfUXVVO9krk4eGwisZ6blTbYA3-"/>
          <p:cNvPicPr>
            <a:picLocks noChangeAspect="1" noChangeArrowheads="1"/>
          </p:cNvPicPr>
          <p:nvPr/>
        </p:nvPicPr>
        <p:blipFill>
          <a:blip r:embed="rId2"/>
          <a:srcRect/>
          <a:stretch>
            <a:fillRect/>
          </a:stretch>
        </p:blipFill>
        <p:spPr bwMode="auto">
          <a:xfrm>
            <a:off x="285720" y="2541689"/>
            <a:ext cx="3692896" cy="2457456"/>
          </a:xfrm>
          <a:prstGeom prst="rect">
            <a:avLst/>
          </a:prstGeom>
          <a:noFill/>
        </p:spPr>
      </p:pic>
      <p:pic>
        <p:nvPicPr>
          <p:cNvPr id="132102" name="Picture 6" descr="http://1.bp.blogspot.com/-rv7DTdrGOBc/T3nlej5HguI/AAAAAAAAAmg/XLtMM_AZqGE/s1600/1258090394013_f.jpg"/>
          <p:cNvPicPr>
            <a:picLocks noChangeAspect="1" noChangeArrowheads="1"/>
          </p:cNvPicPr>
          <p:nvPr/>
        </p:nvPicPr>
        <p:blipFill>
          <a:blip r:embed="rId3"/>
          <a:srcRect/>
          <a:stretch>
            <a:fillRect/>
          </a:stretch>
        </p:blipFill>
        <p:spPr bwMode="auto">
          <a:xfrm>
            <a:off x="4381500" y="3357562"/>
            <a:ext cx="4762500" cy="3200401"/>
          </a:xfrm>
          <a:prstGeom prst="rect">
            <a:avLst/>
          </a:prstGeom>
          <a:noFill/>
        </p:spPr>
      </p:pic>
    </p:spTree>
    <p:extLst>
      <p:ext uri="{BB962C8B-B14F-4D97-AF65-F5344CB8AC3E}">
        <p14:creationId xmlns:p14="http://schemas.microsoft.com/office/powerpoint/2010/main" val="169528063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85762" y="-582448"/>
            <a:ext cx="8229600" cy="1600200"/>
          </a:xfrm>
        </p:spPr>
        <p:txBody>
          <a:bodyPr>
            <a:normAutofit/>
          </a:bodyPr>
          <a:lstStyle/>
          <a:p>
            <a:r>
              <a:rPr lang="es-ES" dirty="0" smtClean="0"/>
              <a:t>consumidores</a:t>
            </a:r>
            <a:endParaRPr lang="es-ES" dirty="0"/>
          </a:p>
        </p:txBody>
      </p:sp>
      <p:sp>
        <p:nvSpPr>
          <p:cNvPr id="4" name="3 Rectángulo"/>
          <p:cNvSpPr/>
          <p:nvPr/>
        </p:nvSpPr>
        <p:spPr>
          <a:xfrm>
            <a:off x="285720" y="1166417"/>
            <a:ext cx="8643966" cy="1200329"/>
          </a:xfrm>
          <a:prstGeom prst="rect">
            <a:avLst/>
          </a:prstGeom>
        </p:spPr>
        <p:txBody>
          <a:bodyPr wrap="square">
            <a:spAutoFit/>
          </a:bodyPr>
          <a:lstStyle/>
          <a:p>
            <a:pPr algn="just"/>
            <a:r>
              <a:rPr lang="es-ES" sz="2400" b="1" dirty="0">
                <a:solidFill>
                  <a:prstClr val="black"/>
                </a:solidFill>
              </a:rPr>
              <a:t>Consumidores terciarios : </a:t>
            </a:r>
            <a:r>
              <a:rPr lang="es-ES" sz="2400" dirty="0">
                <a:solidFill>
                  <a:prstClr val="black"/>
                </a:solidFill>
              </a:rPr>
              <a:t>son los carnívoros que se alimentan de otros carnívoros como el puma, el león, el lobo, el tiburón, el buitre, entre otros.</a:t>
            </a:r>
          </a:p>
        </p:txBody>
      </p:sp>
      <p:sp>
        <p:nvSpPr>
          <p:cNvPr id="133122" name="AutoShape 2" descr="data:image/jpeg;base64,/9j/4AAQSkZJRgABAQAAAQABAAD/2wCEAAkGBxQSEhUUExQWFRUXGBoaGBgYGBwbGhoZHBcYHBgaHRsaHCggHBwlHBcYITEhJSkrLi4uFx8zODMsNygtLisBCgoKDg0OGxAQGywlHyQsLCwsLCwsLCwsLCwsLCwsLCwsLCwsLCwsLCwsLCwsLCwsLCwsLCwsLCwsLCwsLCwsLP/AABEIALYBFQMBIgACEQEDEQH/xAAcAAABBQEBAQAAAAAAAAAAAAAEAAIDBQYBBwj/xAA8EAACAQMDAwIEAwcEAQMFAAABAhEAAyEEEjEFQVEiYQYTcYEykaEHFEKxwdHwI1Ji4fEVM3IkQ4KSsv/EABkBAAMBAQEAAAAAAAAAAAAAAAECAwQABf/EACcRAAICAgIBAwUAAwAAAAAAAAABAhEDIRIxQQQTIhQyUWFxQoGh/9oADAMBAAIRAxEAPwDz83BGaK0l9QhHvVcLWec1ImxWyZNY6RWwq5eG4ATjND9RunBOc1yywkt9q5qL4JA7cmuSoLYZqbx2iO4qLU3CLZH2pai9JCgcQa7dBKE+80ob/AnldgJ7frRml9zNVmt3G2rDsaJ0ZYxBFFrQU9hr21PpOaWjviySpG5TUOo9ImaEua8Eenkd6RI5vyX+mNq6x9YX61IpRDIYVlbdksxY49/BqysaYwAWn+tBwRyma5dbavIAB6x9pqi6zoBcG5V9Q5FVVuzcTdznI2kyKuNCz/KmSSeKH27TO53oG0DhQPTEUF1TRLecEQPNWnyyw9K571H1KzKqqqAe5nvXRnTs5u1RTX+k2QCDz5Bo34e6Rp2tXA0NcmRPihr+gZYBA3Yx596hNh7byMTiquTa7EpLwEt0RNxgCa5qOlIpj27cVbWunuYiZ7mp9ToiygiI7+fFSeXfYeJgtVbYNIBG3uK1PQviXU2kUCbgmCCMxVxa6Shdd2OMfSrrT2bQlAvq9gKXL6iDjTVj44O+wvQ9Ze8M23SB3GKh1uqzxGMmJFc1Vz0wrRPPP9KBPTGKzvKj75rEpJu+jRJS/pLZvITiAZzFF3upKuFY+45zWefpssflyWnE4BoV0u7iNpVhj6/Q1TgnuyVyXg0Y6m4/5LMiKvdB1dXHMfes1p1ZG3BiJAlTke9EaHTKGJ47+wnMUvxHi5GlcyJ5qs1LhAe4A7+KWr1gFskt9IIqpuOJjcTu7HihCyrmhWtQrKzo0bf4K70zqdu6PxDdMQeRVcE+WHgciB4qX4P6bbg5Buk5xn6VWcItWxOTbpGgKqTgH+ld1hNv1/nt/rR1xbSJDnPjjNVOp1qtbZUxP+c1CNXSKcmuxavrcKs55jP0pVl+qaV5G3Aj9cUqsoRRNZZGbu2ABIknvQbWic9jReldj/8AE+/eiDpiQBIn65ivRunRjIdHY3CAPvU66cIse/NTab/TMdgPrXdRfQqM5OfIqbbsOgS0BLTXHuoqn37U23Mme9R6ewGZiwMASPemrezkzmjvAowJqPR64qGCjI4NSmwAGlSvuOPyNT9G6C10bl9XIMcDwT4otxStgpvormvvd4yT2o7SaNoMjnFabTfDX/tn8I7wJNXB6LbRtwJAkESc/wDg1GfqILopHC2ZS1oXbAGO/tRdrQuElZaM559xV9qNIxG5ckcif5zTE6ithS91dqj8Unn2FQeZy6OeOnszwv8Ayz8xyFUGZPjx9aA1PxHplQhd7GeAsfqTxVL8VdaGpu/6a7bSk7AeTPLEdj7dqpK3w9MqTkRcq0jR3PjG8FK2wqL7+o/nVZe65fYybh+wAFV9I1dYoLpCcmaHo/xKyOBe9aTkx6h9PI9q0/Tuqaa8dp2MZxMrI+hrzWa6DU5+njL9DxytHuVuzsEJgMMAfyms/cW+S3oPsRxXmydQvAQLtwAcAO0flNWmj+LtXaEC7I8MA3P1E/rWZeilHp2UeaMu0ehWjdIllkqOTifvUouMI7Mfv+tYtv2h6n5ewJaB7ttmfscVTX/ibVOc3n+ghQPyFJH0mR90hveglo9RXWPbG2MngiiUdym5xjz71gfh74wclbd9gQcC4RmZ7n+tbm/rmZRaIBHI9z9e9Zs2FwdNFsc00EpaQrlwD2pradU5Ybu2DXemdOdiu5doGDux9Iqxu25JUwT2n+lQepVZdNNbK4XBGZJnFOFoNOT6ew7/AFruh1i7grCCDBx29q0A6vYtoyIoEqZMZOPNFRp0c0q0ZhtIpWfEGKh1unBExJGQe/FDdC0zO7yTsJ9MzxPvVh1K0CwCnb594p0qlVkqbVtFXc6dADgMGI4nFWfQtN8uWH42M0RcFsAEEnzPFSaLVgMECnI5/wA7UJTdDRikx99FY7rozPegOoKGAAws4ij9WXwSJB8frQJZWEERJ48DtSQXk6SsC1FiAsMDzzz2pVPqemDHqHeaVUUhODMF8nZBK7gOD4qHTuWuY4OJ7fee1T2Tk7gdpGR/KBRFj4fd2GxoTuSD4mCK9Hko9mOn4HvplySwY8Y4jzXL+mVyuyM9vMeDR/8A6YVILXFxk+P0GcVL+7C4wAxElTHPGR9anz2M0C3tFt9QkiOJyvvFHabRg2wZIYYOOQeDFTaHTckksIz/ANeRT9Xc2etTOROcQfAqcpt6KRS7YbZ6LZBm4jY4YkEe8eKtLnoUi2krEKB78cRVGusYZbKsCZ7yMcfcVJZdWC+tlY+D59qzyUn2VTj4LG3qWW3PdTt2wY/yaa2slAwMmfUp9vFSaKyA8IGaR+DfBPvJPmq34h1IsW2a+xtf7UKyzMOAuAfrU1HnKktjP4q7G9Z61+7pvchQAQF5LkjArzDrfW7uqcNcOAIVRgKPp59651rq9zVPuc4AhV7KP6n3qumvZ9P6dYlb7MWTI5MRNcmka5WkkdmuUqQrgCpV2KQFccOQTwJq2taZLaEvBb3nHsPegdHf2kekGD9zRWpvb4kBVGf+qR2x0kAai3B4/Soqn1V8NxQ5phTtekfs6+I2gW3RX+XG0nBgzAn2/lXm9a74S0hVN/d8/QCQP71PNBZI0ykMji7PXdZ1Et6oKiOPeqj1PmWEHkz/AEqHpnUVvWVyS2QY7EH+dE7doEloPf8AvXgvG02j0b5UwfVamWwFJEds1Odc7ZKACeAOffFD629bb0gHdyCv9TVc2va2wDNAOPyqnGxHKi9u64hRCgH6H8qC03y2MvLMDODEiciqrWa8uBBg578+DTtM/rwVCxmTmfAoxxaAsrbNR1C2lwbrSldsY9vehtTfZ7cHESARgxUOh1RgxxwR7UPq2LkpvCqTiKlGLTop+ycXGRfxEeDyagviTPj2qa1YLcP6R/uPeg9bfuIGRbbXG8CI9smqwpuh2lxsPOnR1Um4inMgwKVYe3bZncamUcEQsjAIpVp9tIz8v2XKaRQCSJP8MeB9qP1d8bQoOxSBwRyRIH6VjtF1prOpFp7n+nABbwY/l2q11T27uFudyZ9uQMd5rp4nyXLojz1SCHcQTkGY4kzGTUNi2rOCrtAHqyRB7H6UX08oILHcVOYxJx5/zNDve2sxIG18EQCACfzxFD9IXic1F0yEQEhcyG5n+lQLbLHYgI9+30nsKG0+qhypyRweDHHarGxqVtjaBDQCAfEfr96ZqloMdvYZo+m3FAkyDgCZj+1J9DdVfQh2sIZokjPHMipNJqnZdwdRnJiSIjyPt96tV1xtCCZ3ZjPce+KzylJF1GJnviPq/wC5WUEK9y4MAk+kDuRXnXUepXdQ5e65djxPYeAOwq4+OnZ9QHIIBWACZiDn+YNVukswu6ATNen6fHGEeSW2Zsk23XgGt6fGealGlxxniPemvfgzRNi5ugDnmPMVZt9kqK64kHNRkVbXbH05njEHxQ6aMmfIOQeM1ymdxAYp9yyV5BH1q1GmFs+k5P8AnNCXbZY5naJAzPejztncQQmkF/yKNWxt5qO6YH9a6wHAAByZqG5dJprOT3ptFI4VcrtS6TTNcdUUST/k0TibpWi+dcC9u59v+63V0G2oUYPCkDAx39qh6f0pNMpPJMTPJ8VNqGI5PJmpSdnDfhrqJs3G7T+Ie/G4f54q+V7ZS41w3Yn0mfzJA7VmGgHj6xRVty5MEyBBE9uxjway5cSl8vJoxZWviXjEKQqm3t/3QJA7fnVFe6jaF8q53R/t7+1G9JuWbDhbrAK5HILFuxAHHHmidV0ayLnzLa43ejEEDkT4qLUU3ZVr8DtL0/8Aj2IojAJkge80f+7IygqstE4Aoe3du7hywET7Zoo6hySQdsY4/SoSsqlFDNHpQSTtMmYiR9jRFjpV9plQCOBIwPrUa6t8Sw2jmCAak1HUCRiQTiQZkT3pbnyDa6KpUuB4iY9+9EXXcDcDDZn6fSodMEl967c85zUzlNoxngbT25qkuwKQBqdMzwxgyO65pVB1XWMGAt23YAcyOfzpU9MHxMP1Flu6kmSFcjJ54rRaDpIRLbXgdxcCDMEHPI7wJpXujIGBkug/i7bwDIMHnirPUbrvyikPcED04QGCoM8Tkdua05MlpJGaMK2yW/dRlEiXOJJxtz3HPAoFdQruBBLKRECBPYGYmKKt6Eg/KyV5YZ2g98yIM9qKuaqzJlYiTtA5MQBJORis91+x+KeyGzq7q3NnogrP4IPcYbvxNSXlDFH9LkiTtOTPgHvMzFS3NQl0g5LKBgAQoGQC0948UBZtsz7gNoMsCAIAmQATz34pU/L0dxDdLqgoJbCgxiJAOOO5qU6gk4naBB9JnPH5CgrNlSWV9o9MwBP3zkGRnEZqDV3WCnLgspjbECJMnucGuUbYG2uiHrGgbUqthQXvbgUjuZI259q3vwn+xhUWdbc3Er/7dvAVvJbv+VVf7GtJc1GrF9yGWypO/b+IsNqgGOYJPtXuVejghUaZGcrPGvjP9iispfQNDyP9NzgrtggGMGYOfevHNT0u7prrW7yFHQwwPY/bn7V9kViP2j/AadQT5iHZfRTBgkMBkKYIzPeqNfgQ+a1uefcRRFq5LCTAjn+VM1WlKOyt+JfSw8NwaBvXNpwaVbDssTfG7IyZ+mOKr7WpIEVELp71GwyadRA2SteNROabSo0LZ2uClRvSuntfuBFDHyVEwPeSB+tGziPRaN7z7UBJPJ7AeT4FbY2tPobQMTcIg92dvA8Caa121pEFnTD5t9gZnaDjzH6LzUfStC283tRm8T6ZMqAR4I9JFI3YaCtMjuBcuckelBwo7/VvepH+lSajE+D2/tUO0kSDn/MUgwO6RjtzTdNcAeREjB8HP8v5ECpUuFgSVKkEiD38EexoK+qKGhtjbXftniQZ5+lB/gKD9HoXe6t24QQpOyO0nuOavbVwXAQZISGEd/c1j/hp7wQm2fnW/wCND6WX3VjImtbobogNlZGJxHkHzWTMn1Zqxuw51BDEuCkTgjJ9/wDO1CafbcCXARtM54AI8jzTNS1u56QfVGZ/C0cRQ19mtJCNMqQ1srCzPHv9ajCKqvJSTrsMN5NwlBJ4aRB857GKE1Fk22LqPSf+XAFP0bIVUYEwNgzH2Ndu9KHzAfmbSvKc/pRTUdCtN7QYumjTjUK4hsBImRPeeKgGvt2Nt1iVYSQpGD2P6UrpNtYJLLyq+Pp2iiLOkS+nqVW9ifw/2NJX5HaALpVmNy2WIeCQDAGO1KqzrR+SypatbgBmCcHxSqzgmImDaDrsXNjwF2kA5A2sIIMdo4Aoj/1E2SBb2sPIH4QYjHNUr2UddzARnImee48TNGpphdJaYaBBSJ3DkgcH3H6VeUImaPIs7PV3Lt8ySpHAxCggnByCTVrY06XDgKF5gAD+ee2T71WpYsoVJt3fmbZB+aVJiMbRE8cHFXOs1mwIzpbuKZAY2x6iORKwyuJ4nOCKy5K/xNEE19wH1K2jQiAiBBnExIHETyPek3zb6WktILakZ5xA7TzP9aN0luzyLb2mIk/6m8ADxvWR9Ki1l4zA3CIBhcmT5mMeKRy8FOOit6Z09jdIcjcJXOZzkk9xgYmrTqgILqR6jH4VyCBzjAMZGKnfqBFtAm1Qxm4Si7iAdpye09vpQN7WRcPp2qAczIJzkn+IfqJ9qFylKxKjFUb79j1gBNSQf41BUCADtmY8ndXotYb9lCRZv7hDtd3EgyCNoCwfoPzrbXbkCvUxzUcabMc18h9KodNqA4MGYMH61NVYyUlaFaadM8A/b30NbN5NRbUD5hhoPeCZ2/nmvJGM19B/t0cNpogEgjaTH5AHk/SvnuhjaYJWNNKuGlTgsVdUVyaK02pggGCPdQf5igzkEWNAoIL3LW0/8zP5KCftRl3rBY/Jt3DasmBuEqMYJbMlT71Lp9FZdRmXMzEAEchkP8LD/a2D570tX0+0BuuGD5GJ+ozn3FJyQ/Ev+ndItrbAdBuwVO7coYfxIYkA4MGaJ1tyMtx5HH5VlNN1T5Y2Wbrbf+YwPpI/SuXNE9w7mYueQytkf/jx+RFCt7ONLYYnLA+2Zx2IYY+xpzrGRWfS5qLYlSH8g4JHuPPvVrpdaHgRD49J5E4z7e9LLSsKVugrS2w7qskA/iIEkKPxGO8Cuxp0xBLNMOwG8rMTHHYY7VPqkFlMiWOS0hTgg+lgZgYx3rNJ1FWb8OJJmMn79qzpvJsvqGjS9MvkIRCoBwojI8x/Spb2vCgcY7j+3f61j7nVLhgDCjmO/wBfeoNTqwRgGe/iKPsW9nPNS0aJPiJUeQsEHkf91Fquv/Mk7QMyCOeeKziAn6HyK63gkgfz96p7UbJe5JoubnV2EHg5iRxRGi6yCf8AUXPeJmqH5ixBJJHArtu5HP8An3ovGmujlOSNvodZZJO64ViQikYE9yf6VYXOooi7LIlz+IggTjn9K88uMDEL+RND7/BKn6xUvp1Y/vOj0awiMPUzbpz6cZAIgxn7Uqw9nrV+2IV5HuAaVD6Z/k73jS9E+HW1QuotlmCgNbuYA3x67bMcQZEeCvvRmq+Gb4X5rWtipAPrTBmMjuJ+9XXw91U6TQi0+LobapB/gJYbgOSao+pX9V1JRYLrZVGkzum40QGMdgASB5NS5Nyd6RSta7L0dJtHTl7+otAD8P8AuUDiWkkHvEd6zul1HzXNpAz2SfV4EcNJ9vEmj9F0e1aBtgi4xbPr7gHG2OIJBk/0pLcVYQI9qOdhAX2w3qM0i81so78hmn0wXAJjgC4QcA5lhkH3Ip9gpgAqQob05yf4d3sPHJqAX7gJVDbcOQDBzI7nggwODn3oC9ogScspkkSMSBiD7+D+dTUXfyH5WtBOmuBwV9JhtwlcIe4gDgwOT2pvWdtxWBWSp3D/AJZGBE9s0JpOmNcaLdxVBxJJ9fBIjsQT9eOaO6l0m9ae0C4juCu4nOOOB9+9GoqXYqtraCvhPrd6w8opGQNpzIaMEfXM16lrupnbnBxMfrWG+HOlkXxcYqyhZXa0yY7g8QTV31C6cnx7ma5zta6NGD08ZSVob0vrxttJMqXfcPILkf2rbXeoWwm/cIiefavGdXqjsvLOflXGBwRKkRBoP4I6wLWoFzUN/o3gQwZpRQ0kEzgVbDKUYtC+vxwck0c/aBqLvUb0WfU65sqp/EyjcSJ5IAOTXnPxRq1u3tyjb6VBGcEcgzmZqy1fXja6lcvaV4UXT8stwFkiPZckfShfirqgv3C1y3bW8cs9smHng4Me3FbYJqjzJ0Z6KK6fomusFBjycwP+/aha1vT9Stm1b+XlnHq3CR7GD2wffFPkk0tCRjbG3fhq1JVHIhBDHu2d2PrWavadlnHBg+xrcpaO1yB6v4pgcdwI7zzQ/UOnkqSoAaIYfwv4Edj4b6VDHm3stLHa0YpWjiR964afdABIyPIPI9qZWogcrY/BdpHt3BcWcmDIBnbgScx9KxxrR6HUBNKgTDm4zFhyIwBU8yuNIpiaTtmpfpawQoMRgjd98HB/SgNNr00pclv+MxluTn2qh13xLqXAU3nhRGMT9Yqra+Tls+ajHBJfcx5ZVeiz6j1d7jHIjsPaq/sIETTbZnP+RXQrNETV1GtE27ZKt6Bx9z5p124CuMcfn7UOW8ikv6+5xXUAkFyOZMdu1ds3A09wI/8AApgYMDg4qA4OMe9Gkzgu8ZJOPp3qW0RQYuSc06SBk47V1HE7g8k1JZfcYVZnH+TUc7hBE1q+gdAACsxIJ/hHj3nn6VOc1FbGhFyZRarpRWJMHuPFcrdPoExu2jx6e1KoL1P6LPAwPp91Xtl90uMyABH5zP0rW9GRrzKtmzu/3cDaDyScCJH1rxo6W6JBkQYInP3zzjk16R+yrr1y1eGnd1C3TIY+ptwEKsxETNTzYlGLa2NjyN6PQNP8EtvdjcRdwXcMtxP080Uf2e6RiSTckxlWA/SK51a7A2tqLlsu4WUVZBPGT2qXpIuaMQ919RbBO5mEuvg4/EOZ71iwZ06a/JTJCdd/8Mn1/wDZlqEYnSuLik4VyFYfU8H8hVF034N6qt0W2tjbH8ZBtkcEbgcc4HtXvCOCAQZB4p1ex7MWY1kkjK9C+Dbdq3tvbXJJwkqsGOwPOOatrvQNOwg2l4AnMwOMzPerSotTcKqxAkgEgeSBxXPFigujvcnJ9mXXoq2LsqxIKkRHHqnFBdWSQwyAeYA471Loup/NYkh5xkj05HbAkA4+1UnxHrCobIkDmI8e/vXncU3o9PFNwWzz/rmuNq8pGdyMp9wwI/MmDQtkMiA3LT7BtVt/pgxiBzB88YoTrr//AFSgttIg5JyfGO9O1fUCgIRmKgDdba4WVs5Yd0YcyPbmtTjSozznylYF8UdLtJbL27TLJwwOAJO4EefeKyRr0rq+mQ2VJdvl3kBW42ROJBKzJBO0g+x81iF6M/zShxBOfI9oq2CeqZmzR8og6Xo/muAx2pmW/oPevQLWnRFh+CBA2niOQBxVZ03pyBlltpQYUSJPk4z/ACq0W6u4F0BXjuNvv3xg/c1HPPlKkUxQpWOVVZlESgX1NIxjx3+2alR2XJDEDgACfAzUVjVbSyrAtnvMbZMx/wAgcc+Ki/fnAZSqr2BX+IeZ7dqztMvoxPxMkam5gjcZiqqvRepaH94WHQlgBDAw0mIJ81jOqdEvWLjW7iQVmfGPf7Vvw5E40Y8kKdleiyQPNHai7JG1QoAiAOY70CEqRmzVnsmmdK1OibYYZHt/Y8UMWnvXJoAJ7jkmRBBzIEfp2rnzYnGe3tTbbf4KmFsgEnI5yTXf0YbauAT9Py/vXSp5Bx2xzTLgE+as9L0a60ekqdoYBgQSpEg/Qjg0G0tndlXbuEHxRF0mB79v+6s//RWBh+/jIjvntWj6T0C0iG5eAeeBtkDwD4PvUZ54rZSOOUjM9N+Hrl8N8pZgbiZAAH1NCjRXFcKU9R7HII+vFb/QdVS0Ht2kUA7twGGEoQCOR9vc96qtQTqWR2O0J2U/iP8AQYqcc0nd9FJYo6SeyLpGiFuGMFhB4/oa0iahjOCJ9s/T/wAUFpnhckQpmCB3P61JcaSxgHyKhN8mViqQRdtq2SST7T+RPeu0HbNz8QBAOMew/wC6VLxQ1gI6S9xU3ySBkyASB/8A1A7+1F6no4tQYBWMY7wN0EHjHPvT1vIbo2sVUkZVQYImQOJB4nwTg0ZrNVPL7tmYaJPePUsqe8cYIiulJtElXgvOl/GTKyrcX5iCIMesQckziQZ8cV6V0nqVnVIWTsRuBiVMTmK8F1tlgqHiPfvnA8qZ59q237Ium3mvXL7f+2VKzkBzuxiIMARNJjxJbSX8FnJvvwer2UAELgVIaazAVHeeQQPFeipLHGvJnq2J7238XE1Wdc1oA2g8iZFFreAAQepgMivNdb1stqWRY9TFUkwBGIJrHkyTkuKNWCEedyJzrF04uXHJDtEERAAk4znJNZjqfU3vsGYiBG4z+EdyZ/KPY0X1HqL3FCylsDAfaXIHaFiO/M0N1fqGlt6VlQh/SUIxJkZY+5Oa6LpJUVluzz34oT5lx3QyqBZImJIBA/8A1oDS9XdI5JGJMcePcf3r3z9nXwdpm0Vx9RaRxqHLeoSAqSi88ZDH71gf2n/s+sabbe0VwFGkNaLbiDzKtMn6H8+1bk1VMxOzBP1NuR3zjsf871pumi5+7LeuCDcO222PwLMnn9ayGm0ty5cREQl3IVVA5JgR9MVvethksJaGRZtwAD9J+uQxpuKXROUm9GUtdVc3GyYmB4gHAPeDWi0TfMA3QJ/L8/HfNUHQOk/Mh7ghM/ee+fEVfkbI2SYiJ74iSTxg8VmzVdI04rrYZf0pOByOcfpigOr6n5CTAJJAAJ5845ruv6z8pfUw3kyFBmfMx345rLdZ6u+obcwAgCY8/fnjtSYsUm99DzyKqRa9B6le1Wu0ludoa9aUhZEj5izMnOBW9/az0onUXAP/ALnqJAGACInwJNUv7Evh83taupfFuxLCcbnOFjyACSftWx/atfX5jkGPQqFokAl9wAz3H8qtNxT+PgirfZ4wOmXp2wp5kY7Dye396eOgXTyoGJGRB/WrPXdVtAQGYk5JA79gD9qSXb98qqr8u1Ilz2WSJLfniu5zq3oPCN0jP6vp7JcKYJHO1pEd81GumxJiPJI/lW103w0oXdcm4rMF3AemVHcn8OM+9WGg6UgWGW3n8IicTjMZwPvSv1MVpB+nb7PP30xgbdzTz6SB7ZrlmxcbCh4ngKSJr0C6VVhtjPYYiPpiJ/lRVzRgIGBGJJA7MTwAPNc/Ua6OWBGM6Z8Nu5VmIVQRMnt7+BWqs9PLAlJDEcDkiDEduAIFJ7FxkIBaMSByfAx496m/e8QfVAgTkCP87VCc5T8lYxUQROm7XUsW3DOCMmAM+1W1tA7kPIC4lDtPEndGGwI4qqtXWLkgEniNs+AYB45FXN6zcVVIC5EmMMIjafY/2qc/A8SvvaRC68Bf4R9RJB8xu5ph0dtQCqggQAImS0xEH9aNe26pJHk7RAOM/QARUGi1e63yAeTGQCJzA8ZH51yboNbIrlobifwxiPHkyfvT1ufw8AAHHIng/eoE1AyrQzgHgxzmY/r78UHp7xIJCkGT6t2Tx+njxTxV9it0H/vu0AkST4HEeRXKpW1j91I+grtU4IXmTXdUFMrLyICgkAiTjPNHdJLEYUS2YJngRiY+45P0rT2/2f6y3bLotsv7nIgd+0T4q26B8GhSTqflgsZCoYz34HHep5KSBHfRS/A3QTqrxe+R8hPX6VhTjCg8gjBxXp174jsWtyrP+muFAjxAB4jIqr1+ttWbYt21baMBVGP7mPFCafpLXNQ9wINr2wZPsRMeDxU4yk/tKe1FK5jdH+0C25Vbgb/UbasLBMmJycCYGYrbKPST38/+KzXVun2renKFVjElYDDvO7nmsb8PfGv7ldfT3GuXbc4djMTO33E/U8VWGF9sjklFv4qi8611W/pbdx/SASYJIEEmBzmYrzwa/wDEu4tIBwQBMyJx25on4x6k+pdDdeLbS1sSMvIEc4hc+c1D0vSMMqoUnJkRkZ+zYIovStjRTvRBb0N12JYHMRHgZ5PfHirhtJbtWrhZVC7Du9wPM/U1y/1C3YDG+wQLwCTJkcDu3071hfi74xbVEpbDLZ5IJ9Tn/lGI9vzrscZ5JWuimRwxx/ZFqfjbVtprekS8wsoGwMFgSTDHkgT38d6z+mALgSFngxifBrTfDPTrTJuwWIgzmP7VHrukWrS7gJM+ZrfaWjBdjtBfNkkBtrfhYgwY8fSjbnVXEy09lOMziPfJFY/VXyzljyTXBqWJBb1QQYzBg8YopaFa2WlrqTWHdSSVPg/QiW5gcVJ/6w9wkARxCqSJzBE8zBq16QPmG21q3bUAqG9AZhxK7sm4SDx2gzFGLYsB4+WoUsCCg/Cw8FQSRMYis05xT62WXKqKnpnw2LihnuEKXjaB6o8yTmfavQek9N0mltj5Qi5J3loZsk7QJEKuOR+ZrNLq0swsFmUllIwIgkxwZyDjyaJvdRTIaQWJPqPsoETkjkifNZ8mScv4Vgor+mrHxfdIeLSmPShG7BWcxEd/YHjzWX19s31O+6GJ9RB3BRGNzr+Js4kYj8qAPVE27Fz2gMd3Mn3znnmaKsXBtkrLeogE7onIkckSRPiaSpJ2M1aAdR0m0lvdd2IEYHCyhM4YbRMHiDOe9DP1gl5Uqd3BJ8ADg5HGPtUnVdKrMoWflz+AiTJ7Ez6iCImhNP0hfmSrFPG2cD0+1aFTW2LtaRdarr9x7NvTMVFsOHcAZndO2O4xU97UXbhESoPqWQAMk5EY7/QcQKh0XTUwwLNczmWJME8iCDxzRY1AKbSu4KZwCCpmSRHBMDt7ZqMpLwVjF+RabSQzZ2mYJ3CBAmPzro0wUEhlcRLETK55IPAkz3qwfX+kZYloktbUtPBG+ZP0Nc6idiDbuJH4hITbPErniSealex9UC/hBYkA4gxBGQSJ7cfrQLCTODghTEATyRmMf1qNSUIkL+LC/igcDvnMwKOs6bcsA7SYPGAMe2Afc09KIt8jnTdSyqSxZW5UiJx5keaurvxAzKFuhXaIJdAx2jjxH50A+nLBJZQFOY7mI/Km6i1bIlSGIB75jn+s0mm9hSaRDrTbb0FxmYwYHnAMxJptnp10AkAsD3t+oHtyvB9iBTdNolckyeRmVHYnnAirHU9SRBncpjlSBlRkEg9x9s0brUQX5kVw07Z9IMdoIP0I85pt6woJBVQSIJ7x/WknxOz+kuHycH1FRJAlstT/AN4ciB6jxIBJHtEdo5pvkuzvi1orL2mzBbbHGCMH/wAUqk1LEfjGc5mJ44xSp7YtI+iv31S7IZEQNxwCT2WeftTNZ09GXjIBggSftXD0uy10XmG5oG0kkgf/ABHA+tHb601GS+dGVScX8TP9M0mlLFEuBri/iEw/gyOa51vrFrQr6y2eAgkk+/ge9HdR0OnZ1uPbU3B+F49f0BGay/xb1ddj2nSHIAXcMMSMfQx/Oo1ji6RRynJW2ZjrXxDvEFQq5jiYJwSawPUNTua6BycD7CQfr70zrevO2IJBIE+BQw2qzMTlhnOOKvGNEnIqNa9zcjMzNt47havb3xhsUbBLwJBwAfc/28Vm9XriGYLx5oCqe2pdhU3Hom12te82+424/oPYeKHmuxTktkxGSeBVOkJbYRo9c9segwDUuo6hcuLmNvt/n+RVhoOgDbuuGMj/AExl47mBwPere10e2WUT6Qfwc5C8kCJnGe3H1jLLFFFjbMYtokYBMD+vNW/R/h25eIJG233bE98AHJJjxW76bbFs7yFAPfvzlQRxj6VNrFYgsC0bQV3hgRE8E+kmcwYqEvVN9IrHAu2M0emS0ilRsUNsX1boUCWMDuxPOZ9X2B6nZ/1LZVVBUgmQojJYcEwY7DPijG0zXth3smwlm3enk4YZkRJ4qa+8H0DcJDEhhIf8JPGccYxmsvJ8r8lXj0ZW1Z3M1sKSRuIU5zyRkZkLPb+lFK5yuS26A4g59yPwkN28GrjUaJizME2sQAIP8IMECOJWeP8Ad7VCNOxWdoZhJZf4iAfURj1QskfVvFWcroj7ezH6pb924ZguRIgjKiZyT2z3o/puluudrA+k7SoMMJHMnAEfzFHdGt7XfZci207gY9Q5X0EAceD2rXWTb9Uggrt9aEnn+I7sbYJET27802XNx1Q0MV7spLWgtBVXbmAwYDcee54mMZ4ohtDJZQhPjgYPfuAM/wAqWuupk2rvZVKLbIbAjcxPpOY79jUd92Y/gaSue43YGIBjA/nUG5PbKqh37mW2hVCgYJ/4g/WKOv8Ayk/DnbyQZB8QTBnHM1HZ0PpJ/EDkoMBR3Mg5PaTU3yArbBJtsODAiZKsYzjyM1NzTY3SA11r7yBAntEKfTP1JqwZN6mNoBmceDAkeSQ0D9KpUvj5fzGDMzQEAPsN3qHIyBmO9EEM0yxLwSNpPbhZxI3EcfaulG9oCbOXAGuG2udyqRIghe8dyJ7HNK5fUwVgKfSFz+IYKnxMAj7+K7ptAN7fjyigtxkSWZskzPA8CjrPyn4tlpAGY2wvEfkTRc0gJMrbh4naIxAOCe+Z8TzxBpX2HJO7sFXEwc/h/t+dS/OcXN4UCVO2Mgkk7iB/u4wfNMsWfmk72hvaV+kRxn7011tgbvR1GO2VBXtJOMGYI5AxQ3V3BBKD1cANJU+kj7mCQR+tSPZKBWdGAEz5C8SPTkk5kVJrQAgKs52xAZYZoBAyO2Tggc02rsWTSVMoNH0e3auBmLMTP4SBGORmdw8Crz93PoAYAAEgyByCZO44wO3kimXNOqorl1gxguNyjkcd8HvjvQGm2NMF2ZSW3tMDvAECY5j2qlue2T5KKpE2u1BG0SBjkwZ89/8AJpUtTYVwvgA/ikSf4j+HuaVFJA5nuXwt1I3WddoVFVNoBJiQZ/kKv3gfeu0qHp4pxd+Dsv3g2puLZUMQTGB9zXnX7T+pBtMLoWGUnb9geaVKq9OhVtWeM67VN8pOM8/f/wA1S3rjOZJpUq0xJMgK5ip9NpC5gQIn3pUqaT0As9N8Mu67t6gc9/NWuh6fa090q83GABHpAAn3nn7UqVZ5ybReEUX2mAupCgqASckcwfC8cUrPTQVD3IPqiVmTjdBBMRSpVks0VsOtlPlyqwNwXgAxiDI5YHvTrtohVt7iqkiQskGc5DNE/alSqaHYRo9N89oZiETAUQODxjtV9+6qO0wO/wBaVKp5HTKQRHcsydimJz+n51FqbPyvxEzPpKgSD5z/ADpUqMXsE0qPI+tX97G6MHeVcDA3/wC5QMCR2xBmPayPWWVLCOSVI3NGTliFGTmB/M0qVenKKaVnnxbUjSBFvwI2tJCsFjucHP4fzNN0y7ZVnLAOQAVnbnIBL5zPI70qVYo+Uan0mXtnVtbRbpjlVgEnDQBk4/ICKC0l0tdDzJYTkRBDevInmZ845FKlUUlTHbHjQWwm4CA52gQDjJg9hEH9KENoK1lMgNuyOQQMntzI8d67SroPaOFpx6yrxBOYk5AYyJOP+hzV30rptq+LoAKtZUbRyrAhok4IMSJHGI4pUq5d/wCgTZUi2GDbFAA/EDkzONp9hGTk96qI/jgEFRIPczn3AkeewpUqeLJyWkxuh60GZlZWndgq0DiIZSMgmSciZoDWErAOZnaZMgDkH++TXKVaUkjO3aBQCxAY7pwCfEcN+fNSaeVcIApYnBPAwfuf+qVKq12J5D9MvypEB2OSSSB9opUqVGkc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solidFill>
                <a:prstClr val="black"/>
              </a:solidFill>
            </a:endParaRPr>
          </a:p>
        </p:txBody>
      </p:sp>
      <p:sp>
        <p:nvSpPr>
          <p:cNvPr id="133124" name="AutoShape 4" descr="data:image/jpeg;base64,/9j/4AAQSkZJRgABAQAAAQABAAD/2wCEAAkGBxQSEhUUExQWFRUXGBoaGBgYGBwbGhoZHBcYHBgaHRsaHCggHBwlHBcYITEhJSkrLi4uFx8zODMsNygtLisBCgoKDg0OGxAQGywlHyQsLCwsLCwsLCwsLCwsLCwsLCwsLCwsLCwsLCwsLCwsLCwsLCwsLCwsLCwsLCwsLCwsLP/AABEIALYBFQMBIgACEQEDEQH/xAAcAAABBQEBAQAAAAAAAAAAAAAEAAIDBQYBBwj/xAA8EAACAQMDAwIEAwcEAQMFAAABAhEAAyEEEjEFQVEiYQYTcYEykaEHFEKxwdHwI1Ji4fEVM3IkQ4KSsv/EABkBAAMBAQEAAAAAAAAAAAAAAAECAwQABf/EACcRAAICAgIBAwUAAwAAAAAAAAABAhEDIRIxQQQTIhQyUWFxQoGh/9oADAMBAAIRAxEAPwDz83BGaK0l9QhHvVcLWec1ImxWyZNY6RWwq5eG4ATjND9RunBOc1yywkt9q5qL4JA7cmuSoLYZqbx2iO4qLU3CLZH2pai9JCgcQa7dBKE+80ob/AnldgJ7frRml9zNVmt3G2rDsaJ0ZYxBFFrQU9hr21PpOaWjviySpG5TUOo9ImaEua8Eenkd6RI5vyX+mNq6x9YX61IpRDIYVlbdksxY49/BqysaYwAWn+tBwRyma5dbavIAB6x9pqi6zoBcG5V9Q5FVVuzcTdznI2kyKuNCz/KmSSeKH27TO53oG0DhQPTEUF1TRLecEQPNWnyyw9K571H1KzKqqqAe5nvXRnTs5u1RTX+k2QCDz5Bo34e6Rp2tXA0NcmRPihr+gZYBA3Yx596hNh7byMTiquTa7EpLwEt0RNxgCa5qOlIpj27cVbWunuYiZ7mp9ToiygiI7+fFSeXfYeJgtVbYNIBG3uK1PQviXU2kUCbgmCCMxVxa6Shdd2OMfSrrT2bQlAvq9gKXL6iDjTVj44O+wvQ9Ze8M23SB3GKh1uqzxGMmJFc1Vz0wrRPPP9KBPTGKzvKj75rEpJu+jRJS/pLZvITiAZzFF3upKuFY+45zWefpssflyWnE4BoV0u7iNpVhj6/Q1TgnuyVyXg0Y6m4/5LMiKvdB1dXHMfes1p1ZG3BiJAlTke9EaHTKGJ47+wnMUvxHi5GlcyJ5qs1LhAe4A7+KWr1gFskt9IIqpuOJjcTu7HihCyrmhWtQrKzo0bf4K70zqdu6PxDdMQeRVcE+WHgciB4qX4P6bbg5Buk5xn6VWcItWxOTbpGgKqTgH+ld1hNv1/nt/rR1xbSJDnPjjNVOp1qtbZUxP+c1CNXSKcmuxavrcKs55jP0pVl+qaV5G3Aj9cUqsoRRNZZGbu2ABIknvQbWic9jReldj/8AE+/eiDpiQBIn65ivRunRjIdHY3CAPvU66cIse/NTab/TMdgPrXdRfQqM5OfIqbbsOgS0BLTXHuoqn37U23Mme9R6ewGZiwMASPemrezkzmjvAowJqPR64qGCjI4NSmwAGlSvuOPyNT9G6C10bl9XIMcDwT4otxStgpvormvvd4yT2o7SaNoMjnFabTfDX/tn8I7wJNXB6LbRtwJAkESc/wDg1GfqILopHC2ZS1oXbAGO/tRdrQuElZaM559xV9qNIxG5ckcif5zTE6ithS91dqj8Unn2FQeZy6OeOnszwv8Ayz8xyFUGZPjx9aA1PxHplQhd7GeAsfqTxVL8VdaGpu/6a7bSk7AeTPLEdj7dqpK3w9MqTkRcq0jR3PjG8FK2wqL7+o/nVZe65fYybh+wAFV9I1dYoLpCcmaHo/xKyOBe9aTkx6h9PI9q0/Tuqaa8dp2MZxMrI+hrzWa6DU5+njL9DxytHuVuzsEJgMMAfyms/cW+S3oPsRxXmydQvAQLtwAcAO0flNWmj+LtXaEC7I8MA3P1E/rWZeilHp2UeaMu0ehWjdIllkqOTifvUouMI7Mfv+tYtv2h6n5ewJaB7ttmfscVTX/ibVOc3n+ghQPyFJH0mR90hveglo9RXWPbG2MngiiUdym5xjz71gfh74wclbd9gQcC4RmZ7n+tbm/rmZRaIBHI9z9e9Zs2FwdNFsc00EpaQrlwD2pradU5Ybu2DXemdOdiu5doGDux9Iqxu25JUwT2n+lQepVZdNNbK4XBGZJnFOFoNOT6ew7/AFruh1i7grCCDBx29q0A6vYtoyIoEqZMZOPNFRp0c0q0ZhtIpWfEGKh1unBExJGQe/FDdC0zO7yTsJ9MzxPvVh1K0CwCnb594p0qlVkqbVtFXc6dADgMGI4nFWfQtN8uWH42M0RcFsAEEnzPFSaLVgMECnI5/wA7UJTdDRikx99FY7rozPegOoKGAAws4ij9WXwSJB8frQJZWEERJ48DtSQXk6SsC1FiAsMDzzz2pVPqemDHqHeaVUUhODMF8nZBK7gOD4qHTuWuY4OJ7fee1T2Tk7gdpGR/KBRFj4fd2GxoTuSD4mCK9Hko9mOn4HvplySwY8Y4jzXL+mVyuyM9vMeDR/8A6YVILXFxk+P0GcVL+7C4wAxElTHPGR9anz2M0C3tFt9QkiOJyvvFHabRg2wZIYYOOQeDFTaHTckksIz/ANeRT9Xc2etTOROcQfAqcpt6KRS7YbZ6LZBm4jY4YkEe8eKtLnoUi2krEKB78cRVGusYZbKsCZ7yMcfcVJZdWC+tlY+D59qzyUn2VTj4LG3qWW3PdTt2wY/yaa2slAwMmfUp9vFSaKyA8IGaR+DfBPvJPmq34h1IsW2a+xtf7UKyzMOAuAfrU1HnKktjP4q7G9Z61+7pvchQAQF5LkjArzDrfW7uqcNcOAIVRgKPp59651rq9zVPuc4AhV7KP6n3qumvZ9P6dYlb7MWTI5MRNcmka5WkkdmuUqQrgCpV2KQFccOQTwJq2taZLaEvBb3nHsPegdHf2kekGD9zRWpvb4kBVGf+qR2x0kAai3B4/Soqn1V8NxQ5phTtekfs6+I2gW3RX+XG0nBgzAn2/lXm9a74S0hVN/d8/QCQP71PNBZI0ykMji7PXdZ1Et6oKiOPeqj1PmWEHkz/AEqHpnUVvWVyS2QY7EH+dE7doEloPf8AvXgvG02j0b5UwfVamWwFJEds1Odc7ZKACeAOffFD629bb0gHdyCv9TVc2va2wDNAOPyqnGxHKi9u64hRCgH6H8qC03y2MvLMDODEiciqrWa8uBBg578+DTtM/rwVCxmTmfAoxxaAsrbNR1C2lwbrSldsY9vehtTfZ7cHESARgxUOh1RgxxwR7UPq2LkpvCqTiKlGLTop+ycXGRfxEeDyagviTPj2qa1YLcP6R/uPeg9bfuIGRbbXG8CI9smqwpuh2lxsPOnR1Um4inMgwKVYe3bZncamUcEQsjAIpVp9tIz8v2XKaRQCSJP8MeB9qP1d8bQoOxSBwRyRIH6VjtF1prOpFp7n+nABbwY/l2q11T27uFudyZ9uQMd5rp4nyXLojz1SCHcQTkGY4kzGTUNi2rOCrtAHqyRB7H6UX08oILHcVOYxJx5/zNDve2sxIG18EQCACfzxFD9IXic1F0yEQEhcyG5n+lQLbLHYgI9+30nsKG0+qhypyRweDHHarGxqVtjaBDQCAfEfr96ZqloMdvYZo+m3FAkyDgCZj+1J9DdVfQh2sIZokjPHMipNJqnZdwdRnJiSIjyPt96tV1xtCCZ3ZjPce+KzylJF1GJnviPq/wC5WUEK9y4MAk+kDuRXnXUepXdQ5e65djxPYeAOwq4+OnZ9QHIIBWACZiDn+YNVukswu6ATNen6fHGEeSW2Zsk23XgGt6fGealGlxxniPemvfgzRNi5ugDnmPMVZt9kqK64kHNRkVbXbH05njEHxQ6aMmfIOQeM1ymdxAYp9yyV5BH1q1GmFs+k5P8AnNCXbZY5naJAzPejztncQQmkF/yKNWxt5qO6YH9a6wHAAByZqG5dJprOT3ptFI4VcrtS6TTNcdUUST/k0TibpWi+dcC9u59v+63V0G2oUYPCkDAx39qh6f0pNMpPJMTPJ8VNqGI5PJmpSdnDfhrqJs3G7T+Ie/G4f54q+V7ZS41w3Yn0mfzJA7VmGgHj6xRVty5MEyBBE9uxjway5cSl8vJoxZWviXjEKQqm3t/3QJA7fnVFe6jaF8q53R/t7+1G9JuWbDhbrAK5HILFuxAHHHmidV0ayLnzLa43ejEEDkT4qLUU3ZVr8DtL0/8Aj2IojAJkge80f+7IygqstE4Aoe3du7hywET7Zoo6hySQdsY4/SoSsqlFDNHpQSTtMmYiR9jRFjpV9plQCOBIwPrUa6t8Sw2jmCAak1HUCRiQTiQZkT3pbnyDa6KpUuB4iY9+9EXXcDcDDZn6fSodMEl967c85zUzlNoxngbT25qkuwKQBqdMzwxgyO65pVB1XWMGAt23YAcyOfzpU9MHxMP1Flu6kmSFcjJ54rRaDpIRLbXgdxcCDMEHPI7wJpXujIGBkug/i7bwDIMHnirPUbrvyikPcED04QGCoM8Tkdua05MlpJGaMK2yW/dRlEiXOJJxtz3HPAoFdQruBBLKRECBPYGYmKKt6Eg/KyV5YZ2g98yIM9qKuaqzJlYiTtA5MQBJORis91+x+KeyGzq7q3NnogrP4IPcYbvxNSXlDFH9LkiTtOTPgHvMzFS3NQl0g5LKBgAQoGQC0948UBZtsz7gNoMsCAIAmQATz34pU/L0dxDdLqgoJbCgxiJAOOO5qU6gk4naBB9JnPH5CgrNlSWV9o9MwBP3zkGRnEZqDV3WCnLgspjbECJMnucGuUbYG2uiHrGgbUqthQXvbgUjuZI259q3vwn+xhUWdbc3Er/7dvAVvJbv+VVf7GtJc1GrF9yGWypO/b+IsNqgGOYJPtXuVejghUaZGcrPGvjP9iispfQNDyP9NzgrtggGMGYOfevHNT0u7prrW7yFHQwwPY/bn7V9kViP2j/AadQT5iHZfRTBgkMBkKYIzPeqNfgQ+a1uefcRRFq5LCTAjn+VM1WlKOyt+JfSw8NwaBvXNpwaVbDssTfG7IyZ+mOKr7WpIEVELp71GwyadRA2SteNROabSo0LZ2uClRvSuntfuBFDHyVEwPeSB+tGziPRaN7z7UBJPJ7AeT4FbY2tPobQMTcIg92dvA8Caa121pEFnTD5t9gZnaDjzH6LzUfStC283tRm8T6ZMqAR4I9JFI3YaCtMjuBcuckelBwo7/VvepH+lSajE+D2/tUO0kSDn/MUgwO6RjtzTdNcAeREjB8HP8v5ECpUuFgSVKkEiD38EexoK+qKGhtjbXftniQZ5+lB/gKD9HoXe6t24QQpOyO0nuOavbVwXAQZISGEd/c1j/hp7wQm2fnW/wCND6WX3VjImtbobogNlZGJxHkHzWTMn1Zqxuw51BDEuCkTgjJ9/wDO1CafbcCXARtM54AI8jzTNS1u56QfVGZ/C0cRQ19mtJCNMqQ1srCzPHv9ajCKqvJSTrsMN5NwlBJ4aRB857GKE1Fk22LqPSf+XAFP0bIVUYEwNgzH2Ndu9KHzAfmbSvKc/pRTUdCtN7QYumjTjUK4hsBImRPeeKgGvt2Nt1iVYSQpGD2P6UrpNtYJLLyq+Pp2iiLOkS+nqVW9ifw/2NJX5HaALpVmNy2WIeCQDAGO1KqzrR+SypatbgBmCcHxSqzgmImDaDrsXNjwF2kA5A2sIIMdo4Aoj/1E2SBb2sPIH4QYjHNUr2UddzARnImee48TNGpphdJaYaBBSJ3DkgcH3H6VeUImaPIs7PV3Lt8ySpHAxCggnByCTVrY06XDgKF5gAD+ee2T71WpYsoVJt3fmbZB+aVJiMbRE8cHFXOs1mwIzpbuKZAY2x6iORKwyuJ4nOCKy5K/xNEE19wH1K2jQiAiBBnExIHETyPek3zb6WktILakZ5xA7TzP9aN0luzyLb2mIk/6m8ADxvWR9Ki1l4zA3CIBhcmT5mMeKRy8FOOit6Z09jdIcjcJXOZzkk9xgYmrTqgILqR6jH4VyCBzjAMZGKnfqBFtAm1Qxm4Si7iAdpye09vpQN7WRcPp2qAczIJzkn+IfqJ9qFylKxKjFUb79j1gBNSQf41BUCADtmY8ndXotYb9lCRZv7hDtd3EgyCNoCwfoPzrbXbkCvUxzUcabMc18h9KodNqA4MGYMH61NVYyUlaFaadM8A/b30NbN5NRbUD5hhoPeCZ2/nmvJGM19B/t0cNpogEgjaTH5AHk/SvnuhjaYJWNNKuGlTgsVdUVyaK02pggGCPdQf5igzkEWNAoIL3LW0/8zP5KCftRl3rBY/Jt3DasmBuEqMYJbMlT71Lp9FZdRmXMzEAEchkP8LD/a2D570tX0+0BuuGD5GJ+ozn3FJyQ/Ev+ndItrbAdBuwVO7coYfxIYkA4MGaJ1tyMtx5HH5VlNN1T5Y2Wbrbf+YwPpI/SuXNE9w7mYueQytkf/jx+RFCt7ONLYYnLA+2Zx2IYY+xpzrGRWfS5qLYlSH8g4JHuPPvVrpdaHgRD49J5E4z7e9LLSsKVugrS2w7qskA/iIEkKPxGO8Cuxp0xBLNMOwG8rMTHHYY7VPqkFlMiWOS0hTgg+lgZgYx3rNJ1FWb8OJJmMn79qzpvJsvqGjS9MvkIRCoBwojI8x/Spb2vCgcY7j+3f61j7nVLhgDCjmO/wBfeoNTqwRgGe/iKPsW9nPNS0aJPiJUeQsEHkf91Fquv/Mk7QMyCOeeKziAn6HyK63gkgfz96p7UbJe5JoubnV2EHg5iRxRGi6yCf8AUXPeJmqH5ixBJJHArtu5HP8An3ovGmujlOSNvodZZJO64ViQikYE9yf6VYXOooi7LIlz+IggTjn9K88uMDEL+RND7/BKn6xUvp1Y/vOj0awiMPUzbpz6cZAIgxn7Uqw9nrV+2IV5HuAaVD6Z/k73jS9E+HW1QuotlmCgNbuYA3x67bMcQZEeCvvRmq+Gb4X5rWtipAPrTBmMjuJ+9XXw91U6TQi0+LobapB/gJYbgOSao+pX9V1JRYLrZVGkzum40QGMdgASB5NS5Nyd6RSta7L0dJtHTl7+otAD8P8AuUDiWkkHvEd6zul1HzXNpAz2SfV4EcNJ9vEmj9F0e1aBtgi4xbPr7gHG2OIJBk/0pLcVYQI9qOdhAX2w3qM0i81so78hmn0wXAJjgC4QcA5lhkH3Ip9gpgAqQob05yf4d3sPHJqAX7gJVDbcOQDBzI7nggwODn3oC9ogScspkkSMSBiD7+D+dTUXfyH5WtBOmuBwV9JhtwlcIe4gDgwOT2pvWdtxWBWSp3D/AJZGBE9s0JpOmNcaLdxVBxJJ9fBIjsQT9eOaO6l0m9ae0C4juCu4nOOOB9+9GoqXYqtraCvhPrd6w8opGQNpzIaMEfXM16lrupnbnBxMfrWG+HOlkXxcYqyhZXa0yY7g8QTV31C6cnx7ma5zta6NGD08ZSVob0vrxttJMqXfcPILkf2rbXeoWwm/cIiefavGdXqjsvLOflXGBwRKkRBoP4I6wLWoFzUN/o3gQwZpRQ0kEzgVbDKUYtC+vxwck0c/aBqLvUb0WfU65sqp/EyjcSJ5IAOTXnPxRq1u3tyjb6VBGcEcgzmZqy1fXja6lcvaV4UXT8stwFkiPZckfShfirqgv3C1y3bW8cs9smHng4Me3FbYJqjzJ0Z6KK6fomusFBjycwP+/aha1vT9Stm1b+XlnHq3CR7GD2wffFPkk0tCRjbG3fhq1JVHIhBDHu2d2PrWavadlnHBg+xrcpaO1yB6v4pgcdwI7zzQ/UOnkqSoAaIYfwv4Edj4b6VDHm3stLHa0YpWjiR964afdABIyPIPI9qZWogcrY/BdpHt3BcWcmDIBnbgScx9KxxrR6HUBNKgTDm4zFhyIwBU8yuNIpiaTtmpfpawQoMRgjd98HB/SgNNr00pclv+MxluTn2qh13xLqXAU3nhRGMT9Yqra+Tls+ajHBJfcx5ZVeiz6j1d7jHIjsPaq/sIETTbZnP+RXQrNETV1GtE27ZKt6Bx9z5p124CuMcfn7UOW8ikv6+5xXUAkFyOZMdu1ds3A09wI/8AApgYMDg4qA4OMe9Gkzgu8ZJOPp3qW0RQYuSc06SBk47V1HE7g8k1JZfcYVZnH+TUc7hBE1q+gdAACsxIJ/hHj3nn6VOc1FbGhFyZRarpRWJMHuPFcrdPoExu2jx6e1KoL1P6LPAwPp91Xtl90uMyABH5zP0rW9GRrzKtmzu/3cDaDyScCJH1rxo6W6JBkQYInP3zzjk16R+yrr1y1eGnd1C3TIY+ptwEKsxETNTzYlGLa2NjyN6PQNP8EtvdjcRdwXcMtxP080Uf2e6RiSTckxlWA/SK51a7A2tqLlsu4WUVZBPGT2qXpIuaMQ919RbBO5mEuvg4/EOZ71iwZ06a/JTJCdd/8Mn1/wDZlqEYnSuLik4VyFYfU8H8hVF034N6qt0W2tjbH8ZBtkcEbgcc4HtXvCOCAQZB4p1ex7MWY1kkjK9C+Dbdq3tvbXJJwkqsGOwPOOatrvQNOwg2l4AnMwOMzPerSotTcKqxAkgEgeSBxXPFigujvcnJ9mXXoq2LsqxIKkRHHqnFBdWSQwyAeYA471Loup/NYkh5xkj05HbAkA4+1UnxHrCobIkDmI8e/vXncU3o9PFNwWzz/rmuNq8pGdyMp9wwI/MmDQtkMiA3LT7BtVt/pgxiBzB88YoTrr//AFSgttIg5JyfGO9O1fUCgIRmKgDdba4WVs5Yd0YcyPbmtTjSozznylYF8UdLtJbL27TLJwwOAJO4EefeKyRr0rq+mQ2VJdvl3kBW42ROJBKzJBO0g+x81iF6M/zShxBOfI9oq2CeqZmzR8og6Xo/muAx2pmW/oPevQLWnRFh+CBA2niOQBxVZ03pyBlltpQYUSJPk4z/ACq0W6u4F0BXjuNvv3xg/c1HPPlKkUxQpWOVVZlESgX1NIxjx3+2alR2XJDEDgACfAzUVjVbSyrAtnvMbZMx/wAgcc+Ki/fnAZSqr2BX+IeZ7dqztMvoxPxMkam5gjcZiqqvRepaH94WHQlgBDAw0mIJ81jOqdEvWLjW7iQVmfGPf7Vvw5E40Y8kKdleiyQPNHai7JG1QoAiAOY70CEqRmzVnsmmdK1OibYYZHt/Y8UMWnvXJoAJ7jkmRBBzIEfp2rnzYnGe3tTbbf4KmFsgEnI5yTXf0YbauAT9Py/vXSp5Bx2xzTLgE+as9L0a60ekqdoYBgQSpEg/Qjg0G0tndlXbuEHxRF0mB79v+6s//RWBh+/jIjvntWj6T0C0iG5eAeeBtkDwD4PvUZ54rZSOOUjM9N+Hrl8N8pZgbiZAAH1NCjRXFcKU9R7HII+vFb/QdVS0Ht2kUA7twGGEoQCOR9vc96qtQTqWR2O0J2U/iP8AQYqcc0nd9FJYo6SeyLpGiFuGMFhB4/oa0iahjOCJ9s/T/wAUFpnhckQpmCB3P61JcaSxgHyKhN8mViqQRdtq2SST7T+RPeu0HbNz8QBAOMew/wC6VLxQ1gI6S9xU3ySBkyASB/8A1A7+1F6no4tQYBWMY7wN0EHjHPvT1vIbo2sVUkZVQYImQOJB4nwTg0ZrNVPL7tmYaJPePUsqe8cYIiulJtElXgvOl/GTKyrcX5iCIMesQckziQZ8cV6V0nqVnVIWTsRuBiVMTmK8F1tlgqHiPfvnA8qZ59q237Ium3mvXL7f+2VKzkBzuxiIMARNJjxJbSX8FnJvvwer2UAELgVIaazAVHeeQQPFeipLHGvJnq2J7238XE1Wdc1oA2g8iZFFreAAQepgMivNdb1stqWRY9TFUkwBGIJrHkyTkuKNWCEedyJzrF04uXHJDtEERAAk4znJNZjqfU3vsGYiBG4z+EdyZ/KPY0X1HqL3FCylsDAfaXIHaFiO/M0N1fqGlt6VlQh/SUIxJkZY+5Oa6LpJUVluzz34oT5lx3QyqBZImJIBA/8A1oDS9XdI5JGJMcePcf3r3z9nXwdpm0Vx9RaRxqHLeoSAqSi88ZDH71gf2n/s+sabbe0VwFGkNaLbiDzKtMn6H8+1bk1VMxOzBP1NuR3zjsf871pumi5+7LeuCDcO222PwLMnn9ayGm0ty5cREQl3IVVA5JgR9MVvethksJaGRZtwAD9J+uQxpuKXROUm9GUtdVc3GyYmB4gHAPeDWi0TfMA3QJ/L8/HfNUHQOk/Mh7ghM/ee+fEVfkbI2SYiJ74iSTxg8VmzVdI04rrYZf0pOByOcfpigOr6n5CTAJJAAJ5845ruv6z8pfUw3kyFBmfMx345rLdZ6u+obcwAgCY8/fnjtSYsUm99DzyKqRa9B6le1Wu0ludoa9aUhZEj5izMnOBW9/az0onUXAP/ALnqJAGACInwJNUv7Evh83taupfFuxLCcbnOFjyACSftWx/atfX5jkGPQqFokAl9wAz3H8qtNxT+PgirfZ4wOmXp2wp5kY7Dye396eOgXTyoGJGRB/WrPXdVtAQGYk5JA79gD9qSXb98qqr8u1Ilz2WSJLfniu5zq3oPCN0jP6vp7JcKYJHO1pEd81GumxJiPJI/lW103w0oXdcm4rMF3AemVHcn8OM+9WGg6UgWGW3n8IicTjMZwPvSv1MVpB+nb7PP30xgbdzTz6SB7ZrlmxcbCh4ngKSJr0C6VVhtjPYYiPpiJ/lRVzRgIGBGJJA7MTwAPNc/Ua6OWBGM6Z8Nu5VmIVQRMnt7+BWqs9PLAlJDEcDkiDEduAIFJ7FxkIBaMSByfAx496m/e8QfVAgTkCP87VCc5T8lYxUQROm7XUsW3DOCMmAM+1W1tA7kPIC4lDtPEndGGwI4qqtXWLkgEniNs+AYB45FXN6zcVVIC5EmMMIjafY/2qc/A8SvvaRC68Bf4R9RJB8xu5ph0dtQCqggQAImS0xEH9aNe26pJHk7RAOM/QARUGi1e63yAeTGQCJzA8ZH51yboNbIrlobifwxiPHkyfvT1ufw8AAHHIng/eoE1AyrQzgHgxzmY/r78UHp7xIJCkGT6t2Tx+njxTxV9it0H/vu0AkST4HEeRXKpW1j91I+grtU4IXmTXdUFMrLyICgkAiTjPNHdJLEYUS2YJngRiY+45P0rT2/2f6y3bLotsv7nIgd+0T4q26B8GhSTqflgsZCoYz34HHep5KSBHfRS/A3QTqrxe+R8hPX6VhTjCg8gjBxXp174jsWtyrP+muFAjxAB4jIqr1+ttWbYt21baMBVGP7mPFCafpLXNQ9wINr2wZPsRMeDxU4yk/tKe1FK5jdH+0C25Vbgb/UbasLBMmJycCYGYrbKPST38/+KzXVun2renKFVjElYDDvO7nmsb8PfGv7ldfT3GuXbc4djMTO33E/U8VWGF9sjklFv4qi8611W/pbdx/SASYJIEEmBzmYrzwa/wDEu4tIBwQBMyJx25on4x6k+pdDdeLbS1sSMvIEc4hc+c1D0vSMMqoUnJkRkZ+zYIovStjRTvRBb0N12JYHMRHgZ5PfHirhtJbtWrhZVC7Du9wPM/U1y/1C3YDG+wQLwCTJkcDu3071hfi74xbVEpbDLZ5IJ9Tn/lGI9vzrscZ5JWuimRwxx/ZFqfjbVtprekS8wsoGwMFgSTDHkgT38d6z+mALgSFngxifBrTfDPTrTJuwWIgzmP7VHrukWrS7gJM+ZrfaWjBdjtBfNkkBtrfhYgwY8fSjbnVXEy09lOMziPfJFY/VXyzljyTXBqWJBb1QQYzBg8YopaFa2WlrqTWHdSSVPg/QiW5gcVJ/6w9wkARxCqSJzBE8zBq16QPmG21q3bUAqG9AZhxK7sm4SDx2gzFGLYsB4+WoUsCCg/Cw8FQSRMYis05xT62WXKqKnpnw2LihnuEKXjaB6o8yTmfavQek9N0mltj5Qi5J3loZsk7QJEKuOR+ZrNLq0swsFmUllIwIgkxwZyDjyaJvdRTIaQWJPqPsoETkjkifNZ8mScv4Vgor+mrHxfdIeLSmPShG7BWcxEd/YHjzWX19s31O+6GJ9RB3BRGNzr+Js4kYj8qAPVE27Fz2gMd3Mn3znnmaKsXBtkrLeogE7onIkckSRPiaSpJ2M1aAdR0m0lvdd2IEYHCyhM4YbRMHiDOe9DP1gl5Uqd3BJ8ADg5HGPtUnVdKrMoWflz+AiTJ7Ez6iCImhNP0hfmSrFPG2cD0+1aFTW2LtaRdarr9x7NvTMVFsOHcAZndO2O4xU97UXbhESoPqWQAMk5EY7/QcQKh0XTUwwLNczmWJME8iCDxzRY1AKbSu4KZwCCpmSRHBMDt7ZqMpLwVjF+RabSQzZ2mYJ3CBAmPzro0wUEhlcRLETK55IPAkz3qwfX+kZYloktbUtPBG+ZP0Nc6idiDbuJH4hITbPErniSealex9UC/hBYkA4gxBGQSJ7cfrQLCTODghTEATyRmMf1qNSUIkL+LC/igcDvnMwKOs6bcsA7SYPGAMe2Afc09KIt8jnTdSyqSxZW5UiJx5keaurvxAzKFuhXaIJdAx2jjxH50A+nLBJZQFOY7mI/Km6i1bIlSGIB75jn+s0mm9hSaRDrTbb0FxmYwYHnAMxJptnp10AkAsD3t+oHtyvB9iBTdNolckyeRmVHYnnAirHU9SRBncpjlSBlRkEg9x9s0brUQX5kVw07Z9IMdoIP0I85pt6woJBVQSIJ7x/WknxOz+kuHycH1FRJAlstT/AN4ciB6jxIBJHtEdo5pvkuzvi1orL2mzBbbHGCMH/wAUqk1LEfjGc5mJ44xSp7YtI+iv31S7IZEQNxwCT2WeftTNZ09GXjIBggSftXD0uy10XmG5oG0kkgf/ABHA+tHb601GS+dGVScX8TP9M0mlLFEuBri/iEw/gyOa51vrFrQr6y2eAgkk+/ge9HdR0OnZ1uPbU3B+F49f0BGay/xb1ddj2nSHIAXcMMSMfQx/Oo1ji6RRynJW2ZjrXxDvEFQq5jiYJwSawPUNTua6BycD7CQfr70zrevO2IJBIE+BQw2qzMTlhnOOKvGNEnIqNa9zcjMzNt47havb3xhsUbBLwJBwAfc/28Vm9XriGYLx5oCqe2pdhU3Hom12te82+424/oPYeKHmuxTktkxGSeBVOkJbYRo9c9segwDUuo6hcuLmNvt/n+RVhoOgDbuuGMj/AExl47mBwPere10e2WUT6Qfwc5C8kCJnGe3H1jLLFFFjbMYtokYBMD+vNW/R/h25eIJG233bE98AHJJjxW76bbFs7yFAPfvzlQRxj6VNrFYgsC0bQV3hgRE8E+kmcwYqEvVN9IrHAu2M0emS0ilRsUNsX1boUCWMDuxPOZ9X2B6nZ/1LZVVBUgmQojJYcEwY7DPijG0zXth3smwlm3enk4YZkRJ4qa+8H0DcJDEhhIf8JPGccYxmsvJ8r8lXj0ZW1Z3M1sKSRuIU5zyRkZkLPb+lFK5yuS26A4g59yPwkN28GrjUaJizME2sQAIP8IMECOJWeP8Ad7VCNOxWdoZhJZf4iAfURj1QskfVvFWcroj7ezH6pb924ZguRIgjKiZyT2z3o/puluudrA+k7SoMMJHMnAEfzFHdGt7XfZci207gY9Q5X0EAceD2rXWTb9Uggrt9aEnn+I7sbYJET27802XNx1Q0MV7spLWgtBVXbmAwYDcee54mMZ4ohtDJZQhPjgYPfuAM/wAqWuupk2rvZVKLbIbAjcxPpOY79jUd92Y/gaSue43YGIBjA/nUG5PbKqh37mW2hVCgYJ/4g/WKOv8Ayk/DnbyQZB8QTBnHM1HZ0PpJ/EDkoMBR3Mg5PaTU3yArbBJtsODAiZKsYzjyM1NzTY3SA11r7yBAntEKfTP1JqwZN6mNoBmceDAkeSQ0D9KpUvj5fzGDMzQEAPsN3qHIyBmO9EEM0yxLwSNpPbhZxI3EcfaulG9oCbOXAGuG2udyqRIghe8dyJ7HNK5fUwVgKfSFz+IYKnxMAj7+K7ptAN7fjyigtxkSWZskzPA8CjrPyn4tlpAGY2wvEfkTRc0gJMrbh4naIxAOCe+Z8TzxBpX2HJO7sFXEwc/h/t+dS/OcXN4UCVO2Mgkk7iB/u4wfNMsWfmk72hvaV+kRxn7011tgbvR1GO2VBXtJOMGYI5AxQ3V3BBKD1cANJU+kj7mCQR+tSPZKBWdGAEz5C8SPTkk5kVJrQAgKs52xAZYZoBAyO2Tggc02rsWTSVMoNH0e3auBmLMTP4SBGORmdw8Crz93PoAYAAEgyByCZO44wO3kimXNOqorl1gxguNyjkcd8HvjvQGm2NMF2ZSW3tMDvAECY5j2qlue2T5KKpE2u1BG0SBjkwZ89/8AJpUtTYVwvgA/ikSf4j+HuaVFJA5nuXwt1I3WddoVFVNoBJiQZ/kKv3gfeu0qHp4pxd+Dsv3g2puLZUMQTGB9zXnX7T+pBtMLoWGUnb9geaVKq9OhVtWeM67VN8pOM8/f/wA1S3rjOZJpUq0xJMgK5ip9NpC5gQIn3pUqaT0As9N8Mu67t6gc9/NWuh6fa090q83GABHpAAn3nn7UqVZ5ybReEUX2mAupCgqASckcwfC8cUrPTQVD3IPqiVmTjdBBMRSpVks0VsOtlPlyqwNwXgAxiDI5YHvTrtohVt7iqkiQskGc5DNE/alSqaHYRo9N89oZiETAUQODxjtV9+6qO0wO/wBaVKp5HTKQRHcsydimJz+n51FqbPyvxEzPpKgSD5z/ADpUqMXsE0qPI+tX97G6MHeVcDA3/wC5QMCR2xBmPayPWWVLCOSVI3NGTliFGTmB/M0qVenKKaVnnxbUjSBFvwI2tJCsFjucHP4fzNN0y7ZVnLAOQAVnbnIBL5zPI70qVYo+Uan0mXtnVtbRbpjlVgEnDQBk4/ICKC0l0tdDzJYTkRBDevInmZ845FKlUUlTHbHjQWwm4CA52gQDjJg9hEH9KENoK1lMgNuyOQQMntzI8d67SroPaOFpx6yrxBOYk5AYyJOP+hzV30rptq+LoAKtZUbRyrAhok4IMSJHGI4pUq5d/wCgTZUi2GDbFAA/EDkzONp9hGTk96qI/jgEFRIPczn3AkeewpUqeLJyWkxuh60GZlZWndgq0DiIZSMgmSciZoDWErAOZnaZMgDkH++TXKVaUkjO3aBQCxAY7pwCfEcN+fNSaeVcIApYnBPAwfuf+qVKq12J5D9MvypEB2OSSSB9opUqVGkc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solidFill>
                <a:prstClr val="black"/>
              </a:solidFill>
            </a:endParaRPr>
          </a:p>
        </p:txBody>
      </p:sp>
      <p:sp>
        <p:nvSpPr>
          <p:cNvPr id="133126" name="AutoShape 6" descr="data:image/jpeg;base64,/9j/4AAQSkZJRgABAQAAAQABAAD/2wCEAAkGBxQSEhUUExQWFRUXGBoaGBgYGBwbGhoZHBcYHBgaHRsaHCggHBwlHBcYITEhJSkrLi4uFx8zODMsNygtLisBCgoKDg0OGxAQGywlHyQsLCwsLCwsLCwsLCwsLCwsLCwsLCwsLCwsLCwsLCwsLCwsLCwsLCwsLCwsLCwsLCwsLP/AABEIALYBFQMBIgACEQEDEQH/xAAcAAABBQEBAQAAAAAAAAAAAAAEAAIDBQYBBwj/xAA8EAACAQMDAwIEAwcEAQMFAAABAhEAAyEEEjEFQVEiYQYTcYEykaEHFEKxwdHwI1Ji4fEVM3IkQ4KSsv/EABkBAAMBAQEAAAAAAAAAAAAAAAECAwQABf/EACcRAAICAgIBAwUAAwAAAAAAAAABAhEDIRIxQQQTIhQyUWFxQoGh/9oADAMBAAIRAxEAPwDz83BGaK0l9QhHvVcLWec1ImxWyZNY6RWwq5eG4ATjND9RunBOc1yywkt9q5qL4JA7cmuSoLYZqbx2iO4qLU3CLZH2pai9JCgcQa7dBKE+80ob/AnldgJ7frRml9zNVmt3G2rDsaJ0ZYxBFFrQU9hr21PpOaWjviySpG5TUOo9ImaEua8Eenkd6RI5vyX+mNq6x9YX61IpRDIYVlbdksxY49/BqysaYwAWn+tBwRyma5dbavIAB6x9pqi6zoBcG5V9Q5FVVuzcTdznI2kyKuNCz/KmSSeKH27TO53oG0DhQPTEUF1TRLecEQPNWnyyw9K571H1KzKqqqAe5nvXRnTs5u1RTX+k2QCDz5Bo34e6Rp2tXA0NcmRPihr+gZYBA3Yx596hNh7byMTiquTa7EpLwEt0RNxgCa5qOlIpj27cVbWunuYiZ7mp9ToiygiI7+fFSeXfYeJgtVbYNIBG3uK1PQviXU2kUCbgmCCMxVxa6Shdd2OMfSrrT2bQlAvq9gKXL6iDjTVj44O+wvQ9Ze8M23SB3GKh1uqzxGMmJFc1Vz0wrRPPP9KBPTGKzvKj75rEpJu+jRJS/pLZvITiAZzFF3upKuFY+45zWefpssflyWnE4BoV0u7iNpVhj6/Q1TgnuyVyXg0Y6m4/5LMiKvdB1dXHMfes1p1ZG3BiJAlTke9EaHTKGJ47+wnMUvxHi5GlcyJ5qs1LhAe4A7+KWr1gFskt9IIqpuOJjcTu7HihCyrmhWtQrKzo0bf4K70zqdu6PxDdMQeRVcE+WHgciB4qX4P6bbg5Buk5xn6VWcItWxOTbpGgKqTgH+ld1hNv1/nt/rR1xbSJDnPjjNVOp1qtbZUxP+c1CNXSKcmuxavrcKs55jP0pVl+qaV5G3Aj9cUqsoRRNZZGbu2ABIknvQbWic9jReldj/8AE+/eiDpiQBIn65ivRunRjIdHY3CAPvU66cIse/NTab/TMdgPrXdRfQqM5OfIqbbsOgS0BLTXHuoqn37U23Mme9R6ewGZiwMASPemrezkzmjvAowJqPR64qGCjI4NSmwAGlSvuOPyNT9G6C10bl9XIMcDwT4otxStgpvormvvd4yT2o7SaNoMjnFabTfDX/tn8I7wJNXB6LbRtwJAkESc/wDg1GfqILopHC2ZS1oXbAGO/tRdrQuElZaM559xV9qNIxG5ckcif5zTE6ithS91dqj8Unn2FQeZy6OeOnszwv8Ayz8xyFUGZPjx9aA1PxHplQhd7GeAsfqTxVL8VdaGpu/6a7bSk7AeTPLEdj7dqpK3w9MqTkRcq0jR3PjG8FK2wqL7+o/nVZe65fYybh+wAFV9I1dYoLpCcmaHo/xKyOBe9aTkx6h9PI9q0/Tuqaa8dp2MZxMrI+hrzWa6DU5+njL9DxytHuVuzsEJgMMAfyms/cW+S3oPsRxXmydQvAQLtwAcAO0flNWmj+LtXaEC7I8MA3P1E/rWZeilHp2UeaMu0ehWjdIllkqOTifvUouMI7Mfv+tYtv2h6n5ewJaB7ttmfscVTX/ibVOc3n+ghQPyFJH0mR90hveglo9RXWPbG2MngiiUdym5xjz71gfh74wclbd9gQcC4RmZ7n+tbm/rmZRaIBHI9z9e9Zs2FwdNFsc00EpaQrlwD2pradU5Ybu2DXemdOdiu5doGDux9Iqxu25JUwT2n+lQepVZdNNbK4XBGZJnFOFoNOT6ew7/AFruh1i7grCCDBx29q0A6vYtoyIoEqZMZOPNFRp0c0q0ZhtIpWfEGKh1unBExJGQe/FDdC0zO7yTsJ9MzxPvVh1K0CwCnb594p0qlVkqbVtFXc6dADgMGI4nFWfQtN8uWH42M0RcFsAEEnzPFSaLVgMECnI5/wA7UJTdDRikx99FY7rozPegOoKGAAws4ij9WXwSJB8frQJZWEERJ48DtSQXk6SsC1FiAsMDzzz2pVPqemDHqHeaVUUhODMF8nZBK7gOD4qHTuWuY4OJ7fee1T2Tk7gdpGR/KBRFj4fd2GxoTuSD4mCK9Hko9mOn4HvplySwY8Y4jzXL+mVyuyM9vMeDR/8A6YVILXFxk+P0GcVL+7C4wAxElTHPGR9anz2M0C3tFt9QkiOJyvvFHabRg2wZIYYOOQeDFTaHTckksIz/ANeRT9Xc2etTOROcQfAqcpt6KRS7YbZ6LZBm4jY4YkEe8eKtLnoUi2krEKB78cRVGusYZbKsCZ7yMcfcVJZdWC+tlY+D59qzyUn2VTj4LG3qWW3PdTt2wY/yaa2slAwMmfUp9vFSaKyA8IGaR+DfBPvJPmq34h1IsW2a+xtf7UKyzMOAuAfrU1HnKktjP4q7G9Z61+7pvchQAQF5LkjArzDrfW7uqcNcOAIVRgKPp59651rq9zVPuc4AhV7KP6n3qumvZ9P6dYlb7MWTI5MRNcmka5WkkdmuUqQrgCpV2KQFccOQTwJq2taZLaEvBb3nHsPegdHf2kekGD9zRWpvb4kBVGf+qR2x0kAai3B4/Soqn1V8NxQ5phTtekfs6+I2gW3RX+XG0nBgzAn2/lXm9a74S0hVN/d8/QCQP71PNBZI0ykMji7PXdZ1Et6oKiOPeqj1PmWEHkz/AEqHpnUVvWVyS2QY7EH+dE7doEloPf8AvXgvG02j0b5UwfVamWwFJEds1Odc7ZKACeAOffFD629bb0gHdyCv9TVc2va2wDNAOPyqnGxHKi9u64hRCgH6H8qC03y2MvLMDODEiciqrWa8uBBg578+DTtM/rwVCxmTmfAoxxaAsrbNR1C2lwbrSldsY9vehtTfZ7cHESARgxUOh1RgxxwR7UPq2LkpvCqTiKlGLTop+ycXGRfxEeDyagviTPj2qa1YLcP6R/uPeg9bfuIGRbbXG8CI9smqwpuh2lxsPOnR1Um4inMgwKVYe3bZncamUcEQsjAIpVp9tIz8v2XKaRQCSJP8MeB9qP1d8bQoOxSBwRyRIH6VjtF1prOpFp7n+nABbwY/l2q11T27uFudyZ9uQMd5rp4nyXLojz1SCHcQTkGY4kzGTUNi2rOCrtAHqyRB7H6UX08oILHcVOYxJx5/zNDve2sxIG18EQCACfzxFD9IXic1F0yEQEhcyG5n+lQLbLHYgI9+30nsKG0+qhypyRweDHHarGxqVtjaBDQCAfEfr96ZqloMdvYZo+m3FAkyDgCZj+1J9DdVfQh2sIZokjPHMipNJqnZdwdRnJiSIjyPt96tV1xtCCZ3ZjPce+KzylJF1GJnviPq/wC5WUEK9y4MAk+kDuRXnXUepXdQ5e65djxPYeAOwq4+OnZ9QHIIBWACZiDn+YNVukswu6ATNen6fHGEeSW2Zsk23XgGt6fGealGlxxniPemvfgzRNi5ugDnmPMVZt9kqK64kHNRkVbXbH05njEHxQ6aMmfIOQeM1ymdxAYp9yyV5BH1q1GmFs+k5P8AnNCXbZY5naJAzPejztncQQmkF/yKNWxt5qO6YH9a6wHAAByZqG5dJprOT3ptFI4VcrtS6TTNcdUUST/k0TibpWi+dcC9u59v+63V0G2oUYPCkDAx39qh6f0pNMpPJMTPJ8VNqGI5PJmpSdnDfhrqJs3G7T+Ie/G4f54q+V7ZS41w3Yn0mfzJA7VmGgHj6xRVty5MEyBBE9uxjway5cSl8vJoxZWviXjEKQqm3t/3QJA7fnVFe6jaF8q53R/t7+1G9JuWbDhbrAK5HILFuxAHHHmidV0ayLnzLa43ejEEDkT4qLUU3ZVr8DtL0/8Aj2IojAJkge80f+7IygqstE4Aoe3du7hywET7Zoo6hySQdsY4/SoSsqlFDNHpQSTtMmYiR9jRFjpV9plQCOBIwPrUa6t8Sw2jmCAak1HUCRiQTiQZkT3pbnyDa6KpUuB4iY9+9EXXcDcDDZn6fSodMEl967c85zUzlNoxngbT25qkuwKQBqdMzwxgyO65pVB1XWMGAt23YAcyOfzpU9MHxMP1Flu6kmSFcjJ54rRaDpIRLbXgdxcCDMEHPI7wJpXujIGBkug/i7bwDIMHnirPUbrvyikPcED04QGCoM8Tkdua05MlpJGaMK2yW/dRlEiXOJJxtz3HPAoFdQruBBLKRECBPYGYmKKt6Eg/KyV5YZ2g98yIM9qKuaqzJlYiTtA5MQBJORis91+x+KeyGzq7q3NnogrP4IPcYbvxNSXlDFH9LkiTtOTPgHvMzFS3NQl0g5LKBgAQoGQC0948UBZtsz7gNoMsCAIAmQATz34pU/L0dxDdLqgoJbCgxiJAOOO5qU6gk4naBB9JnPH5CgrNlSWV9o9MwBP3zkGRnEZqDV3WCnLgspjbECJMnucGuUbYG2uiHrGgbUqthQXvbgUjuZI259q3vwn+xhUWdbc3Er/7dvAVvJbv+VVf7GtJc1GrF9yGWypO/b+IsNqgGOYJPtXuVejghUaZGcrPGvjP9iispfQNDyP9NzgrtggGMGYOfevHNT0u7prrW7yFHQwwPY/bn7V9kViP2j/AadQT5iHZfRTBgkMBkKYIzPeqNfgQ+a1uefcRRFq5LCTAjn+VM1WlKOyt+JfSw8NwaBvXNpwaVbDssTfG7IyZ+mOKr7WpIEVELp71GwyadRA2SteNROabSo0LZ2uClRvSuntfuBFDHyVEwPeSB+tGziPRaN7z7UBJPJ7AeT4FbY2tPobQMTcIg92dvA8Caa121pEFnTD5t9gZnaDjzH6LzUfStC283tRm8T6ZMqAR4I9JFI3YaCtMjuBcuckelBwo7/VvepH+lSajE+D2/tUO0kSDn/MUgwO6RjtzTdNcAeREjB8HP8v5ECpUuFgSVKkEiD38EexoK+qKGhtjbXftniQZ5+lB/gKD9HoXe6t24QQpOyO0nuOavbVwXAQZISGEd/c1j/hp7wQm2fnW/wCND6WX3VjImtbobogNlZGJxHkHzWTMn1Zqxuw51BDEuCkTgjJ9/wDO1CafbcCXARtM54AI8jzTNS1u56QfVGZ/C0cRQ19mtJCNMqQ1srCzPHv9ajCKqvJSTrsMN5NwlBJ4aRB857GKE1Fk22LqPSf+XAFP0bIVUYEwNgzH2Ndu9KHzAfmbSvKc/pRTUdCtN7QYumjTjUK4hsBImRPeeKgGvt2Nt1iVYSQpGD2P6UrpNtYJLLyq+Pp2iiLOkS+nqVW9ifw/2NJX5HaALpVmNy2WIeCQDAGO1KqzrR+SypatbgBmCcHxSqzgmImDaDrsXNjwF2kA5A2sIIMdo4Aoj/1E2SBb2sPIH4QYjHNUr2UddzARnImee48TNGpphdJaYaBBSJ3DkgcH3H6VeUImaPIs7PV3Lt8ySpHAxCggnByCTVrY06XDgKF5gAD+ee2T71WpYsoVJt3fmbZB+aVJiMbRE8cHFXOs1mwIzpbuKZAY2x6iORKwyuJ4nOCKy5K/xNEE19wH1K2jQiAiBBnExIHETyPek3zb6WktILakZ5xA7TzP9aN0luzyLb2mIk/6m8ADxvWR9Ki1l4zA3CIBhcmT5mMeKRy8FOOit6Z09jdIcjcJXOZzkk9xgYmrTqgILqR6jH4VyCBzjAMZGKnfqBFtAm1Qxm4Si7iAdpye09vpQN7WRcPp2qAczIJzkn+IfqJ9qFylKxKjFUb79j1gBNSQf41BUCADtmY8ndXotYb9lCRZv7hDtd3EgyCNoCwfoPzrbXbkCvUxzUcabMc18h9KodNqA4MGYMH61NVYyUlaFaadM8A/b30NbN5NRbUD5hhoPeCZ2/nmvJGM19B/t0cNpogEgjaTH5AHk/SvnuhjaYJWNNKuGlTgsVdUVyaK02pggGCPdQf5igzkEWNAoIL3LW0/8zP5KCftRl3rBY/Jt3DasmBuEqMYJbMlT71Lp9FZdRmXMzEAEchkP8LD/a2D570tX0+0BuuGD5GJ+ozn3FJyQ/Ev+ndItrbAdBuwVO7coYfxIYkA4MGaJ1tyMtx5HH5VlNN1T5Y2Wbrbf+YwPpI/SuXNE9w7mYueQytkf/jx+RFCt7ONLYYnLA+2Zx2IYY+xpzrGRWfS5qLYlSH8g4JHuPPvVrpdaHgRD49J5E4z7e9LLSsKVugrS2w7qskA/iIEkKPxGO8Cuxp0xBLNMOwG8rMTHHYY7VPqkFlMiWOS0hTgg+lgZgYx3rNJ1FWb8OJJmMn79qzpvJsvqGjS9MvkIRCoBwojI8x/Spb2vCgcY7j+3f61j7nVLhgDCjmO/wBfeoNTqwRgGe/iKPsW9nPNS0aJPiJUeQsEHkf91Fquv/Mk7QMyCOeeKziAn6HyK63gkgfz96p7UbJe5JoubnV2EHg5iRxRGi6yCf8AUXPeJmqH5ixBJJHArtu5HP8An3ovGmujlOSNvodZZJO64ViQikYE9yf6VYXOooi7LIlz+IggTjn9K88uMDEL+RND7/BKn6xUvp1Y/vOj0awiMPUzbpz6cZAIgxn7Uqw9nrV+2IV5HuAaVD6Z/k73jS9E+HW1QuotlmCgNbuYA3x67bMcQZEeCvvRmq+Gb4X5rWtipAPrTBmMjuJ+9XXw91U6TQi0+LobapB/gJYbgOSao+pX9V1JRYLrZVGkzum40QGMdgASB5NS5Nyd6RSta7L0dJtHTl7+otAD8P8AuUDiWkkHvEd6zul1HzXNpAz2SfV4EcNJ9vEmj9F0e1aBtgi4xbPr7gHG2OIJBk/0pLcVYQI9qOdhAX2w3qM0i81so78hmn0wXAJjgC4QcA5lhkH3Ip9gpgAqQob05yf4d3sPHJqAX7gJVDbcOQDBzI7nggwODn3oC9ogScspkkSMSBiD7+D+dTUXfyH5WtBOmuBwV9JhtwlcIe4gDgwOT2pvWdtxWBWSp3D/AJZGBE9s0JpOmNcaLdxVBxJJ9fBIjsQT9eOaO6l0m9ae0C4juCu4nOOOB9+9GoqXYqtraCvhPrd6w8opGQNpzIaMEfXM16lrupnbnBxMfrWG+HOlkXxcYqyhZXa0yY7g8QTV31C6cnx7ma5zta6NGD08ZSVob0vrxttJMqXfcPILkf2rbXeoWwm/cIiefavGdXqjsvLOflXGBwRKkRBoP4I6wLWoFzUN/o3gQwZpRQ0kEzgVbDKUYtC+vxwck0c/aBqLvUb0WfU65sqp/EyjcSJ5IAOTXnPxRq1u3tyjb6VBGcEcgzmZqy1fXja6lcvaV4UXT8stwFkiPZckfShfirqgv3C1y3bW8cs9smHng4Me3FbYJqjzJ0Z6KK6fomusFBjycwP+/aha1vT9Stm1b+XlnHq3CR7GD2wffFPkk0tCRjbG3fhq1JVHIhBDHu2d2PrWavadlnHBg+xrcpaO1yB6v4pgcdwI7zzQ/UOnkqSoAaIYfwv4Edj4b6VDHm3stLHa0YpWjiR964afdABIyPIPI9qZWogcrY/BdpHt3BcWcmDIBnbgScx9KxxrR6HUBNKgTDm4zFhyIwBU8yuNIpiaTtmpfpawQoMRgjd98HB/SgNNr00pclv+MxluTn2qh13xLqXAU3nhRGMT9Yqra+Tls+ajHBJfcx5ZVeiz6j1d7jHIjsPaq/sIETTbZnP+RXQrNETV1GtE27ZKt6Bx9z5p124CuMcfn7UOW8ikv6+5xXUAkFyOZMdu1ds3A09wI/8AApgYMDg4qA4OMe9Gkzgu8ZJOPp3qW0RQYuSc06SBk47V1HE7g8k1JZfcYVZnH+TUc7hBE1q+gdAACsxIJ/hHj3nn6VOc1FbGhFyZRarpRWJMHuPFcrdPoExu2jx6e1KoL1P6LPAwPp91Xtl90uMyABH5zP0rW9GRrzKtmzu/3cDaDyScCJH1rxo6W6JBkQYInP3zzjk16R+yrr1y1eGnd1C3TIY+ptwEKsxETNTzYlGLa2NjyN6PQNP8EtvdjcRdwXcMtxP080Uf2e6RiSTckxlWA/SK51a7A2tqLlsu4WUVZBPGT2qXpIuaMQ919RbBO5mEuvg4/EOZ71iwZ06a/JTJCdd/8Mn1/wDZlqEYnSuLik4VyFYfU8H8hVF034N6qt0W2tjbH8ZBtkcEbgcc4HtXvCOCAQZB4p1ex7MWY1kkjK9C+Dbdq3tvbXJJwkqsGOwPOOatrvQNOwg2l4AnMwOMzPerSotTcKqxAkgEgeSBxXPFigujvcnJ9mXXoq2LsqxIKkRHHqnFBdWSQwyAeYA471Loup/NYkh5xkj05HbAkA4+1UnxHrCobIkDmI8e/vXncU3o9PFNwWzz/rmuNq8pGdyMp9wwI/MmDQtkMiA3LT7BtVt/pgxiBzB88YoTrr//AFSgttIg5JyfGO9O1fUCgIRmKgDdba4WVs5Yd0YcyPbmtTjSozznylYF8UdLtJbL27TLJwwOAJO4EefeKyRr0rq+mQ2VJdvl3kBW42ROJBKzJBO0g+x81iF6M/zShxBOfI9oq2CeqZmzR8og6Xo/muAx2pmW/oPevQLWnRFh+CBA2niOQBxVZ03pyBlltpQYUSJPk4z/ACq0W6u4F0BXjuNvv3xg/c1HPPlKkUxQpWOVVZlESgX1NIxjx3+2alR2XJDEDgACfAzUVjVbSyrAtnvMbZMx/wAgcc+Ki/fnAZSqr2BX+IeZ7dqztMvoxPxMkam5gjcZiqqvRepaH94WHQlgBDAw0mIJ81jOqdEvWLjW7iQVmfGPf7Vvw5E40Y8kKdleiyQPNHai7JG1QoAiAOY70CEqRmzVnsmmdK1OibYYZHt/Y8UMWnvXJoAJ7jkmRBBzIEfp2rnzYnGe3tTbbf4KmFsgEnI5yTXf0YbauAT9Py/vXSp5Bx2xzTLgE+as9L0a60ekqdoYBgQSpEg/Qjg0G0tndlXbuEHxRF0mB79v+6s//RWBh+/jIjvntWj6T0C0iG5eAeeBtkDwD4PvUZ54rZSOOUjM9N+Hrl8N8pZgbiZAAH1NCjRXFcKU9R7HII+vFb/QdVS0Ht2kUA7twGGEoQCOR9vc96qtQTqWR2O0J2U/iP8AQYqcc0nd9FJYo6SeyLpGiFuGMFhB4/oa0iahjOCJ9s/T/wAUFpnhckQpmCB3P61JcaSxgHyKhN8mViqQRdtq2SST7T+RPeu0HbNz8QBAOMew/wC6VLxQ1gI6S9xU3ySBkyASB/8A1A7+1F6no4tQYBWMY7wN0EHjHPvT1vIbo2sVUkZVQYImQOJB4nwTg0ZrNVPL7tmYaJPePUsqe8cYIiulJtElXgvOl/GTKyrcX5iCIMesQckziQZ8cV6V0nqVnVIWTsRuBiVMTmK8F1tlgqHiPfvnA8qZ59q237Ium3mvXL7f+2VKzkBzuxiIMARNJjxJbSX8FnJvvwer2UAELgVIaazAVHeeQQPFeipLHGvJnq2J7238XE1Wdc1oA2g8iZFFreAAQepgMivNdb1stqWRY9TFUkwBGIJrHkyTkuKNWCEedyJzrF04uXHJDtEERAAk4znJNZjqfU3vsGYiBG4z+EdyZ/KPY0X1HqL3FCylsDAfaXIHaFiO/M0N1fqGlt6VlQh/SUIxJkZY+5Oa6LpJUVluzz34oT5lx3QyqBZImJIBA/8A1oDS9XdI5JGJMcePcf3r3z9nXwdpm0Vx9RaRxqHLeoSAqSi88ZDH71gf2n/s+sabbe0VwFGkNaLbiDzKtMn6H8+1bk1VMxOzBP1NuR3zjsf871pumi5+7LeuCDcO222PwLMnn9ayGm0ty5cREQl3IVVA5JgR9MVvethksJaGRZtwAD9J+uQxpuKXROUm9GUtdVc3GyYmB4gHAPeDWi0TfMA3QJ/L8/HfNUHQOk/Mh7ghM/ee+fEVfkbI2SYiJ74iSTxg8VmzVdI04rrYZf0pOByOcfpigOr6n5CTAJJAAJ5845ruv6z8pfUw3kyFBmfMx345rLdZ6u+obcwAgCY8/fnjtSYsUm99DzyKqRa9B6le1Wu0ludoa9aUhZEj5izMnOBW9/az0onUXAP/ALnqJAGACInwJNUv7Evh83taupfFuxLCcbnOFjyACSftWx/atfX5jkGPQqFokAl9wAz3H8qtNxT+PgirfZ4wOmXp2wp5kY7Dye396eOgXTyoGJGRB/WrPXdVtAQGYk5JA79gD9qSXb98qqr8u1Ilz2WSJLfniu5zq3oPCN0jP6vp7JcKYJHO1pEd81GumxJiPJI/lW103w0oXdcm4rMF3AemVHcn8OM+9WGg6UgWGW3n8IicTjMZwPvSv1MVpB+nb7PP30xgbdzTz6SB7ZrlmxcbCh4ngKSJr0C6VVhtjPYYiPpiJ/lRVzRgIGBGJJA7MTwAPNc/Ua6OWBGM6Z8Nu5VmIVQRMnt7+BWqs9PLAlJDEcDkiDEduAIFJ7FxkIBaMSByfAx496m/e8QfVAgTkCP87VCc5T8lYxUQROm7XUsW3DOCMmAM+1W1tA7kPIC4lDtPEndGGwI4qqtXWLkgEniNs+AYB45FXN6zcVVIC5EmMMIjafY/2qc/A8SvvaRC68Bf4R9RJB8xu5ph0dtQCqggQAImS0xEH9aNe26pJHk7RAOM/QARUGi1e63yAeTGQCJzA8ZH51yboNbIrlobifwxiPHkyfvT1ufw8AAHHIng/eoE1AyrQzgHgxzmY/r78UHp7xIJCkGT6t2Tx+njxTxV9it0H/vu0AkST4HEeRXKpW1j91I+grtU4IXmTXdUFMrLyICgkAiTjPNHdJLEYUS2YJngRiY+45P0rT2/2f6y3bLotsv7nIgd+0T4q26B8GhSTqflgsZCoYz34HHep5KSBHfRS/A3QTqrxe+R8hPX6VhTjCg8gjBxXp174jsWtyrP+muFAjxAB4jIqr1+ttWbYt21baMBVGP7mPFCafpLXNQ9wINr2wZPsRMeDxU4yk/tKe1FK5jdH+0C25Vbgb/UbasLBMmJycCYGYrbKPST38/+KzXVun2renKFVjElYDDvO7nmsb8PfGv7ldfT3GuXbc4djMTO33E/U8VWGF9sjklFv4qi8611W/pbdx/SASYJIEEmBzmYrzwa/wDEu4tIBwQBMyJx25on4x6k+pdDdeLbS1sSMvIEc4hc+c1D0vSMMqoUnJkRkZ+zYIovStjRTvRBb0N12JYHMRHgZ5PfHirhtJbtWrhZVC7Du9wPM/U1y/1C3YDG+wQLwCTJkcDu3071hfi74xbVEpbDLZ5IJ9Tn/lGI9vzrscZ5JWuimRwxx/ZFqfjbVtprekS8wsoGwMFgSTDHkgT38d6z+mALgSFngxifBrTfDPTrTJuwWIgzmP7VHrukWrS7gJM+ZrfaWjBdjtBfNkkBtrfhYgwY8fSjbnVXEy09lOMziPfJFY/VXyzljyTXBqWJBb1QQYzBg8YopaFa2WlrqTWHdSSVPg/QiW5gcVJ/6w9wkARxCqSJzBE8zBq16QPmG21q3bUAqG9AZhxK7sm4SDx2gzFGLYsB4+WoUsCCg/Cw8FQSRMYis05xT62WXKqKnpnw2LihnuEKXjaB6o8yTmfavQek9N0mltj5Qi5J3loZsk7QJEKuOR+ZrNLq0swsFmUllIwIgkxwZyDjyaJvdRTIaQWJPqPsoETkjkifNZ8mScv4Vgor+mrHxfdIeLSmPShG7BWcxEd/YHjzWX19s31O+6GJ9RB3BRGNzr+Js4kYj8qAPVE27Fz2gMd3Mn3znnmaKsXBtkrLeogE7onIkckSRPiaSpJ2M1aAdR0m0lvdd2IEYHCyhM4YbRMHiDOe9DP1gl5Uqd3BJ8ADg5HGPtUnVdKrMoWflz+AiTJ7Ez6iCImhNP0hfmSrFPG2cD0+1aFTW2LtaRdarr9x7NvTMVFsOHcAZndO2O4xU97UXbhESoPqWQAMk5EY7/QcQKh0XTUwwLNczmWJME8iCDxzRY1AKbSu4KZwCCpmSRHBMDt7ZqMpLwVjF+RabSQzZ2mYJ3CBAmPzro0wUEhlcRLETK55IPAkz3qwfX+kZYloktbUtPBG+ZP0Nc6idiDbuJH4hITbPErniSealex9UC/hBYkA4gxBGQSJ7cfrQLCTODghTEATyRmMf1qNSUIkL+LC/igcDvnMwKOs6bcsA7SYPGAMe2Afc09KIt8jnTdSyqSxZW5UiJx5keaurvxAzKFuhXaIJdAx2jjxH50A+nLBJZQFOY7mI/Km6i1bIlSGIB75jn+s0mm9hSaRDrTbb0FxmYwYHnAMxJptnp10AkAsD3t+oHtyvB9iBTdNolckyeRmVHYnnAirHU9SRBncpjlSBlRkEg9x9s0brUQX5kVw07Z9IMdoIP0I85pt6woJBVQSIJ7x/WknxOz+kuHycH1FRJAlstT/AN4ciB6jxIBJHtEdo5pvkuzvi1orL2mzBbbHGCMH/wAUqk1LEfjGc5mJ44xSp7YtI+iv31S7IZEQNxwCT2WeftTNZ09GXjIBggSftXD0uy10XmG5oG0kkgf/ABHA+tHb601GS+dGVScX8TP9M0mlLFEuBri/iEw/gyOa51vrFrQr6y2eAgkk+/ge9HdR0OnZ1uPbU3B+F49f0BGay/xb1ddj2nSHIAXcMMSMfQx/Oo1ji6RRynJW2ZjrXxDvEFQq5jiYJwSawPUNTua6BycD7CQfr70zrevO2IJBIE+BQw2qzMTlhnOOKvGNEnIqNa9zcjMzNt47havb3xhsUbBLwJBwAfc/28Vm9XriGYLx5oCqe2pdhU3Hom12te82+424/oPYeKHmuxTktkxGSeBVOkJbYRo9c9segwDUuo6hcuLmNvt/n+RVhoOgDbuuGMj/AExl47mBwPere10e2WUT6Qfwc5C8kCJnGe3H1jLLFFFjbMYtokYBMD+vNW/R/h25eIJG233bE98AHJJjxW76bbFs7yFAPfvzlQRxj6VNrFYgsC0bQV3hgRE8E+kmcwYqEvVN9IrHAu2M0emS0ilRsUNsX1boUCWMDuxPOZ9X2B6nZ/1LZVVBUgmQojJYcEwY7DPijG0zXth3smwlm3enk4YZkRJ4qa+8H0DcJDEhhIf8JPGccYxmsvJ8r8lXj0ZW1Z3M1sKSRuIU5zyRkZkLPb+lFK5yuS26A4g59yPwkN28GrjUaJizME2sQAIP8IMECOJWeP8Ad7VCNOxWdoZhJZf4iAfURj1QskfVvFWcroj7ezH6pb924ZguRIgjKiZyT2z3o/puluudrA+k7SoMMJHMnAEfzFHdGt7XfZci207gY9Q5X0EAceD2rXWTb9Uggrt9aEnn+I7sbYJET27802XNx1Q0MV7spLWgtBVXbmAwYDcee54mMZ4ohtDJZQhPjgYPfuAM/wAqWuupk2rvZVKLbIbAjcxPpOY79jUd92Y/gaSue43YGIBjA/nUG5PbKqh37mW2hVCgYJ/4g/WKOv8Ayk/DnbyQZB8QTBnHM1HZ0PpJ/EDkoMBR3Mg5PaTU3yArbBJtsODAiZKsYzjyM1NzTY3SA11r7yBAntEKfTP1JqwZN6mNoBmceDAkeSQ0D9KpUvj5fzGDMzQEAPsN3qHIyBmO9EEM0yxLwSNpPbhZxI3EcfaulG9oCbOXAGuG2udyqRIghe8dyJ7HNK5fUwVgKfSFz+IYKnxMAj7+K7ptAN7fjyigtxkSWZskzPA8CjrPyn4tlpAGY2wvEfkTRc0gJMrbh4naIxAOCe+Z8TzxBpX2HJO7sFXEwc/h/t+dS/OcXN4UCVO2Mgkk7iB/u4wfNMsWfmk72hvaV+kRxn7011tgbvR1GO2VBXtJOMGYI5AxQ3V3BBKD1cANJU+kj7mCQR+tSPZKBWdGAEz5C8SPTkk5kVJrQAgKs52xAZYZoBAyO2Tggc02rsWTSVMoNH0e3auBmLMTP4SBGORmdw8Crz93PoAYAAEgyByCZO44wO3kimXNOqorl1gxguNyjkcd8HvjvQGm2NMF2ZSW3tMDvAECY5j2qlue2T5KKpE2u1BG0SBjkwZ89/8AJpUtTYVwvgA/ikSf4j+HuaVFJA5nuXwt1I3WddoVFVNoBJiQZ/kKv3gfeu0qHp4pxd+Dsv3g2puLZUMQTGB9zXnX7T+pBtMLoWGUnb9geaVKq9OhVtWeM67VN8pOM8/f/wA1S3rjOZJpUq0xJMgK5ip9NpC5gQIn3pUqaT0As9N8Mu67t6gc9/NWuh6fa090q83GABHpAAn3nn7UqVZ5ybReEUX2mAupCgqASckcwfC8cUrPTQVD3IPqiVmTjdBBMRSpVks0VsOtlPlyqwNwXgAxiDI5YHvTrtohVt7iqkiQskGc5DNE/alSqaHYRo9N89oZiETAUQODxjtV9+6qO0wO/wBaVKp5HTKQRHcsydimJz+n51FqbPyvxEzPpKgSD5z/ADpUqMXsE0qPI+tX97G6MHeVcDA3/wC5QMCR2xBmPayPWWVLCOSVI3NGTliFGTmB/M0qVenKKaVnnxbUjSBFvwI2tJCsFjucHP4fzNN0y7ZVnLAOQAVnbnIBL5zPI70qVYo+Uan0mXtnVtbRbpjlVgEnDQBk4/ICKC0l0tdDzJYTkRBDevInmZ845FKlUUlTHbHjQWwm4CA52gQDjJg9hEH9KENoK1lMgNuyOQQMntzI8d67SroPaOFpx6yrxBOYk5AYyJOP+hzV30rptq+LoAKtZUbRyrAhok4IMSJHGI4pUq5d/wCgTZUi2GDbFAA/EDkzONp9hGTk96qI/jgEFRIPczn3AkeewpUqeLJyWkxuh60GZlZWndgq0DiIZSMgmSciZoDWErAOZnaZMgDkH++TXKVaUkjO3aBQCxAY7pwCfEcN+fNSaeVcIApYnBPAwfuf+qVKq12J5D9MvypEB2OSSSB9opUqVGkc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solidFill>
                <a:prstClr val="black"/>
              </a:solidFill>
            </a:endParaRPr>
          </a:p>
        </p:txBody>
      </p:sp>
      <p:pic>
        <p:nvPicPr>
          <p:cNvPr id="133128" name="Picture 8" descr="http://2.bp.blogspot.com/-uIl3kDP4nwE/UXwMCdiF23I/AAAAAAAAAe4/6npwgJMNv4Q/s640/el+gran+tiburon+blanco+(2).jpg"/>
          <p:cNvPicPr>
            <a:picLocks noChangeAspect="1" noChangeArrowheads="1"/>
          </p:cNvPicPr>
          <p:nvPr/>
        </p:nvPicPr>
        <p:blipFill>
          <a:blip r:embed="rId2"/>
          <a:srcRect/>
          <a:stretch>
            <a:fillRect/>
          </a:stretch>
        </p:blipFill>
        <p:spPr bwMode="auto">
          <a:xfrm>
            <a:off x="357158" y="2571744"/>
            <a:ext cx="3747566" cy="2500330"/>
          </a:xfrm>
          <a:prstGeom prst="rect">
            <a:avLst/>
          </a:prstGeom>
          <a:noFill/>
        </p:spPr>
      </p:pic>
      <p:pic>
        <p:nvPicPr>
          <p:cNvPr id="133130" name="Picture 10" descr="http://1.bp.blogspot.com/-KNobfyrI134/UXwvJ8mPmaI/AAAAAAAAAR8/u9DNSucQ3qM/s1600/RTRRR.jpg"/>
          <p:cNvPicPr>
            <a:picLocks noChangeAspect="1" noChangeArrowheads="1"/>
          </p:cNvPicPr>
          <p:nvPr/>
        </p:nvPicPr>
        <p:blipFill>
          <a:blip r:embed="rId3"/>
          <a:srcRect/>
          <a:stretch>
            <a:fillRect/>
          </a:stretch>
        </p:blipFill>
        <p:spPr bwMode="auto">
          <a:xfrm>
            <a:off x="4500562" y="2143116"/>
            <a:ext cx="4438650" cy="2924176"/>
          </a:xfrm>
          <a:prstGeom prst="rect">
            <a:avLst/>
          </a:prstGeom>
          <a:noFill/>
        </p:spPr>
      </p:pic>
    </p:spTree>
    <p:extLst>
      <p:ext uri="{BB962C8B-B14F-4D97-AF65-F5344CB8AC3E}">
        <p14:creationId xmlns:p14="http://schemas.microsoft.com/office/powerpoint/2010/main" val="96595762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92903" y="-792163"/>
            <a:ext cx="8229600" cy="1600200"/>
          </a:xfrm>
        </p:spPr>
        <p:txBody>
          <a:bodyPr>
            <a:normAutofit/>
          </a:bodyPr>
          <a:lstStyle/>
          <a:p>
            <a:r>
              <a:rPr lang="es-ES" sz="3600" dirty="0" smtClean="0"/>
              <a:t>DESCOMPONEDORES</a:t>
            </a:r>
            <a:endParaRPr lang="es-ES" sz="3600" dirty="0"/>
          </a:p>
        </p:txBody>
      </p:sp>
      <p:sp>
        <p:nvSpPr>
          <p:cNvPr id="4" name="3 Rectángulo"/>
          <p:cNvSpPr/>
          <p:nvPr/>
        </p:nvSpPr>
        <p:spPr>
          <a:xfrm>
            <a:off x="285720" y="685784"/>
            <a:ext cx="8643966" cy="5586145"/>
          </a:xfrm>
          <a:prstGeom prst="rect">
            <a:avLst/>
          </a:prstGeom>
        </p:spPr>
        <p:txBody>
          <a:bodyPr wrap="square">
            <a:spAutoFit/>
          </a:bodyPr>
          <a:lstStyle/>
          <a:p>
            <a:pPr algn="just"/>
            <a:r>
              <a:rPr lang="es-ES" sz="2100" dirty="0">
                <a:solidFill>
                  <a:prstClr val="black"/>
                </a:solidFill>
              </a:rPr>
              <a:t>Pero las cadenas alimentarias no acaban en el depredador cumbre (ej.: Jote), sino que como todo ser vivo muere, existen necrófagos, como algunos hongos o bacterias que se alimentan de los residuos muertos y detritos en general (organismos </a:t>
            </a:r>
            <a:r>
              <a:rPr lang="es-ES" sz="2100" dirty="0" err="1">
                <a:solidFill>
                  <a:prstClr val="black"/>
                </a:solidFill>
              </a:rPr>
              <a:t>descomponedores</a:t>
            </a:r>
            <a:r>
              <a:rPr lang="es-ES" sz="2100" dirty="0">
                <a:solidFill>
                  <a:prstClr val="black"/>
                </a:solidFill>
              </a:rPr>
              <a:t> o detritívoros). </a:t>
            </a:r>
          </a:p>
          <a:p>
            <a:pPr algn="just"/>
            <a:endParaRPr lang="es-ES" sz="2100" dirty="0">
              <a:solidFill>
                <a:prstClr val="black"/>
              </a:solidFill>
            </a:endParaRPr>
          </a:p>
          <a:p>
            <a:pPr algn="just"/>
            <a:r>
              <a:rPr lang="es-ES" sz="2100" dirty="0">
                <a:solidFill>
                  <a:prstClr val="black"/>
                </a:solidFill>
              </a:rPr>
              <a:t>De esta forma se soluciona en la naturaleza el problema de los residuos. Los </a:t>
            </a:r>
            <a:r>
              <a:rPr lang="es-ES" sz="2100" dirty="0" err="1">
                <a:solidFill>
                  <a:prstClr val="black"/>
                </a:solidFill>
              </a:rPr>
              <a:t>descomponedores</a:t>
            </a:r>
            <a:r>
              <a:rPr lang="es-ES" sz="2100" dirty="0">
                <a:solidFill>
                  <a:prstClr val="black"/>
                </a:solidFill>
              </a:rPr>
              <a:t> tienen gran importancia en la asimilación de los residuos del resto de la red trófica (hojarasca que se pudre en el suelo, cadáveres, etc.). </a:t>
            </a:r>
          </a:p>
          <a:p>
            <a:pPr algn="just"/>
            <a:endParaRPr lang="es-ES" sz="2100" dirty="0">
              <a:solidFill>
                <a:prstClr val="black"/>
              </a:solidFill>
            </a:endParaRPr>
          </a:p>
          <a:p>
            <a:pPr algn="just"/>
            <a:r>
              <a:rPr lang="es-ES" sz="2100" dirty="0">
                <a:solidFill>
                  <a:prstClr val="black"/>
                </a:solidFill>
              </a:rPr>
              <a:t>Son microorganismos como las bacterias y los hongos que, al alimentarse, descomponen la materia orgánica, permitiendo que los elementos se reincorporen al medio ambiente quedando disponibles para ser utilizados nuevamente por los productores.</a:t>
            </a:r>
          </a:p>
          <a:p>
            <a:pPr algn="just"/>
            <a:endParaRPr lang="es-ES" sz="2100" dirty="0">
              <a:solidFill>
                <a:prstClr val="black"/>
              </a:solidFill>
            </a:endParaRPr>
          </a:p>
          <a:p>
            <a:pPr algn="just"/>
            <a:r>
              <a:rPr lang="es-MX" sz="2100" dirty="0">
                <a:solidFill>
                  <a:prstClr val="black"/>
                </a:solidFill>
              </a:rPr>
              <a:t>Una de las principales funciones de los organismos </a:t>
            </a:r>
            <a:r>
              <a:rPr lang="es-MX" sz="2100" dirty="0" err="1">
                <a:solidFill>
                  <a:prstClr val="black"/>
                </a:solidFill>
              </a:rPr>
              <a:t>descomponedores</a:t>
            </a:r>
            <a:r>
              <a:rPr lang="es-MX" sz="2100" dirty="0">
                <a:solidFill>
                  <a:prstClr val="black"/>
                </a:solidFill>
              </a:rPr>
              <a:t> es la producción  de materia orgánica fértil (humus).</a:t>
            </a:r>
            <a:endParaRPr lang="es-ES" sz="2100" dirty="0">
              <a:solidFill>
                <a:prstClr val="black"/>
              </a:solidFill>
            </a:endParaRPr>
          </a:p>
        </p:txBody>
      </p:sp>
      <p:sp>
        <p:nvSpPr>
          <p:cNvPr id="133122" name="AutoShape 2" descr="data:image/jpeg;base64,/9j/4AAQSkZJRgABAQAAAQABAAD/2wCEAAkGBxQSEhUUExQWFRUXGBoaGBgYGBwbGhoZHBcYHBgaHRsaHCggHBwlHBcYITEhJSkrLi4uFx8zODMsNygtLisBCgoKDg0OGxAQGywlHyQsLCwsLCwsLCwsLCwsLCwsLCwsLCwsLCwsLCwsLCwsLCwsLCwsLCwsLCwsLCwsLCwsLP/AABEIALYBFQMBIgACEQEDEQH/xAAcAAABBQEBAQAAAAAAAAAAAAAEAAIDBQYBBwj/xAA8EAACAQMDAwIEAwcEAQMFAAABAhEAAyEEEjEFQVEiYQYTcYEykaEHFEKxwdHwI1Ji4fEVM3IkQ4KSsv/EABkBAAMBAQEAAAAAAAAAAAAAAAECAwQABf/EACcRAAICAgIBAwUAAwAAAAAAAAABAhEDIRIxQQQTIhQyUWFxQoGh/9oADAMBAAIRAxEAPwDz83BGaK0l9QhHvVcLWec1ImxWyZNY6RWwq5eG4ATjND9RunBOc1yywkt9q5qL4JA7cmuSoLYZqbx2iO4qLU3CLZH2pai9JCgcQa7dBKE+80ob/AnldgJ7frRml9zNVmt3G2rDsaJ0ZYxBFFrQU9hr21PpOaWjviySpG5TUOo9ImaEua8Eenkd6RI5vyX+mNq6x9YX61IpRDIYVlbdksxY49/BqysaYwAWn+tBwRyma5dbavIAB6x9pqi6zoBcG5V9Q5FVVuzcTdznI2kyKuNCz/KmSSeKH27TO53oG0DhQPTEUF1TRLecEQPNWnyyw9K571H1KzKqqqAe5nvXRnTs5u1RTX+k2QCDz5Bo34e6Rp2tXA0NcmRPihr+gZYBA3Yx596hNh7byMTiquTa7EpLwEt0RNxgCa5qOlIpj27cVbWunuYiZ7mp9ToiygiI7+fFSeXfYeJgtVbYNIBG3uK1PQviXU2kUCbgmCCMxVxa6Shdd2OMfSrrT2bQlAvq9gKXL6iDjTVj44O+wvQ9Ze8M23SB3GKh1uqzxGMmJFc1Vz0wrRPPP9KBPTGKzvKj75rEpJu+jRJS/pLZvITiAZzFF3upKuFY+45zWefpssflyWnE4BoV0u7iNpVhj6/Q1TgnuyVyXg0Y6m4/5LMiKvdB1dXHMfes1p1ZG3BiJAlTke9EaHTKGJ47+wnMUvxHi5GlcyJ5qs1LhAe4A7+KWr1gFskt9IIqpuOJjcTu7HihCyrmhWtQrKzo0bf4K70zqdu6PxDdMQeRVcE+WHgciB4qX4P6bbg5Buk5xn6VWcItWxOTbpGgKqTgH+ld1hNv1/nt/rR1xbSJDnPjjNVOp1qtbZUxP+c1CNXSKcmuxavrcKs55jP0pVl+qaV5G3Aj9cUqsoRRNZZGbu2ABIknvQbWic9jReldj/8AE+/eiDpiQBIn65ivRunRjIdHY3CAPvU66cIse/NTab/TMdgPrXdRfQqM5OfIqbbsOgS0BLTXHuoqn37U23Mme9R6ewGZiwMASPemrezkzmjvAowJqPR64qGCjI4NSmwAGlSvuOPyNT9G6C10bl9XIMcDwT4otxStgpvormvvd4yT2o7SaNoMjnFabTfDX/tn8I7wJNXB6LbRtwJAkESc/wDg1GfqILopHC2ZS1oXbAGO/tRdrQuElZaM559xV9qNIxG5ckcif5zTE6ithS91dqj8Unn2FQeZy6OeOnszwv8Ayz8xyFUGZPjx9aA1PxHplQhd7GeAsfqTxVL8VdaGpu/6a7bSk7AeTPLEdj7dqpK3w9MqTkRcq0jR3PjG8FK2wqL7+o/nVZe65fYybh+wAFV9I1dYoLpCcmaHo/xKyOBe9aTkx6h9PI9q0/Tuqaa8dp2MZxMrI+hrzWa6DU5+njL9DxytHuVuzsEJgMMAfyms/cW+S3oPsRxXmydQvAQLtwAcAO0flNWmj+LtXaEC7I8MA3P1E/rWZeilHp2UeaMu0ehWjdIllkqOTifvUouMI7Mfv+tYtv2h6n5ewJaB7ttmfscVTX/ibVOc3n+ghQPyFJH0mR90hveglo9RXWPbG2MngiiUdym5xjz71gfh74wclbd9gQcC4RmZ7n+tbm/rmZRaIBHI9z9e9Zs2FwdNFsc00EpaQrlwD2pradU5Ybu2DXemdOdiu5doGDux9Iqxu25JUwT2n+lQepVZdNNbK4XBGZJnFOFoNOT6ew7/AFruh1i7grCCDBx29q0A6vYtoyIoEqZMZOPNFRp0c0q0ZhtIpWfEGKh1unBExJGQe/FDdC0zO7yTsJ9MzxPvVh1K0CwCnb594p0qlVkqbVtFXc6dADgMGI4nFWfQtN8uWH42M0RcFsAEEnzPFSaLVgMECnI5/wA7UJTdDRikx99FY7rozPegOoKGAAws4ij9WXwSJB8frQJZWEERJ48DtSQXk6SsC1FiAsMDzzz2pVPqemDHqHeaVUUhODMF8nZBK7gOD4qHTuWuY4OJ7fee1T2Tk7gdpGR/KBRFj4fd2GxoTuSD4mCK9Hko9mOn4HvplySwY8Y4jzXL+mVyuyM9vMeDR/8A6YVILXFxk+P0GcVL+7C4wAxElTHPGR9anz2M0C3tFt9QkiOJyvvFHabRg2wZIYYOOQeDFTaHTckksIz/ANeRT9Xc2etTOROcQfAqcpt6KRS7YbZ6LZBm4jY4YkEe8eKtLnoUi2krEKB78cRVGusYZbKsCZ7yMcfcVJZdWC+tlY+D59qzyUn2VTj4LG3qWW3PdTt2wY/yaa2slAwMmfUp9vFSaKyA8IGaR+DfBPvJPmq34h1IsW2a+xtf7UKyzMOAuAfrU1HnKktjP4q7G9Z61+7pvchQAQF5LkjArzDrfW7uqcNcOAIVRgKPp59651rq9zVPuc4AhV7KP6n3qumvZ9P6dYlb7MWTI5MRNcmka5WkkdmuUqQrgCpV2KQFccOQTwJq2taZLaEvBb3nHsPegdHf2kekGD9zRWpvb4kBVGf+qR2x0kAai3B4/Soqn1V8NxQ5phTtekfs6+I2gW3RX+XG0nBgzAn2/lXm9a74S0hVN/d8/QCQP71PNBZI0ykMji7PXdZ1Et6oKiOPeqj1PmWEHkz/AEqHpnUVvWVyS2QY7EH+dE7doEloPf8AvXgvG02j0b5UwfVamWwFJEds1Odc7ZKACeAOffFD629bb0gHdyCv9TVc2va2wDNAOPyqnGxHKi9u64hRCgH6H8qC03y2MvLMDODEiciqrWa8uBBg578+DTtM/rwVCxmTmfAoxxaAsrbNR1C2lwbrSldsY9vehtTfZ7cHESARgxUOh1RgxxwR7UPq2LkpvCqTiKlGLTop+ycXGRfxEeDyagviTPj2qa1YLcP6R/uPeg9bfuIGRbbXG8CI9smqwpuh2lxsPOnR1Um4inMgwKVYe3bZncamUcEQsjAIpVp9tIz8v2XKaRQCSJP8MeB9qP1d8bQoOxSBwRyRIH6VjtF1prOpFp7n+nABbwY/l2q11T27uFudyZ9uQMd5rp4nyXLojz1SCHcQTkGY4kzGTUNi2rOCrtAHqyRB7H6UX08oILHcVOYxJx5/zNDve2sxIG18EQCACfzxFD9IXic1F0yEQEhcyG5n+lQLbLHYgI9+30nsKG0+qhypyRweDHHarGxqVtjaBDQCAfEfr96ZqloMdvYZo+m3FAkyDgCZj+1J9DdVfQh2sIZokjPHMipNJqnZdwdRnJiSIjyPt96tV1xtCCZ3ZjPce+KzylJF1GJnviPq/wC5WUEK9y4MAk+kDuRXnXUepXdQ5e65djxPYeAOwq4+OnZ9QHIIBWACZiDn+YNVukswu6ATNen6fHGEeSW2Zsk23XgGt6fGealGlxxniPemvfgzRNi5ugDnmPMVZt9kqK64kHNRkVbXbH05njEHxQ6aMmfIOQeM1ymdxAYp9yyV5BH1q1GmFs+k5P8AnNCXbZY5naJAzPejztncQQmkF/yKNWxt5qO6YH9a6wHAAByZqG5dJprOT3ptFI4VcrtS6TTNcdUUST/k0TibpWi+dcC9u59v+63V0G2oUYPCkDAx39qh6f0pNMpPJMTPJ8VNqGI5PJmpSdnDfhrqJs3G7T+Ie/G4f54q+V7ZS41w3Yn0mfzJA7VmGgHj6xRVty5MEyBBE9uxjway5cSl8vJoxZWviXjEKQqm3t/3QJA7fnVFe6jaF8q53R/t7+1G9JuWbDhbrAK5HILFuxAHHHmidV0ayLnzLa43ejEEDkT4qLUU3ZVr8DtL0/8Aj2IojAJkge80f+7IygqstE4Aoe3du7hywET7Zoo6hySQdsY4/SoSsqlFDNHpQSTtMmYiR9jRFjpV9plQCOBIwPrUa6t8Sw2jmCAak1HUCRiQTiQZkT3pbnyDa6KpUuB4iY9+9EXXcDcDDZn6fSodMEl967c85zUzlNoxngbT25qkuwKQBqdMzwxgyO65pVB1XWMGAt23YAcyOfzpU9MHxMP1Flu6kmSFcjJ54rRaDpIRLbXgdxcCDMEHPI7wJpXujIGBkug/i7bwDIMHnirPUbrvyikPcED04QGCoM8Tkdua05MlpJGaMK2yW/dRlEiXOJJxtz3HPAoFdQruBBLKRECBPYGYmKKt6Eg/KyV5YZ2g98yIM9qKuaqzJlYiTtA5MQBJORis91+x+KeyGzq7q3NnogrP4IPcYbvxNSXlDFH9LkiTtOTPgHvMzFS3NQl0g5LKBgAQoGQC0948UBZtsz7gNoMsCAIAmQATz34pU/L0dxDdLqgoJbCgxiJAOOO5qU6gk4naBB9JnPH5CgrNlSWV9o9MwBP3zkGRnEZqDV3WCnLgspjbECJMnucGuUbYG2uiHrGgbUqthQXvbgUjuZI259q3vwn+xhUWdbc3Er/7dvAVvJbv+VVf7GtJc1GrF9yGWypO/b+IsNqgGOYJPtXuVejghUaZGcrPGvjP9iispfQNDyP9NzgrtggGMGYOfevHNT0u7prrW7yFHQwwPY/bn7V9kViP2j/AadQT5iHZfRTBgkMBkKYIzPeqNfgQ+a1uefcRRFq5LCTAjn+VM1WlKOyt+JfSw8NwaBvXNpwaVbDssTfG7IyZ+mOKr7WpIEVELp71GwyadRA2SteNROabSo0LZ2uClRvSuntfuBFDHyVEwPeSB+tGziPRaN7z7UBJPJ7AeT4FbY2tPobQMTcIg92dvA8Caa121pEFnTD5t9gZnaDjzH6LzUfStC283tRm8T6ZMqAR4I9JFI3YaCtMjuBcuckelBwo7/VvepH+lSajE+D2/tUO0kSDn/MUgwO6RjtzTdNcAeREjB8HP8v5ECpUuFgSVKkEiD38EexoK+qKGhtjbXftniQZ5+lB/gKD9HoXe6t24QQpOyO0nuOavbVwXAQZISGEd/c1j/hp7wQm2fnW/wCND6WX3VjImtbobogNlZGJxHkHzWTMn1Zqxuw51BDEuCkTgjJ9/wDO1CafbcCXARtM54AI8jzTNS1u56QfVGZ/C0cRQ19mtJCNMqQ1srCzPHv9ajCKqvJSTrsMN5NwlBJ4aRB857GKE1Fk22LqPSf+XAFP0bIVUYEwNgzH2Ndu9KHzAfmbSvKc/pRTUdCtN7QYumjTjUK4hsBImRPeeKgGvt2Nt1iVYSQpGD2P6UrpNtYJLLyq+Pp2iiLOkS+nqVW9ifw/2NJX5HaALpVmNy2WIeCQDAGO1KqzrR+SypatbgBmCcHxSqzgmImDaDrsXNjwF2kA5A2sIIMdo4Aoj/1E2SBb2sPIH4QYjHNUr2UddzARnImee48TNGpphdJaYaBBSJ3DkgcH3H6VeUImaPIs7PV3Lt8ySpHAxCggnByCTVrY06XDgKF5gAD+ee2T71WpYsoVJt3fmbZB+aVJiMbRE8cHFXOs1mwIzpbuKZAY2x6iORKwyuJ4nOCKy5K/xNEE19wH1K2jQiAiBBnExIHETyPek3zb6WktILakZ5xA7TzP9aN0luzyLb2mIk/6m8ADxvWR9Ki1l4zA3CIBhcmT5mMeKRy8FOOit6Z09jdIcjcJXOZzkk9xgYmrTqgILqR6jH4VyCBzjAMZGKnfqBFtAm1Qxm4Si7iAdpye09vpQN7WRcPp2qAczIJzkn+IfqJ9qFylKxKjFUb79j1gBNSQf41BUCADtmY8ndXotYb9lCRZv7hDtd3EgyCNoCwfoPzrbXbkCvUxzUcabMc18h9KodNqA4MGYMH61NVYyUlaFaadM8A/b30NbN5NRbUD5hhoPeCZ2/nmvJGM19B/t0cNpogEgjaTH5AHk/SvnuhjaYJWNNKuGlTgsVdUVyaK02pggGCPdQf5igzkEWNAoIL3LW0/8zP5KCftRl3rBY/Jt3DasmBuEqMYJbMlT71Lp9FZdRmXMzEAEchkP8LD/a2D570tX0+0BuuGD5GJ+ozn3FJyQ/Ev+ndItrbAdBuwVO7coYfxIYkA4MGaJ1tyMtx5HH5VlNN1T5Y2Wbrbf+YwPpI/SuXNE9w7mYueQytkf/jx+RFCt7ONLYYnLA+2Zx2IYY+xpzrGRWfS5qLYlSH8g4JHuPPvVrpdaHgRD49J5E4z7e9LLSsKVugrS2w7qskA/iIEkKPxGO8Cuxp0xBLNMOwG8rMTHHYY7VPqkFlMiWOS0hTgg+lgZgYx3rNJ1FWb8OJJmMn79qzpvJsvqGjS9MvkIRCoBwojI8x/Spb2vCgcY7j+3f61j7nVLhgDCjmO/wBfeoNTqwRgGe/iKPsW9nPNS0aJPiJUeQsEHkf91Fquv/Mk7QMyCOeeKziAn6HyK63gkgfz96p7UbJe5JoubnV2EHg5iRxRGi6yCf8AUXPeJmqH5ixBJJHArtu5HP8An3ovGmujlOSNvodZZJO64ViQikYE9yf6VYXOooi7LIlz+IggTjn9K88uMDEL+RND7/BKn6xUvp1Y/vOj0awiMPUzbpz6cZAIgxn7Uqw9nrV+2IV5HuAaVD6Z/k73jS9E+HW1QuotlmCgNbuYA3x67bMcQZEeCvvRmq+Gb4X5rWtipAPrTBmMjuJ+9XXw91U6TQi0+LobapB/gJYbgOSao+pX9V1JRYLrZVGkzum40QGMdgASB5NS5Nyd6RSta7L0dJtHTl7+otAD8P8AuUDiWkkHvEd6zul1HzXNpAz2SfV4EcNJ9vEmj9F0e1aBtgi4xbPr7gHG2OIJBk/0pLcVYQI9qOdhAX2w3qM0i81so78hmn0wXAJjgC4QcA5lhkH3Ip9gpgAqQob05yf4d3sPHJqAX7gJVDbcOQDBzI7nggwODn3oC9ogScspkkSMSBiD7+D+dTUXfyH5WtBOmuBwV9JhtwlcIe4gDgwOT2pvWdtxWBWSp3D/AJZGBE9s0JpOmNcaLdxVBxJJ9fBIjsQT9eOaO6l0m9ae0C4juCu4nOOOB9+9GoqXYqtraCvhPrd6w8opGQNpzIaMEfXM16lrupnbnBxMfrWG+HOlkXxcYqyhZXa0yY7g8QTV31C6cnx7ma5zta6NGD08ZSVob0vrxttJMqXfcPILkf2rbXeoWwm/cIiefavGdXqjsvLOflXGBwRKkRBoP4I6wLWoFzUN/o3gQwZpRQ0kEzgVbDKUYtC+vxwck0c/aBqLvUb0WfU65sqp/EyjcSJ5IAOTXnPxRq1u3tyjb6VBGcEcgzmZqy1fXja6lcvaV4UXT8stwFkiPZckfShfirqgv3C1y3bW8cs9smHng4Me3FbYJqjzJ0Z6KK6fomusFBjycwP+/aha1vT9Stm1b+XlnHq3CR7GD2wffFPkk0tCRjbG3fhq1JVHIhBDHu2d2PrWavadlnHBg+xrcpaO1yB6v4pgcdwI7zzQ/UOnkqSoAaIYfwv4Edj4b6VDHm3stLHa0YpWjiR964afdABIyPIPI9qZWogcrY/BdpHt3BcWcmDIBnbgScx9KxxrR6HUBNKgTDm4zFhyIwBU8yuNIpiaTtmpfpawQoMRgjd98HB/SgNNr00pclv+MxluTn2qh13xLqXAU3nhRGMT9Yqra+Tls+ajHBJfcx5ZVeiz6j1d7jHIjsPaq/sIETTbZnP+RXQrNETV1GtE27ZKt6Bx9z5p124CuMcfn7UOW8ikv6+5xXUAkFyOZMdu1ds3A09wI/8AApgYMDg4qA4OMe9Gkzgu8ZJOPp3qW0RQYuSc06SBk47V1HE7g8k1JZfcYVZnH+TUc7hBE1q+gdAACsxIJ/hHj3nn6VOc1FbGhFyZRarpRWJMHuPFcrdPoExu2jx6e1KoL1P6LPAwPp91Xtl90uMyABH5zP0rW9GRrzKtmzu/3cDaDyScCJH1rxo6W6JBkQYInP3zzjk16R+yrr1y1eGnd1C3TIY+ptwEKsxETNTzYlGLa2NjyN6PQNP8EtvdjcRdwXcMtxP080Uf2e6RiSTckxlWA/SK51a7A2tqLlsu4WUVZBPGT2qXpIuaMQ919RbBO5mEuvg4/EOZ71iwZ06a/JTJCdd/8Mn1/wDZlqEYnSuLik4VyFYfU8H8hVF034N6qt0W2tjbH8ZBtkcEbgcc4HtXvCOCAQZB4p1ex7MWY1kkjK9C+Dbdq3tvbXJJwkqsGOwPOOatrvQNOwg2l4AnMwOMzPerSotTcKqxAkgEgeSBxXPFigujvcnJ9mXXoq2LsqxIKkRHHqnFBdWSQwyAeYA471Loup/NYkh5xkj05HbAkA4+1UnxHrCobIkDmI8e/vXncU3o9PFNwWzz/rmuNq8pGdyMp9wwI/MmDQtkMiA3LT7BtVt/pgxiBzB88YoTrr//AFSgttIg5JyfGO9O1fUCgIRmKgDdba4WVs5Yd0YcyPbmtTjSozznylYF8UdLtJbL27TLJwwOAJO4EefeKyRr0rq+mQ2VJdvl3kBW42ROJBKzJBO0g+x81iF6M/zShxBOfI9oq2CeqZmzR8og6Xo/muAx2pmW/oPevQLWnRFh+CBA2niOQBxVZ03pyBlltpQYUSJPk4z/ACq0W6u4F0BXjuNvv3xg/c1HPPlKkUxQpWOVVZlESgX1NIxjx3+2alR2XJDEDgACfAzUVjVbSyrAtnvMbZMx/wAgcc+Ki/fnAZSqr2BX+IeZ7dqztMvoxPxMkam5gjcZiqqvRepaH94WHQlgBDAw0mIJ81jOqdEvWLjW7iQVmfGPf7Vvw5E40Y8kKdleiyQPNHai7JG1QoAiAOY70CEqRmzVnsmmdK1OibYYZHt/Y8UMWnvXJoAJ7jkmRBBzIEfp2rnzYnGe3tTbbf4KmFsgEnI5yTXf0YbauAT9Py/vXSp5Bx2xzTLgE+as9L0a60ekqdoYBgQSpEg/Qjg0G0tndlXbuEHxRF0mB79v+6s//RWBh+/jIjvntWj6T0C0iG5eAeeBtkDwD4PvUZ54rZSOOUjM9N+Hrl8N8pZgbiZAAH1NCjRXFcKU9R7HII+vFb/QdVS0Ht2kUA7twGGEoQCOR9vc96qtQTqWR2O0J2U/iP8AQYqcc0nd9FJYo6SeyLpGiFuGMFhB4/oa0iahjOCJ9s/T/wAUFpnhckQpmCB3P61JcaSxgHyKhN8mViqQRdtq2SST7T+RPeu0HbNz8QBAOMew/wC6VLxQ1gI6S9xU3ySBkyASB/8A1A7+1F6no4tQYBWMY7wN0EHjHPvT1vIbo2sVUkZVQYImQOJB4nwTg0ZrNVPL7tmYaJPePUsqe8cYIiulJtElXgvOl/GTKyrcX5iCIMesQckziQZ8cV6V0nqVnVIWTsRuBiVMTmK8F1tlgqHiPfvnA8qZ59q237Ium3mvXL7f+2VKzkBzuxiIMARNJjxJbSX8FnJvvwer2UAELgVIaazAVHeeQQPFeipLHGvJnq2J7238XE1Wdc1oA2g8iZFFreAAQepgMivNdb1stqWRY9TFUkwBGIJrHkyTkuKNWCEedyJzrF04uXHJDtEERAAk4znJNZjqfU3vsGYiBG4z+EdyZ/KPY0X1HqL3FCylsDAfaXIHaFiO/M0N1fqGlt6VlQh/SUIxJkZY+5Oa6LpJUVluzz34oT5lx3QyqBZImJIBA/8A1oDS9XdI5JGJMcePcf3r3z9nXwdpm0Vx9RaRxqHLeoSAqSi88ZDH71gf2n/s+sabbe0VwFGkNaLbiDzKtMn6H8+1bk1VMxOzBP1NuR3zjsf871pumi5+7LeuCDcO222PwLMnn9ayGm0ty5cREQl3IVVA5JgR9MVvethksJaGRZtwAD9J+uQxpuKXROUm9GUtdVc3GyYmB4gHAPeDWi0TfMA3QJ/L8/HfNUHQOk/Mh7ghM/ee+fEVfkbI2SYiJ74iSTxg8VmzVdI04rrYZf0pOByOcfpigOr6n5CTAJJAAJ5845ruv6z8pfUw3kyFBmfMx345rLdZ6u+obcwAgCY8/fnjtSYsUm99DzyKqRa9B6le1Wu0ludoa9aUhZEj5izMnOBW9/az0onUXAP/ALnqJAGACInwJNUv7Evh83taupfFuxLCcbnOFjyACSftWx/atfX5jkGPQqFokAl9wAz3H8qtNxT+PgirfZ4wOmXp2wp5kY7Dye396eOgXTyoGJGRB/WrPXdVtAQGYk5JA79gD9qSXb98qqr8u1Ilz2WSJLfniu5zq3oPCN0jP6vp7JcKYJHO1pEd81GumxJiPJI/lW103w0oXdcm4rMF3AemVHcn8OM+9WGg6UgWGW3n8IicTjMZwPvSv1MVpB+nb7PP30xgbdzTz6SB7ZrlmxcbCh4ngKSJr0C6VVhtjPYYiPpiJ/lRVzRgIGBGJJA7MTwAPNc/Ua6OWBGM6Z8Nu5VmIVQRMnt7+BWqs9PLAlJDEcDkiDEduAIFJ7FxkIBaMSByfAx496m/e8QfVAgTkCP87VCc5T8lYxUQROm7XUsW3DOCMmAM+1W1tA7kPIC4lDtPEndGGwI4qqtXWLkgEniNs+AYB45FXN6zcVVIC5EmMMIjafY/2qc/A8SvvaRC68Bf4R9RJB8xu5ph0dtQCqggQAImS0xEH9aNe26pJHk7RAOM/QARUGi1e63yAeTGQCJzA8ZH51yboNbIrlobifwxiPHkyfvT1ufw8AAHHIng/eoE1AyrQzgHgxzmY/r78UHp7xIJCkGT6t2Tx+njxTxV9it0H/vu0AkST4HEeRXKpW1j91I+grtU4IXmTXdUFMrLyICgkAiTjPNHdJLEYUS2YJngRiY+45P0rT2/2f6y3bLotsv7nIgd+0T4q26B8GhSTqflgsZCoYz34HHep5KSBHfRS/A3QTqrxe+R8hPX6VhTjCg8gjBxXp174jsWtyrP+muFAjxAB4jIqr1+ttWbYt21baMBVGP7mPFCafpLXNQ9wINr2wZPsRMeDxU4yk/tKe1FK5jdH+0C25Vbgb/UbasLBMmJycCYGYrbKPST38/+KzXVun2renKFVjElYDDvO7nmsb8PfGv7ldfT3GuXbc4djMTO33E/U8VWGF9sjklFv4qi8611W/pbdx/SASYJIEEmBzmYrzwa/wDEu4tIBwQBMyJx25on4x6k+pdDdeLbS1sSMvIEc4hc+c1D0vSMMqoUnJkRkZ+zYIovStjRTvRBb0N12JYHMRHgZ5PfHirhtJbtWrhZVC7Du9wPM/U1y/1C3YDG+wQLwCTJkcDu3071hfi74xbVEpbDLZ5IJ9Tn/lGI9vzrscZ5JWuimRwxx/ZFqfjbVtprekS8wsoGwMFgSTDHkgT38d6z+mALgSFngxifBrTfDPTrTJuwWIgzmP7VHrukWrS7gJM+ZrfaWjBdjtBfNkkBtrfhYgwY8fSjbnVXEy09lOMziPfJFY/VXyzljyTXBqWJBb1QQYzBg8YopaFa2WlrqTWHdSSVPg/QiW5gcVJ/6w9wkARxCqSJzBE8zBq16QPmG21q3bUAqG9AZhxK7sm4SDx2gzFGLYsB4+WoUsCCg/Cw8FQSRMYis05xT62WXKqKnpnw2LihnuEKXjaB6o8yTmfavQek9N0mltj5Qi5J3loZsk7QJEKuOR+ZrNLq0swsFmUllIwIgkxwZyDjyaJvdRTIaQWJPqPsoETkjkifNZ8mScv4Vgor+mrHxfdIeLSmPShG7BWcxEd/YHjzWX19s31O+6GJ9RB3BRGNzr+Js4kYj8qAPVE27Fz2gMd3Mn3znnmaKsXBtkrLeogE7onIkckSRPiaSpJ2M1aAdR0m0lvdd2IEYHCyhM4YbRMHiDOe9DP1gl5Uqd3BJ8ADg5HGPtUnVdKrMoWflz+AiTJ7Ez6iCImhNP0hfmSrFPG2cD0+1aFTW2LtaRdarr9x7NvTMVFsOHcAZndO2O4xU97UXbhESoPqWQAMk5EY7/QcQKh0XTUwwLNczmWJME8iCDxzRY1AKbSu4KZwCCpmSRHBMDt7ZqMpLwVjF+RabSQzZ2mYJ3CBAmPzro0wUEhlcRLETK55IPAkz3qwfX+kZYloktbUtPBG+ZP0Nc6idiDbuJH4hITbPErniSealex9UC/hBYkA4gxBGQSJ7cfrQLCTODghTEATyRmMf1qNSUIkL+LC/igcDvnMwKOs6bcsA7SYPGAMe2Afc09KIt8jnTdSyqSxZW5UiJx5keaurvxAzKFuhXaIJdAx2jjxH50A+nLBJZQFOY7mI/Km6i1bIlSGIB75jn+s0mm9hSaRDrTbb0FxmYwYHnAMxJptnp10AkAsD3t+oHtyvB9iBTdNolckyeRmVHYnnAirHU9SRBncpjlSBlRkEg9x9s0brUQX5kVw07Z9IMdoIP0I85pt6woJBVQSIJ7x/WknxOz+kuHycH1FRJAlstT/AN4ciB6jxIBJHtEdo5pvkuzvi1orL2mzBbbHGCMH/wAUqk1LEfjGc5mJ44xSp7YtI+iv31S7IZEQNxwCT2WeftTNZ09GXjIBggSftXD0uy10XmG5oG0kkgf/ABHA+tHb601GS+dGVScX8TP9M0mlLFEuBri/iEw/gyOa51vrFrQr6y2eAgkk+/ge9HdR0OnZ1uPbU3B+F49f0BGay/xb1ddj2nSHIAXcMMSMfQx/Oo1ji6RRynJW2ZjrXxDvEFQq5jiYJwSawPUNTua6BycD7CQfr70zrevO2IJBIE+BQw2qzMTlhnOOKvGNEnIqNa9zcjMzNt47havb3xhsUbBLwJBwAfc/28Vm9XriGYLx5oCqe2pdhU3Hom12te82+424/oPYeKHmuxTktkxGSeBVOkJbYRo9c9segwDUuo6hcuLmNvt/n+RVhoOgDbuuGMj/AExl47mBwPere10e2WUT6Qfwc5C8kCJnGe3H1jLLFFFjbMYtokYBMD+vNW/R/h25eIJG233bE98AHJJjxW76bbFs7yFAPfvzlQRxj6VNrFYgsC0bQV3hgRE8E+kmcwYqEvVN9IrHAu2M0emS0ilRsUNsX1boUCWMDuxPOZ9X2B6nZ/1LZVVBUgmQojJYcEwY7DPijG0zXth3smwlm3enk4YZkRJ4qa+8H0DcJDEhhIf8JPGccYxmsvJ8r8lXj0ZW1Z3M1sKSRuIU5zyRkZkLPb+lFK5yuS26A4g59yPwkN28GrjUaJizME2sQAIP8IMECOJWeP8Ad7VCNOxWdoZhJZf4iAfURj1QskfVvFWcroj7ezH6pb924ZguRIgjKiZyT2z3o/puluudrA+k7SoMMJHMnAEfzFHdGt7XfZci207gY9Q5X0EAceD2rXWTb9Uggrt9aEnn+I7sbYJET27802XNx1Q0MV7spLWgtBVXbmAwYDcee54mMZ4ohtDJZQhPjgYPfuAM/wAqWuupk2rvZVKLbIbAjcxPpOY79jUd92Y/gaSue43YGIBjA/nUG5PbKqh37mW2hVCgYJ/4g/WKOv8Ayk/DnbyQZB8QTBnHM1HZ0PpJ/EDkoMBR3Mg5PaTU3yArbBJtsODAiZKsYzjyM1NzTY3SA11r7yBAntEKfTP1JqwZN6mNoBmceDAkeSQ0D9KpUvj5fzGDMzQEAPsN3qHIyBmO9EEM0yxLwSNpPbhZxI3EcfaulG9oCbOXAGuG2udyqRIghe8dyJ7HNK5fUwVgKfSFz+IYKnxMAj7+K7ptAN7fjyigtxkSWZskzPA8CjrPyn4tlpAGY2wvEfkTRc0gJMrbh4naIxAOCe+Z8TzxBpX2HJO7sFXEwc/h/t+dS/OcXN4UCVO2Mgkk7iB/u4wfNMsWfmk72hvaV+kRxn7011tgbvR1GO2VBXtJOMGYI5AxQ3V3BBKD1cANJU+kj7mCQR+tSPZKBWdGAEz5C8SPTkk5kVJrQAgKs52xAZYZoBAyO2Tggc02rsWTSVMoNH0e3auBmLMTP4SBGORmdw8Crz93PoAYAAEgyByCZO44wO3kimXNOqorl1gxguNyjkcd8HvjvQGm2NMF2ZSW3tMDvAECY5j2qlue2T5KKpE2u1BG0SBjkwZ89/8AJpUtTYVwvgA/ikSf4j+HuaVFJA5nuXwt1I3WddoVFVNoBJiQZ/kKv3gfeu0qHp4pxd+Dsv3g2puLZUMQTGB9zXnX7T+pBtMLoWGUnb9geaVKq9OhVtWeM67VN8pOM8/f/wA1S3rjOZJpUq0xJMgK5ip9NpC5gQIn3pUqaT0As9N8Mu67t6gc9/NWuh6fa090q83GABHpAAn3nn7UqVZ5ybReEUX2mAupCgqASckcwfC8cUrPTQVD3IPqiVmTjdBBMRSpVks0VsOtlPlyqwNwXgAxiDI5YHvTrtohVt7iqkiQskGc5DNE/alSqaHYRo9N89oZiETAUQODxjtV9+6qO0wO/wBaVKp5HTKQRHcsydimJz+n51FqbPyvxEzPpKgSD5z/ADpUqMXsE0qPI+tX97G6MHeVcDA3/wC5QMCR2xBmPayPWWVLCOSVI3NGTliFGTmB/M0qVenKKaVnnxbUjSBFvwI2tJCsFjucHP4fzNN0y7ZVnLAOQAVnbnIBL5zPI70qVYo+Uan0mXtnVtbRbpjlVgEnDQBk4/ICKC0l0tdDzJYTkRBDevInmZ845FKlUUlTHbHjQWwm4CA52gQDjJg9hEH9KENoK1lMgNuyOQQMntzI8d67SroPaOFpx6yrxBOYk5AYyJOP+hzV30rptq+LoAKtZUbRyrAhok4IMSJHGI4pUq5d/wCgTZUi2GDbFAA/EDkzONp9hGTk96qI/jgEFRIPczn3AkeewpUqeLJyWkxuh60GZlZWndgq0DiIZSMgmSciZoDWErAOZnaZMgDkH++TXKVaUkjO3aBQCxAY7pwCfEcN+fNSaeVcIApYnBPAwfuf+qVKq12J5D9MvypEB2OSSSB9opUqVGkc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solidFill>
                <a:prstClr val="black"/>
              </a:solidFill>
            </a:endParaRPr>
          </a:p>
        </p:txBody>
      </p:sp>
      <p:sp>
        <p:nvSpPr>
          <p:cNvPr id="133124" name="AutoShape 4" descr="data:image/jpeg;base64,/9j/4AAQSkZJRgABAQAAAQABAAD/2wCEAAkGBxQSEhUUExQWFRUXGBoaGBgYGBwbGhoZHBcYHBgaHRsaHCggHBwlHBcYITEhJSkrLi4uFx8zODMsNygtLisBCgoKDg0OGxAQGywlHyQsLCwsLCwsLCwsLCwsLCwsLCwsLCwsLCwsLCwsLCwsLCwsLCwsLCwsLCwsLCwsLCwsLP/AABEIALYBFQMBIgACEQEDEQH/xAAcAAABBQEBAQAAAAAAAAAAAAAEAAIDBQYBBwj/xAA8EAACAQMDAwIEAwcEAQMFAAABAhEAAyEEEjEFQVEiYQYTcYEykaEHFEKxwdHwI1Ji4fEVM3IkQ4KSsv/EABkBAAMBAQEAAAAAAAAAAAAAAAECAwQABf/EACcRAAICAgIBAwUAAwAAAAAAAAABAhEDIRIxQQQTIhQyUWFxQoGh/9oADAMBAAIRAxEAPwDz83BGaK0l9QhHvVcLWec1ImxWyZNY6RWwq5eG4ATjND9RunBOc1yywkt9q5qL4JA7cmuSoLYZqbx2iO4qLU3CLZH2pai9JCgcQa7dBKE+80ob/AnldgJ7frRml9zNVmt3G2rDsaJ0ZYxBFFrQU9hr21PpOaWjviySpG5TUOo9ImaEua8Eenkd6RI5vyX+mNq6x9YX61IpRDIYVlbdksxY49/BqysaYwAWn+tBwRyma5dbavIAB6x9pqi6zoBcG5V9Q5FVVuzcTdznI2kyKuNCz/KmSSeKH27TO53oG0DhQPTEUF1TRLecEQPNWnyyw9K571H1KzKqqqAe5nvXRnTs5u1RTX+k2QCDz5Bo34e6Rp2tXA0NcmRPihr+gZYBA3Yx596hNh7byMTiquTa7EpLwEt0RNxgCa5qOlIpj27cVbWunuYiZ7mp9ToiygiI7+fFSeXfYeJgtVbYNIBG3uK1PQviXU2kUCbgmCCMxVxa6Shdd2OMfSrrT2bQlAvq9gKXL6iDjTVj44O+wvQ9Ze8M23SB3GKh1uqzxGMmJFc1Vz0wrRPPP9KBPTGKzvKj75rEpJu+jRJS/pLZvITiAZzFF3upKuFY+45zWefpssflyWnE4BoV0u7iNpVhj6/Q1TgnuyVyXg0Y6m4/5LMiKvdB1dXHMfes1p1ZG3BiJAlTke9EaHTKGJ47+wnMUvxHi5GlcyJ5qs1LhAe4A7+KWr1gFskt9IIqpuOJjcTu7HihCyrmhWtQrKzo0bf4K70zqdu6PxDdMQeRVcE+WHgciB4qX4P6bbg5Buk5xn6VWcItWxOTbpGgKqTgH+ld1hNv1/nt/rR1xbSJDnPjjNVOp1qtbZUxP+c1CNXSKcmuxavrcKs55jP0pVl+qaV5G3Aj9cUqsoRRNZZGbu2ABIknvQbWic9jReldj/8AE+/eiDpiQBIn65ivRunRjIdHY3CAPvU66cIse/NTab/TMdgPrXdRfQqM5OfIqbbsOgS0BLTXHuoqn37U23Mme9R6ewGZiwMASPemrezkzmjvAowJqPR64qGCjI4NSmwAGlSvuOPyNT9G6C10bl9XIMcDwT4otxStgpvormvvd4yT2o7SaNoMjnFabTfDX/tn8I7wJNXB6LbRtwJAkESc/wDg1GfqILopHC2ZS1oXbAGO/tRdrQuElZaM559xV9qNIxG5ckcif5zTE6ithS91dqj8Unn2FQeZy6OeOnszwv8Ayz8xyFUGZPjx9aA1PxHplQhd7GeAsfqTxVL8VdaGpu/6a7bSk7AeTPLEdj7dqpK3w9MqTkRcq0jR3PjG8FK2wqL7+o/nVZe65fYybh+wAFV9I1dYoLpCcmaHo/xKyOBe9aTkx6h9PI9q0/Tuqaa8dp2MZxMrI+hrzWa6DU5+njL9DxytHuVuzsEJgMMAfyms/cW+S3oPsRxXmydQvAQLtwAcAO0flNWmj+LtXaEC7I8MA3P1E/rWZeilHp2UeaMu0ehWjdIllkqOTifvUouMI7Mfv+tYtv2h6n5ewJaB7ttmfscVTX/ibVOc3n+ghQPyFJH0mR90hveglo9RXWPbG2MngiiUdym5xjz71gfh74wclbd9gQcC4RmZ7n+tbm/rmZRaIBHI9z9e9Zs2FwdNFsc00EpaQrlwD2pradU5Ybu2DXemdOdiu5doGDux9Iqxu25JUwT2n+lQepVZdNNbK4XBGZJnFOFoNOT6ew7/AFruh1i7grCCDBx29q0A6vYtoyIoEqZMZOPNFRp0c0q0ZhtIpWfEGKh1unBExJGQe/FDdC0zO7yTsJ9MzxPvVh1K0CwCnb594p0qlVkqbVtFXc6dADgMGI4nFWfQtN8uWH42M0RcFsAEEnzPFSaLVgMECnI5/wA7UJTdDRikx99FY7rozPegOoKGAAws4ij9WXwSJB8frQJZWEERJ48DtSQXk6SsC1FiAsMDzzz2pVPqemDHqHeaVUUhODMF8nZBK7gOD4qHTuWuY4OJ7fee1T2Tk7gdpGR/KBRFj4fd2GxoTuSD4mCK9Hko9mOn4HvplySwY8Y4jzXL+mVyuyM9vMeDR/8A6YVILXFxk+P0GcVL+7C4wAxElTHPGR9anz2M0C3tFt9QkiOJyvvFHabRg2wZIYYOOQeDFTaHTckksIz/ANeRT9Xc2etTOROcQfAqcpt6KRS7YbZ6LZBm4jY4YkEe8eKtLnoUi2krEKB78cRVGusYZbKsCZ7yMcfcVJZdWC+tlY+D59qzyUn2VTj4LG3qWW3PdTt2wY/yaa2slAwMmfUp9vFSaKyA8IGaR+DfBPvJPmq34h1IsW2a+xtf7UKyzMOAuAfrU1HnKktjP4q7G9Z61+7pvchQAQF5LkjArzDrfW7uqcNcOAIVRgKPp59651rq9zVPuc4AhV7KP6n3qumvZ9P6dYlb7MWTI5MRNcmka5WkkdmuUqQrgCpV2KQFccOQTwJq2taZLaEvBb3nHsPegdHf2kekGD9zRWpvb4kBVGf+qR2x0kAai3B4/Soqn1V8NxQ5phTtekfs6+I2gW3RX+XG0nBgzAn2/lXm9a74S0hVN/d8/QCQP71PNBZI0ykMji7PXdZ1Et6oKiOPeqj1PmWEHkz/AEqHpnUVvWVyS2QY7EH+dE7doEloPf8AvXgvG02j0b5UwfVamWwFJEds1Odc7ZKACeAOffFD629bb0gHdyCv9TVc2va2wDNAOPyqnGxHKi9u64hRCgH6H8qC03y2MvLMDODEiciqrWa8uBBg578+DTtM/rwVCxmTmfAoxxaAsrbNR1C2lwbrSldsY9vehtTfZ7cHESARgxUOh1RgxxwR7UPq2LkpvCqTiKlGLTop+ycXGRfxEeDyagviTPj2qa1YLcP6R/uPeg9bfuIGRbbXG8CI9smqwpuh2lxsPOnR1Um4inMgwKVYe3bZncamUcEQsjAIpVp9tIz8v2XKaRQCSJP8MeB9qP1d8bQoOxSBwRyRIH6VjtF1prOpFp7n+nABbwY/l2q11T27uFudyZ9uQMd5rp4nyXLojz1SCHcQTkGY4kzGTUNi2rOCrtAHqyRB7H6UX08oILHcVOYxJx5/zNDve2sxIG18EQCACfzxFD9IXic1F0yEQEhcyG5n+lQLbLHYgI9+30nsKG0+qhypyRweDHHarGxqVtjaBDQCAfEfr96ZqloMdvYZo+m3FAkyDgCZj+1J9DdVfQh2sIZokjPHMipNJqnZdwdRnJiSIjyPt96tV1xtCCZ3ZjPce+KzylJF1GJnviPq/wC5WUEK9y4MAk+kDuRXnXUepXdQ5e65djxPYeAOwq4+OnZ9QHIIBWACZiDn+YNVukswu6ATNen6fHGEeSW2Zsk23XgGt6fGealGlxxniPemvfgzRNi5ugDnmPMVZt9kqK64kHNRkVbXbH05njEHxQ6aMmfIOQeM1ymdxAYp9yyV5BH1q1GmFs+k5P8AnNCXbZY5naJAzPejztncQQmkF/yKNWxt5qO6YH9a6wHAAByZqG5dJprOT3ptFI4VcrtS6TTNcdUUST/k0TibpWi+dcC9u59v+63V0G2oUYPCkDAx39qh6f0pNMpPJMTPJ8VNqGI5PJmpSdnDfhrqJs3G7T+Ie/G4f54q+V7ZS41w3Yn0mfzJA7VmGgHj6xRVty5MEyBBE9uxjway5cSl8vJoxZWviXjEKQqm3t/3QJA7fnVFe6jaF8q53R/t7+1G9JuWbDhbrAK5HILFuxAHHHmidV0ayLnzLa43ejEEDkT4qLUU3ZVr8DtL0/8Aj2IojAJkge80f+7IygqstE4Aoe3du7hywET7Zoo6hySQdsY4/SoSsqlFDNHpQSTtMmYiR9jRFjpV9plQCOBIwPrUa6t8Sw2jmCAak1HUCRiQTiQZkT3pbnyDa6KpUuB4iY9+9EXXcDcDDZn6fSodMEl967c85zUzlNoxngbT25qkuwKQBqdMzwxgyO65pVB1XWMGAt23YAcyOfzpU9MHxMP1Flu6kmSFcjJ54rRaDpIRLbXgdxcCDMEHPI7wJpXujIGBkug/i7bwDIMHnirPUbrvyikPcED04QGCoM8Tkdua05MlpJGaMK2yW/dRlEiXOJJxtz3HPAoFdQruBBLKRECBPYGYmKKt6Eg/KyV5YZ2g98yIM9qKuaqzJlYiTtA5MQBJORis91+x+KeyGzq7q3NnogrP4IPcYbvxNSXlDFH9LkiTtOTPgHvMzFS3NQl0g5LKBgAQoGQC0948UBZtsz7gNoMsCAIAmQATz34pU/L0dxDdLqgoJbCgxiJAOOO5qU6gk4naBB9JnPH5CgrNlSWV9o9MwBP3zkGRnEZqDV3WCnLgspjbECJMnucGuUbYG2uiHrGgbUqthQXvbgUjuZI259q3vwn+xhUWdbc3Er/7dvAVvJbv+VVf7GtJc1GrF9yGWypO/b+IsNqgGOYJPtXuVejghUaZGcrPGvjP9iispfQNDyP9NzgrtggGMGYOfevHNT0u7prrW7yFHQwwPY/bn7V9kViP2j/AadQT5iHZfRTBgkMBkKYIzPeqNfgQ+a1uefcRRFq5LCTAjn+VM1WlKOyt+JfSw8NwaBvXNpwaVbDssTfG7IyZ+mOKr7WpIEVELp71GwyadRA2SteNROabSo0LZ2uClRvSuntfuBFDHyVEwPeSB+tGziPRaN7z7UBJPJ7AeT4FbY2tPobQMTcIg92dvA8Caa121pEFnTD5t9gZnaDjzH6LzUfStC283tRm8T6ZMqAR4I9JFI3YaCtMjuBcuckelBwo7/VvepH+lSajE+D2/tUO0kSDn/MUgwO6RjtzTdNcAeREjB8HP8v5ECpUuFgSVKkEiD38EexoK+qKGhtjbXftniQZ5+lB/gKD9HoXe6t24QQpOyO0nuOavbVwXAQZISGEd/c1j/hp7wQm2fnW/wCND6WX3VjImtbobogNlZGJxHkHzWTMn1Zqxuw51BDEuCkTgjJ9/wDO1CafbcCXARtM54AI8jzTNS1u56QfVGZ/C0cRQ19mtJCNMqQ1srCzPHv9ajCKqvJSTrsMN5NwlBJ4aRB857GKE1Fk22LqPSf+XAFP0bIVUYEwNgzH2Ndu9KHzAfmbSvKc/pRTUdCtN7QYumjTjUK4hsBImRPeeKgGvt2Nt1iVYSQpGD2P6UrpNtYJLLyq+Pp2iiLOkS+nqVW9ifw/2NJX5HaALpVmNy2WIeCQDAGO1KqzrR+SypatbgBmCcHxSqzgmImDaDrsXNjwF2kA5A2sIIMdo4Aoj/1E2SBb2sPIH4QYjHNUr2UddzARnImee48TNGpphdJaYaBBSJ3DkgcH3H6VeUImaPIs7PV3Lt8ySpHAxCggnByCTVrY06XDgKF5gAD+ee2T71WpYsoVJt3fmbZB+aVJiMbRE8cHFXOs1mwIzpbuKZAY2x6iORKwyuJ4nOCKy5K/xNEE19wH1K2jQiAiBBnExIHETyPek3zb6WktILakZ5xA7TzP9aN0luzyLb2mIk/6m8ADxvWR9Ki1l4zA3CIBhcmT5mMeKRy8FOOit6Z09jdIcjcJXOZzkk9xgYmrTqgILqR6jH4VyCBzjAMZGKnfqBFtAm1Qxm4Si7iAdpye09vpQN7WRcPp2qAczIJzkn+IfqJ9qFylKxKjFUb79j1gBNSQf41BUCADtmY8ndXotYb9lCRZv7hDtd3EgyCNoCwfoPzrbXbkCvUxzUcabMc18h9KodNqA4MGYMH61NVYyUlaFaadM8A/b30NbN5NRbUD5hhoPeCZ2/nmvJGM19B/t0cNpogEgjaTH5AHk/SvnuhjaYJWNNKuGlTgsVdUVyaK02pggGCPdQf5igzkEWNAoIL3LW0/8zP5KCftRl3rBY/Jt3DasmBuEqMYJbMlT71Lp9FZdRmXMzEAEchkP8LD/a2D570tX0+0BuuGD5GJ+ozn3FJyQ/Ev+ndItrbAdBuwVO7coYfxIYkA4MGaJ1tyMtx5HH5VlNN1T5Y2Wbrbf+YwPpI/SuXNE9w7mYueQytkf/jx+RFCt7ONLYYnLA+2Zx2IYY+xpzrGRWfS5qLYlSH8g4JHuPPvVrpdaHgRD49J5E4z7e9LLSsKVugrS2w7qskA/iIEkKPxGO8Cuxp0xBLNMOwG8rMTHHYY7VPqkFlMiWOS0hTgg+lgZgYx3rNJ1FWb8OJJmMn79qzpvJsvqGjS9MvkIRCoBwojI8x/Spb2vCgcY7j+3f61j7nVLhgDCjmO/wBfeoNTqwRgGe/iKPsW9nPNS0aJPiJUeQsEHkf91Fquv/Mk7QMyCOeeKziAn6HyK63gkgfz96p7UbJe5JoubnV2EHg5iRxRGi6yCf8AUXPeJmqH5ixBJJHArtu5HP8An3ovGmujlOSNvodZZJO64ViQikYE9yf6VYXOooi7LIlz+IggTjn9K88uMDEL+RND7/BKn6xUvp1Y/vOj0awiMPUzbpz6cZAIgxn7Uqw9nrV+2IV5HuAaVD6Z/k73jS9E+HW1QuotlmCgNbuYA3x67bMcQZEeCvvRmq+Gb4X5rWtipAPrTBmMjuJ+9XXw91U6TQi0+LobapB/gJYbgOSao+pX9V1JRYLrZVGkzum40QGMdgASB5NS5Nyd6RSta7L0dJtHTl7+otAD8P8AuUDiWkkHvEd6zul1HzXNpAz2SfV4EcNJ9vEmj9F0e1aBtgi4xbPr7gHG2OIJBk/0pLcVYQI9qOdhAX2w3qM0i81so78hmn0wXAJjgC4QcA5lhkH3Ip9gpgAqQob05yf4d3sPHJqAX7gJVDbcOQDBzI7nggwODn3oC9ogScspkkSMSBiD7+D+dTUXfyH5WtBOmuBwV9JhtwlcIe4gDgwOT2pvWdtxWBWSp3D/AJZGBE9s0JpOmNcaLdxVBxJJ9fBIjsQT9eOaO6l0m9ae0C4juCu4nOOOB9+9GoqXYqtraCvhPrd6w8opGQNpzIaMEfXM16lrupnbnBxMfrWG+HOlkXxcYqyhZXa0yY7g8QTV31C6cnx7ma5zta6NGD08ZSVob0vrxttJMqXfcPILkf2rbXeoWwm/cIiefavGdXqjsvLOflXGBwRKkRBoP4I6wLWoFzUN/o3gQwZpRQ0kEzgVbDKUYtC+vxwck0c/aBqLvUb0WfU65sqp/EyjcSJ5IAOTXnPxRq1u3tyjb6VBGcEcgzmZqy1fXja6lcvaV4UXT8stwFkiPZckfShfirqgv3C1y3bW8cs9smHng4Me3FbYJqjzJ0Z6KK6fomusFBjycwP+/aha1vT9Stm1b+XlnHq3CR7GD2wffFPkk0tCRjbG3fhq1JVHIhBDHu2d2PrWavadlnHBg+xrcpaO1yB6v4pgcdwI7zzQ/UOnkqSoAaIYfwv4Edj4b6VDHm3stLHa0YpWjiR964afdABIyPIPI9qZWogcrY/BdpHt3BcWcmDIBnbgScx9KxxrR6HUBNKgTDm4zFhyIwBU8yuNIpiaTtmpfpawQoMRgjd98HB/SgNNr00pclv+MxluTn2qh13xLqXAU3nhRGMT9Yqra+Tls+ajHBJfcx5ZVeiz6j1d7jHIjsPaq/sIETTbZnP+RXQrNETV1GtE27ZKt6Bx9z5p124CuMcfn7UOW8ikv6+5xXUAkFyOZMdu1ds3A09wI/8AApgYMDg4qA4OMe9Gkzgu8ZJOPp3qW0RQYuSc06SBk47V1HE7g8k1JZfcYVZnH+TUc7hBE1q+gdAACsxIJ/hHj3nn6VOc1FbGhFyZRarpRWJMHuPFcrdPoExu2jx6e1KoL1P6LPAwPp91Xtl90uMyABH5zP0rW9GRrzKtmzu/3cDaDyScCJH1rxo6W6JBkQYInP3zzjk16R+yrr1y1eGnd1C3TIY+ptwEKsxETNTzYlGLa2NjyN6PQNP8EtvdjcRdwXcMtxP080Uf2e6RiSTckxlWA/SK51a7A2tqLlsu4WUVZBPGT2qXpIuaMQ919RbBO5mEuvg4/EOZ71iwZ06a/JTJCdd/8Mn1/wDZlqEYnSuLik4VyFYfU8H8hVF034N6qt0W2tjbH8ZBtkcEbgcc4HtXvCOCAQZB4p1ex7MWY1kkjK9C+Dbdq3tvbXJJwkqsGOwPOOatrvQNOwg2l4AnMwOMzPerSotTcKqxAkgEgeSBxXPFigujvcnJ9mXXoq2LsqxIKkRHHqnFBdWSQwyAeYA471Loup/NYkh5xkj05HbAkA4+1UnxHrCobIkDmI8e/vXncU3o9PFNwWzz/rmuNq8pGdyMp9wwI/MmDQtkMiA3LT7BtVt/pgxiBzB88YoTrr//AFSgttIg5JyfGO9O1fUCgIRmKgDdba4WVs5Yd0YcyPbmtTjSozznylYF8UdLtJbL27TLJwwOAJO4EefeKyRr0rq+mQ2VJdvl3kBW42ROJBKzJBO0g+x81iF6M/zShxBOfI9oq2CeqZmzR8og6Xo/muAx2pmW/oPevQLWnRFh+CBA2niOQBxVZ03pyBlltpQYUSJPk4z/ACq0W6u4F0BXjuNvv3xg/c1HPPlKkUxQpWOVVZlESgX1NIxjx3+2alR2XJDEDgACfAzUVjVbSyrAtnvMbZMx/wAgcc+Ki/fnAZSqr2BX+IeZ7dqztMvoxPxMkam5gjcZiqqvRepaH94WHQlgBDAw0mIJ81jOqdEvWLjW7iQVmfGPf7Vvw5E40Y8kKdleiyQPNHai7JG1QoAiAOY70CEqRmzVnsmmdK1OibYYZHt/Y8UMWnvXJoAJ7jkmRBBzIEfp2rnzYnGe3tTbbf4KmFsgEnI5yTXf0YbauAT9Py/vXSp5Bx2xzTLgE+as9L0a60ekqdoYBgQSpEg/Qjg0G0tndlXbuEHxRF0mB79v+6s//RWBh+/jIjvntWj6T0C0iG5eAeeBtkDwD4PvUZ54rZSOOUjM9N+Hrl8N8pZgbiZAAH1NCjRXFcKU9R7HII+vFb/QdVS0Ht2kUA7twGGEoQCOR9vc96qtQTqWR2O0J2U/iP8AQYqcc0nd9FJYo6SeyLpGiFuGMFhB4/oa0iahjOCJ9s/T/wAUFpnhckQpmCB3P61JcaSxgHyKhN8mViqQRdtq2SST7T+RPeu0HbNz8QBAOMew/wC6VLxQ1gI6S9xU3ySBkyASB/8A1A7+1F6no4tQYBWMY7wN0EHjHPvT1vIbo2sVUkZVQYImQOJB4nwTg0ZrNVPL7tmYaJPePUsqe8cYIiulJtElXgvOl/GTKyrcX5iCIMesQckziQZ8cV6V0nqVnVIWTsRuBiVMTmK8F1tlgqHiPfvnA8qZ59q237Ium3mvXL7f+2VKzkBzuxiIMARNJjxJbSX8FnJvvwer2UAELgVIaazAVHeeQQPFeipLHGvJnq2J7238XE1Wdc1oA2g8iZFFreAAQepgMivNdb1stqWRY9TFUkwBGIJrHkyTkuKNWCEedyJzrF04uXHJDtEERAAk4znJNZjqfU3vsGYiBG4z+EdyZ/KPY0X1HqL3FCylsDAfaXIHaFiO/M0N1fqGlt6VlQh/SUIxJkZY+5Oa6LpJUVluzz34oT5lx3QyqBZImJIBA/8A1oDS9XdI5JGJMcePcf3r3z9nXwdpm0Vx9RaRxqHLeoSAqSi88ZDH71gf2n/s+sabbe0VwFGkNaLbiDzKtMn6H8+1bk1VMxOzBP1NuR3zjsf871pumi5+7LeuCDcO222PwLMnn9ayGm0ty5cREQl3IVVA5JgR9MVvethksJaGRZtwAD9J+uQxpuKXROUm9GUtdVc3GyYmB4gHAPeDWi0TfMA3QJ/L8/HfNUHQOk/Mh7ghM/ee+fEVfkbI2SYiJ74iSTxg8VmzVdI04rrYZf0pOByOcfpigOr6n5CTAJJAAJ5845ruv6z8pfUw3kyFBmfMx345rLdZ6u+obcwAgCY8/fnjtSYsUm99DzyKqRa9B6le1Wu0ludoa9aUhZEj5izMnOBW9/az0onUXAP/ALnqJAGACInwJNUv7Evh83taupfFuxLCcbnOFjyACSftWx/atfX5jkGPQqFokAl9wAz3H8qtNxT+PgirfZ4wOmXp2wp5kY7Dye396eOgXTyoGJGRB/WrPXdVtAQGYk5JA79gD9qSXb98qqr8u1Ilz2WSJLfniu5zq3oPCN0jP6vp7JcKYJHO1pEd81GumxJiPJI/lW103w0oXdcm4rMF3AemVHcn8OM+9WGg6UgWGW3n8IicTjMZwPvSv1MVpB+nb7PP30xgbdzTz6SB7ZrlmxcbCh4ngKSJr0C6VVhtjPYYiPpiJ/lRVzRgIGBGJJA7MTwAPNc/Ua6OWBGM6Z8Nu5VmIVQRMnt7+BWqs9PLAlJDEcDkiDEduAIFJ7FxkIBaMSByfAx496m/e8QfVAgTkCP87VCc5T8lYxUQROm7XUsW3DOCMmAM+1W1tA7kPIC4lDtPEndGGwI4qqtXWLkgEniNs+AYB45FXN6zcVVIC5EmMMIjafY/2qc/A8SvvaRC68Bf4R9RJB8xu5ph0dtQCqggQAImS0xEH9aNe26pJHk7RAOM/QARUGi1e63yAeTGQCJzA8ZH51yboNbIrlobifwxiPHkyfvT1ufw8AAHHIng/eoE1AyrQzgHgxzmY/r78UHp7xIJCkGT6t2Tx+njxTxV9it0H/vu0AkST4HEeRXKpW1j91I+grtU4IXmTXdUFMrLyICgkAiTjPNHdJLEYUS2YJngRiY+45P0rT2/2f6y3bLotsv7nIgd+0T4q26B8GhSTqflgsZCoYz34HHep5KSBHfRS/A3QTqrxe+R8hPX6VhTjCg8gjBxXp174jsWtyrP+muFAjxAB4jIqr1+ttWbYt21baMBVGP7mPFCafpLXNQ9wINr2wZPsRMeDxU4yk/tKe1FK5jdH+0C25Vbgb/UbasLBMmJycCYGYrbKPST38/+KzXVun2renKFVjElYDDvO7nmsb8PfGv7ldfT3GuXbc4djMTO33E/U8VWGF9sjklFv4qi8611W/pbdx/SASYJIEEmBzmYrzwa/wDEu4tIBwQBMyJx25on4x6k+pdDdeLbS1sSMvIEc4hc+c1D0vSMMqoUnJkRkZ+zYIovStjRTvRBb0N12JYHMRHgZ5PfHirhtJbtWrhZVC7Du9wPM/U1y/1C3YDG+wQLwCTJkcDu3071hfi74xbVEpbDLZ5IJ9Tn/lGI9vzrscZ5JWuimRwxx/ZFqfjbVtprekS8wsoGwMFgSTDHkgT38d6z+mALgSFngxifBrTfDPTrTJuwWIgzmP7VHrukWrS7gJM+ZrfaWjBdjtBfNkkBtrfhYgwY8fSjbnVXEy09lOMziPfJFY/VXyzljyTXBqWJBb1QQYzBg8YopaFa2WlrqTWHdSSVPg/QiW5gcVJ/6w9wkARxCqSJzBE8zBq16QPmG21q3bUAqG9AZhxK7sm4SDx2gzFGLYsB4+WoUsCCg/Cw8FQSRMYis05xT62WXKqKnpnw2LihnuEKXjaB6o8yTmfavQek9N0mltj5Qi5J3loZsk7QJEKuOR+ZrNLq0swsFmUllIwIgkxwZyDjyaJvdRTIaQWJPqPsoETkjkifNZ8mScv4Vgor+mrHxfdIeLSmPShG7BWcxEd/YHjzWX19s31O+6GJ9RB3BRGNzr+Js4kYj8qAPVE27Fz2gMd3Mn3znnmaKsXBtkrLeogE7onIkckSRPiaSpJ2M1aAdR0m0lvdd2IEYHCyhM4YbRMHiDOe9DP1gl5Uqd3BJ8ADg5HGPtUnVdKrMoWflz+AiTJ7Ez6iCImhNP0hfmSrFPG2cD0+1aFTW2LtaRdarr9x7NvTMVFsOHcAZndO2O4xU97UXbhESoPqWQAMk5EY7/QcQKh0XTUwwLNczmWJME8iCDxzRY1AKbSu4KZwCCpmSRHBMDt7ZqMpLwVjF+RabSQzZ2mYJ3CBAmPzro0wUEhlcRLETK55IPAkz3qwfX+kZYloktbUtPBG+ZP0Nc6idiDbuJH4hITbPErniSealex9UC/hBYkA4gxBGQSJ7cfrQLCTODghTEATyRmMf1qNSUIkL+LC/igcDvnMwKOs6bcsA7SYPGAMe2Afc09KIt8jnTdSyqSxZW5UiJx5keaurvxAzKFuhXaIJdAx2jjxH50A+nLBJZQFOY7mI/Km6i1bIlSGIB75jn+s0mm9hSaRDrTbb0FxmYwYHnAMxJptnp10AkAsD3t+oHtyvB9iBTdNolckyeRmVHYnnAirHU9SRBncpjlSBlRkEg9x9s0brUQX5kVw07Z9IMdoIP0I85pt6woJBVQSIJ7x/WknxOz+kuHycH1FRJAlstT/AN4ciB6jxIBJHtEdo5pvkuzvi1orL2mzBbbHGCMH/wAUqk1LEfjGc5mJ44xSp7YtI+iv31S7IZEQNxwCT2WeftTNZ09GXjIBggSftXD0uy10XmG5oG0kkgf/ABHA+tHb601GS+dGVScX8TP9M0mlLFEuBri/iEw/gyOa51vrFrQr6y2eAgkk+/ge9HdR0OnZ1uPbU3B+F49f0BGay/xb1ddj2nSHIAXcMMSMfQx/Oo1ji6RRynJW2ZjrXxDvEFQq5jiYJwSawPUNTua6BycD7CQfr70zrevO2IJBIE+BQw2qzMTlhnOOKvGNEnIqNa9zcjMzNt47havb3xhsUbBLwJBwAfc/28Vm9XriGYLx5oCqe2pdhU3Hom12te82+424/oPYeKHmuxTktkxGSeBVOkJbYRo9c9segwDUuo6hcuLmNvt/n+RVhoOgDbuuGMj/AExl47mBwPere10e2WUT6Qfwc5C8kCJnGe3H1jLLFFFjbMYtokYBMD+vNW/R/h25eIJG233bE98AHJJjxW76bbFs7yFAPfvzlQRxj6VNrFYgsC0bQV3hgRE8E+kmcwYqEvVN9IrHAu2M0emS0ilRsUNsX1boUCWMDuxPOZ9X2B6nZ/1LZVVBUgmQojJYcEwY7DPijG0zXth3smwlm3enk4YZkRJ4qa+8H0DcJDEhhIf8JPGccYxmsvJ8r8lXj0ZW1Z3M1sKSRuIU5zyRkZkLPb+lFK5yuS26A4g59yPwkN28GrjUaJizME2sQAIP8IMECOJWeP8Ad7VCNOxWdoZhJZf4iAfURj1QskfVvFWcroj7ezH6pb924ZguRIgjKiZyT2z3o/puluudrA+k7SoMMJHMnAEfzFHdGt7XfZci207gY9Q5X0EAceD2rXWTb9Uggrt9aEnn+I7sbYJET27802XNx1Q0MV7spLWgtBVXbmAwYDcee54mMZ4ohtDJZQhPjgYPfuAM/wAqWuupk2rvZVKLbIbAjcxPpOY79jUd92Y/gaSue43YGIBjA/nUG5PbKqh37mW2hVCgYJ/4g/WKOv8Ayk/DnbyQZB8QTBnHM1HZ0PpJ/EDkoMBR3Mg5PaTU3yArbBJtsODAiZKsYzjyM1NzTY3SA11r7yBAntEKfTP1JqwZN6mNoBmceDAkeSQ0D9KpUvj5fzGDMzQEAPsN3qHIyBmO9EEM0yxLwSNpPbhZxI3EcfaulG9oCbOXAGuG2udyqRIghe8dyJ7HNK5fUwVgKfSFz+IYKnxMAj7+K7ptAN7fjyigtxkSWZskzPA8CjrPyn4tlpAGY2wvEfkTRc0gJMrbh4naIxAOCe+Z8TzxBpX2HJO7sFXEwc/h/t+dS/OcXN4UCVO2Mgkk7iB/u4wfNMsWfmk72hvaV+kRxn7011tgbvR1GO2VBXtJOMGYI5AxQ3V3BBKD1cANJU+kj7mCQR+tSPZKBWdGAEz5C8SPTkk5kVJrQAgKs52xAZYZoBAyO2Tggc02rsWTSVMoNH0e3auBmLMTP4SBGORmdw8Crz93PoAYAAEgyByCZO44wO3kimXNOqorl1gxguNyjkcd8HvjvQGm2NMF2ZSW3tMDvAECY5j2qlue2T5KKpE2u1BG0SBjkwZ89/8AJpUtTYVwvgA/ikSf4j+HuaVFJA5nuXwt1I3WddoVFVNoBJiQZ/kKv3gfeu0qHp4pxd+Dsv3g2puLZUMQTGB9zXnX7T+pBtMLoWGUnb9geaVKq9OhVtWeM67VN8pOM8/f/wA1S3rjOZJpUq0xJMgK5ip9NpC5gQIn3pUqaT0As9N8Mu67t6gc9/NWuh6fa090q83GABHpAAn3nn7UqVZ5ybReEUX2mAupCgqASckcwfC8cUrPTQVD3IPqiVmTjdBBMRSpVks0VsOtlPlyqwNwXgAxiDI5YHvTrtohVt7iqkiQskGc5DNE/alSqaHYRo9N89oZiETAUQODxjtV9+6qO0wO/wBaVKp5HTKQRHcsydimJz+n51FqbPyvxEzPpKgSD5z/ADpUqMXsE0qPI+tX97G6MHeVcDA3/wC5QMCR2xBmPayPWWVLCOSVI3NGTliFGTmB/M0qVenKKaVnnxbUjSBFvwI2tJCsFjucHP4fzNN0y7ZVnLAOQAVnbnIBL5zPI70qVYo+Uan0mXtnVtbRbpjlVgEnDQBk4/ICKC0l0tdDzJYTkRBDevInmZ845FKlUUlTHbHjQWwm4CA52gQDjJg9hEH9KENoK1lMgNuyOQQMntzI8d67SroPaOFpx6yrxBOYk5AYyJOP+hzV30rptq+LoAKtZUbRyrAhok4IMSJHGI4pUq5d/wCgTZUi2GDbFAA/EDkzONp9hGTk96qI/jgEFRIPczn3AkeewpUqeLJyWkxuh60GZlZWndgq0DiIZSMgmSciZoDWErAOZnaZMgDkH++TXKVaUkjO3aBQCxAY7pwCfEcN+fNSaeVcIApYnBPAwfuf+qVKq12J5D9MvypEB2OSSSB9opUqVGkc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solidFill>
                <a:prstClr val="black"/>
              </a:solidFill>
            </a:endParaRPr>
          </a:p>
        </p:txBody>
      </p:sp>
      <p:sp>
        <p:nvSpPr>
          <p:cNvPr id="133126" name="AutoShape 6" descr="data:image/jpeg;base64,/9j/4AAQSkZJRgABAQAAAQABAAD/2wCEAAkGBxQSEhUUExQWFRUXGBoaGBgYGBwbGhoZHBcYHBgaHRsaHCggHBwlHBcYITEhJSkrLi4uFx8zODMsNygtLisBCgoKDg0OGxAQGywlHyQsLCwsLCwsLCwsLCwsLCwsLCwsLCwsLCwsLCwsLCwsLCwsLCwsLCwsLCwsLCwsLCwsLP/AABEIALYBFQMBIgACEQEDEQH/xAAcAAABBQEBAQAAAAAAAAAAAAAEAAIDBQYBBwj/xAA8EAACAQMDAwIEAwcEAQMFAAABAhEAAyEEEjEFQVEiYQYTcYEykaEHFEKxwdHwI1Ji4fEVM3IkQ4KSsv/EABkBAAMBAQEAAAAAAAAAAAAAAAECAwQABf/EACcRAAICAgIBAwUAAwAAAAAAAAABAhEDIRIxQQQTIhQyUWFxQoGh/9oADAMBAAIRAxEAPwDz83BGaK0l9QhHvVcLWec1ImxWyZNY6RWwq5eG4ATjND9RunBOc1yywkt9q5qL4JA7cmuSoLYZqbx2iO4qLU3CLZH2pai9JCgcQa7dBKE+80ob/AnldgJ7frRml9zNVmt3G2rDsaJ0ZYxBFFrQU9hr21PpOaWjviySpG5TUOo9ImaEua8Eenkd6RI5vyX+mNq6x9YX61IpRDIYVlbdksxY49/BqysaYwAWn+tBwRyma5dbavIAB6x9pqi6zoBcG5V9Q5FVVuzcTdznI2kyKuNCz/KmSSeKH27TO53oG0DhQPTEUF1TRLecEQPNWnyyw9K571H1KzKqqqAe5nvXRnTs5u1RTX+k2QCDz5Bo34e6Rp2tXA0NcmRPihr+gZYBA3Yx596hNh7byMTiquTa7EpLwEt0RNxgCa5qOlIpj27cVbWunuYiZ7mp9ToiygiI7+fFSeXfYeJgtVbYNIBG3uK1PQviXU2kUCbgmCCMxVxa6Shdd2OMfSrrT2bQlAvq9gKXL6iDjTVj44O+wvQ9Ze8M23SB3GKh1uqzxGMmJFc1Vz0wrRPPP9KBPTGKzvKj75rEpJu+jRJS/pLZvITiAZzFF3upKuFY+45zWefpssflyWnE4BoV0u7iNpVhj6/Q1TgnuyVyXg0Y6m4/5LMiKvdB1dXHMfes1p1ZG3BiJAlTke9EaHTKGJ47+wnMUvxHi5GlcyJ5qs1LhAe4A7+KWr1gFskt9IIqpuOJjcTu7HihCyrmhWtQrKzo0bf4K70zqdu6PxDdMQeRVcE+WHgciB4qX4P6bbg5Buk5xn6VWcItWxOTbpGgKqTgH+ld1hNv1/nt/rR1xbSJDnPjjNVOp1qtbZUxP+c1CNXSKcmuxavrcKs55jP0pVl+qaV5G3Aj9cUqsoRRNZZGbu2ABIknvQbWic9jReldj/8AE+/eiDpiQBIn65ivRunRjIdHY3CAPvU66cIse/NTab/TMdgPrXdRfQqM5OfIqbbsOgS0BLTXHuoqn37U23Mme9R6ewGZiwMASPemrezkzmjvAowJqPR64qGCjI4NSmwAGlSvuOPyNT9G6C10bl9XIMcDwT4otxStgpvormvvd4yT2o7SaNoMjnFabTfDX/tn8I7wJNXB6LbRtwJAkESc/wDg1GfqILopHC2ZS1oXbAGO/tRdrQuElZaM559xV9qNIxG5ckcif5zTE6ithS91dqj8Unn2FQeZy6OeOnszwv8Ayz8xyFUGZPjx9aA1PxHplQhd7GeAsfqTxVL8VdaGpu/6a7bSk7AeTPLEdj7dqpK3w9MqTkRcq0jR3PjG8FK2wqL7+o/nVZe65fYybh+wAFV9I1dYoLpCcmaHo/xKyOBe9aTkx6h9PI9q0/Tuqaa8dp2MZxMrI+hrzWa6DU5+njL9DxytHuVuzsEJgMMAfyms/cW+S3oPsRxXmydQvAQLtwAcAO0flNWmj+LtXaEC7I8MA3P1E/rWZeilHp2UeaMu0ehWjdIllkqOTifvUouMI7Mfv+tYtv2h6n5ewJaB7ttmfscVTX/ibVOc3n+ghQPyFJH0mR90hveglo9RXWPbG2MngiiUdym5xjz71gfh74wclbd9gQcC4RmZ7n+tbm/rmZRaIBHI9z9e9Zs2FwdNFsc00EpaQrlwD2pradU5Ybu2DXemdOdiu5doGDux9Iqxu25JUwT2n+lQepVZdNNbK4XBGZJnFOFoNOT6ew7/AFruh1i7grCCDBx29q0A6vYtoyIoEqZMZOPNFRp0c0q0ZhtIpWfEGKh1unBExJGQe/FDdC0zO7yTsJ9MzxPvVh1K0CwCnb594p0qlVkqbVtFXc6dADgMGI4nFWfQtN8uWH42M0RcFsAEEnzPFSaLVgMECnI5/wA7UJTdDRikx99FY7rozPegOoKGAAws4ij9WXwSJB8frQJZWEERJ48DtSQXk6SsC1FiAsMDzzz2pVPqemDHqHeaVUUhODMF8nZBK7gOD4qHTuWuY4OJ7fee1T2Tk7gdpGR/KBRFj4fd2GxoTuSD4mCK9Hko9mOn4HvplySwY8Y4jzXL+mVyuyM9vMeDR/8A6YVILXFxk+P0GcVL+7C4wAxElTHPGR9anz2M0C3tFt9QkiOJyvvFHabRg2wZIYYOOQeDFTaHTckksIz/ANeRT9Xc2etTOROcQfAqcpt6KRS7YbZ6LZBm4jY4YkEe8eKtLnoUi2krEKB78cRVGusYZbKsCZ7yMcfcVJZdWC+tlY+D59qzyUn2VTj4LG3qWW3PdTt2wY/yaa2slAwMmfUp9vFSaKyA8IGaR+DfBPvJPmq34h1IsW2a+xtf7UKyzMOAuAfrU1HnKktjP4q7G9Z61+7pvchQAQF5LkjArzDrfW7uqcNcOAIVRgKPp59651rq9zVPuc4AhV7KP6n3qumvZ9P6dYlb7MWTI5MRNcmka5WkkdmuUqQrgCpV2KQFccOQTwJq2taZLaEvBb3nHsPegdHf2kekGD9zRWpvb4kBVGf+qR2x0kAai3B4/Soqn1V8NxQ5phTtekfs6+I2gW3RX+XG0nBgzAn2/lXm9a74S0hVN/d8/QCQP71PNBZI0ykMji7PXdZ1Et6oKiOPeqj1PmWEHkz/AEqHpnUVvWVyS2QY7EH+dE7doEloPf8AvXgvG02j0b5UwfVamWwFJEds1Odc7ZKACeAOffFD629bb0gHdyCv9TVc2va2wDNAOPyqnGxHKi9u64hRCgH6H8qC03y2MvLMDODEiciqrWa8uBBg578+DTtM/rwVCxmTmfAoxxaAsrbNR1C2lwbrSldsY9vehtTfZ7cHESARgxUOh1RgxxwR7UPq2LkpvCqTiKlGLTop+ycXGRfxEeDyagviTPj2qa1YLcP6R/uPeg9bfuIGRbbXG8CI9smqwpuh2lxsPOnR1Um4inMgwKVYe3bZncamUcEQsjAIpVp9tIz8v2XKaRQCSJP8MeB9qP1d8bQoOxSBwRyRIH6VjtF1prOpFp7n+nABbwY/l2q11T27uFudyZ9uQMd5rp4nyXLojz1SCHcQTkGY4kzGTUNi2rOCrtAHqyRB7H6UX08oILHcVOYxJx5/zNDve2sxIG18EQCACfzxFD9IXic1F0yEQEhcyG5n+lQLbLHYgI9+30nsKG0+qhypyRweDHHarGxqVtjaBDQCAfEfr96ZqloMdvYZo+m3FAkyDgCZj+1J9DdVfQh2sIZokjPHMipNJqnZdwdRnJiSIjyPt96tV1xtCCZ3ZjPce+KzylJF1GJnviPq/wC5WUEK9y4MAk+kDuRXnXUepXdQ5e65djxPYeAOwq4+OnZ9QHIIBWACZiDn+YNVukswu6ATNen6fHGEeSW2Zsk23XgGt6fGealGlxxniPemvfgzRNi5ugDnmPMVZt9kqK64kHNRkVbXbH05njEHxQ6aMmfIOQeM1ymdxAYp9yyV5BH1q1GmFs+k5P8AnNCXbZY5naJAzPejztncQQmkF/yKNWxt5qO6YH9a6wHAAByZqG5dJprOT3ptFI4VcrtS6TTNcdUUST/k0TibpWi+dcC9u59v+63V0G2oUYPCkDAx39qh6f0pNMpPJMTPJ8VNqGI5PJmpSdnDfhrqJs3G7T+Ie/G4f54q+V7ZS41w3Yn0mfzJA7VmGgHj6xRVty5MEyBBE9uxjway5cSl8vJoxZWviXjEKQqm3t/3QJA7fnVFe6jaF8q53R/t7+1G9JuWbDhbrAK5HILFuxAHHHmidV0ayLnzLa43ejEEDkT4qLUU3ZVr8DtL0/8Aj2IojAJkge80f+7IygqstE4Aoe3du7hywET7Zoo6hySQdsY4/SoSsqlFDNHpQSTtMmYiR9jRFjpV9plQCOBIwPrUa6t8Sw2jmCAak1HUCRiQTiQZkT3pbnyDa6KpUuB4iY9+9EXXcDcDDZn6fSodMEl967c85zUzlNoxngbT25qkuwKQBqdMzwxgyO65pVB1XWMGAt23YAcyOfzpU9MHxMP1Flu6kmSFcjJ54rRaDpIRLbXgdxcCDMEHPI7wJpXujIGBkug/i7bwDIMHnirPUbrvyikPcED04QGCoM8Tkdua05MlpJGaMK2yW/dRlEiXOJJxtz3HPAoFdQruBBLKRECBPYGYmKKt6Eg/KyV5YZ2g98yIM9qKuaqzJlYiTtA5MQBJORis91+x+KeyGzq7q3NnogrP4IPcYbvxNSXlDFH9LkiTtOTPgHvMzFS3NQl0g5LKBgAQoGQC0948UBZtsz7gNoMsCAIAmQATz34pU/L0dxDdLqgoJbCgxiJAOOO5qU6gk4naBB9JnPH5CgrNlSWV9o9MwBP3zkGRnEZqDV3WCnLgspjbECJMnucGuUbYG2uiHrGgbUqthQXvbgUjuZI259q3vwn+xhUWdbc3Er/7dvAVvJbv+VVf7GtJc1GrF9yGWypO/b+IsNqgGOYJPtXuVejghUaZGcrPGvjP9iispfQNDyP9NzgrtggGMGYOfevHNT0u7prrW7yFHQwwPY/bn7V9kViP2j/AadQT5iHZfRTBgkMBkKYIzPeqNfgQ+a1uefcRRFq5LCTAjn+VM1WlKOyt+JfSw8NwaBvXNpwaVbDssTfG7IyZ+mOKr7WpIEVELp71GwyadRA2SteNROabSo0LZ2uClRvSuntfuBFDHyVEwPeSB+tGziPRaN7z7UBJPJ7AeT4FbY2tPobQMTcIg92dvA8Caa121pEFnTD5t9gZnaDjzH6LzUfStC283tRm8T6ZMqAR4I9JFI3YaCtMjuBcuckelBwo7/VvepH+lSajE+D2/tUO0kSDn/MUgwO6RjtzTdNcAeREjB8HP8v5ECpUuFgSVKkEiD38EexoK+qKGhtjbXftniQZ5+lB/gKD9HoXe6t24QQpOyO0nuOavbVwXAQZISGEd/c1j/hp7wQm2fnW/wCND6WX3VjImtbobogNlZGJxHkHzWTMn1Zqxuw51BDEuCkTgjJ9/wDO1CafbcCXARtM54AI8jzTNS1u56QfVGZ/C0cRQ19mtJCNMqQ1srCzPHv9ajCKqvJSTrsMN5NwlBJ4aRB857GKE1Fk22LqPSf+XAFP0bIVUYEwNgzH2Ndu9KHzAfmbSvKc/pRTUdCtN7QYumjTjUK4hsBImRPeeKgGvt2Nt1iVYSQpGD2P6UrpNtYJLLyq+Pp2iiLOkS+nqVW9ifw/2NJX5HaALpVmNy2WIeCQDAGO1KqzrR+SypatbgBmCcHxSqzgmImDaDrsXNjwF2kA5A2sIIMdo4Aoj/1E2SBb2sPIH4QYjHNUr2UddzARnImee48TNGpphdJaYaBBSJ3DkgcH3H6VeUImaPIs7PV3Lt8ySpHAxCggnByCTVrY06XDgKF5gAD+ee2T71WpYsoVJt3fmbZB+aVJiMbRE8cHFXOs1mwIzpbuKZAY2x6iORKwyuJ4nOCKy5K/xNEE19wH1K2jQiAiBBnExIHETyPek3zb6WktILakZ5xA7TzP9aN0luzyLb2mIk/6m8ADxvWR9Ki1l4zA3CIBhcmT5mMeKRy8FOOit6Z09jdIcjcJXOZzkk9xgYmrTqgILqR6jH4VyCBzjAMZGKnfqBFtAm1Qxm4Si7iAdpye09vpQN7WRcPp2qAczIJzkn+IfqJ9qFylKxKjFUb79j1gBNSQf41BUCADtmY8ndXotYb9lCRZv7hDtd3EgyCNoCwfoPzrbXbkCvUxzUcabMc18h9KodNqA4MGYMH61NVYyUlaFaadM8A/b30NbN5NRbUD5hhoPeCZ2/nmvJGM19B/t0cNpogEgjaTH5AHk/SvnuhjaYJWNNKuGlTgsVdUVyaK02pggGCPdQf5igzkEWNAoIL3LW0/8zP5KCftRl3rBY/Jt3DasmBuEqMYJbMlT71Lp9FZdRmXMzEAEchkP8LD/a2D570tX0+0BuuGD5GJ+ozn3FJyQ/Ev+ndItrbAdBuwVO7coYfxIYkA4MGaJ1tyMtx5HH5VlNN1T5Y2Wbrbf+YwPpI/SuXNE9w7mYueQytkf/jx+RFCt7ONLYYnLA+2Zx2IYY+xpzrGRWfS5qLYlSH8g4JHuPPvVrpdaHgRD49J5E4z7e9LLSsKVugrS2w7qskA/iIEkKPxGO8Cuxp0xBLNMOwG8rMTHHYY7VPqkFlMiWOS0hTgg+lgZgYx3rNJ1FWb8OJJmMn79qzpvJsvqGjS9MvkIRCoBwojI8x/Spb2vCgcY7j+3f61j7nVLhgDCjmO/wBfeoNTqwRgGe/iKPsW9nPNS0aJPiJUeQsEHkf91Fquv/Mk7QMyCOeeKziAn6HyK63gkgfz96p7UbJe5JoubnV2EHg5iRxRGi6yCf8AUXPeJmqH5ixBJJHArtu5HP8An3ovGmujlOSNvodZZJO64ViQikYE9yf6VYXOooi7LIlz+IggTjn9K88uMDEL+RND7/BKn6xUvp1Y/vOj0awiMPUzbpz6cZAIgxn7Uqw9nrV+2IV5HuAaVD6Z/k73jS9E+HW1QuotlmCgNbuYA3x67bMcQZEeCvvRmq+Gb4X5rWtipAPrTBmMjuJ+9XXw91U6TQi0+LobapB/gJYbgOSao+pX9V1JRYLrZVGkzum40QGMdgASB5NS5Nyd6RSta7L0dJtHTl7+otAD8P8AuUDiWkkHvEd6zul1HzXNpAz2SfV4EcNJ9vEmj9F0e1aBtgi4xbPr7gHG2OIJBk/0pLcVYQI9qOdhAX2w3qM0i81so78hmn0wXAJjgC4QcA5lhkH3Ip9gpgAqQob05yf4d3sPHJqAX7gJVDbcOQDBzI7nggwODn3oC9ogScspkkSMSBiD7+D+dTUXfyH5WtBOmuBwV9JhtwlcIe4gDgwOT2pvWdtxWBWSp3D/AJZGBE9s0JpOmNcaLdxVBxJJ9fBIjsQT9eOaO6l0m9ae0C4juCu4nOOOB9+9GoqXYqtraCvhPrd6w8opGQNpzIaMEfXM16lrupnbnBxMfrWG+HOlkXxcYqyhZXa0yY7g8QTV31C6cnx7ma5zta6NGD08ZSVob0vrxttJMqXfcPILkf2rbXeoWwm/cIiefavGdXqjsvLOflXGBwRKkRBoP4I6wLWoFzUN/o3gQwZpRQ0kEzgVbDKUYtC+vxwck0c/aBqLvUb0WfU65sqp/EyjcSJ5IAOTXnPxRq1u3tyjb6VBGcEcgzmZqy1fXja6lcvaV4UXT8stwFkiPZckfShfirqgv3C1y3bW8cs9smHng4Me3FbYJqjzJ0Z6KK6fomusFBjycwP+/aha1vT9Stm1b+XlnHq3CR7GD2wffFPkk0tCRjbG3fhq1JVHIhBDHu2d2PrWavadlnHBg+xrcpaO1yB6v4pgcdwI7zzQ/UOnkqSoAaIYfwv4Edj4b6VDHm3stLHa0YpWjiR964afdABIyPIPI9qZWogcrY/BdpHt3BcWcmDIBnbgScx9KxxrR6HUBNKgTDm4zFhyIwBU8yuNIpiaTtmpfpawQoMRgjd98HB/SgNNr00pclv+MxluTn2qh13xLqXAU3nhRGMT9Yqra+Tls+ajHBJfcx5ZVeiz6j1d7jHIjsPaq/sIETTbZnP+RXQrNETV1GtE27ZKt6Bx9z5p124CuMcfn7UOW8ikv6+5xXUAkFyOZMdu1ds3A09wI/8AApgYMDg4qA4OMe9Gkzgu8ZJOPp3qW0RQYuSc06SBk47V1HE7g8k1JZfcYVZnH+TUc7hBE1q+gdAACsxIJ/hHj3nn6VOc1FbGhFyZRarpRWJMHuPFcrdPoExu2jx6e1KoL1P6LPAwPp91Xtl90uMyABH5zP0rW9GRrzKtmzu/3cDaDyScCJH1rxo6W6JBkQYInP3zzjk16R+yrr1y1eGnd1C3TIY+ptwEKsxETNTzYlGLa2NjyN6PQNP8EtvdjcRdwXcMtxP080Uf2e6RiSTckxlWA/SK51a7A2tqLlsu4WUVZBPGT2qXpIuaMQ919RbBO5mEuvg4/EOZ71iwZ06a/JTJCdd/8Mn1/wDZlqEYnSuLik4VyFYfU8H8hVF034N6qt0W2tjbH8ZBtkcEbgcc4HtXvCOCAQZB4p1ex7MWY1kkjK9C+Dbdq3tvbXJJwkqsGOwPOOatrvQNOwg2l4AnMwOMzPerSotTcKqxAkgEgeSBxXPFigujvcnJ9mXXoq2LsqxIKkRHHqnFBdWSQwyAeYA471Loup/NYkh5xkj05HbAkA4+1UnxHrCobIkDmI8e/vXncU3o9PFNwWzz/rmuNq8pGdyMp9wwI/MmDQtkMiA3LT7BtVt/pgxiBzB88YoTrr//AFSgttIg5JyfGO9O1fUCgIRmKgDdba4WVs5Yd0YcyPbmtTjSozznylYF8UdLtJbL27TLJwwOAJO4EefeKyRr0rq+mQ2VJdvl3kBW42ROJBKzJBO0g+x81iF6M/zShxBOfI9oq2CeqZmzR8og6Xo/muAx2pmW/oPevQLWnRFh+CBA2niOQBxVZ03pyBlltpQYUSJPk4z/ACq0W6u4F0BXjuNvv3xg/c1HPPlKkUxQpWOVVZlESgX1NIxjx3+2alR2XJDEDgACfAzUVjVbSyrAtnvMbZMx/wAgcc+Ki/fnAZSqr2BX+IeZ7dqztMvoxPxMkam5gjcZiqqvRepaH94WHQlgBDAw0mIJ81jOqdEvWLjW7iQVmfGPf7Vvw5E40Y8kKdleiyQPNHai7JG1QoAiAOY70CEqRmzVnsmmdK1OibYYZHt/Y8UMWnvXJoAJ7jkmRBBzIEfp2rnzYnGe3tTbbf4KmFsgEnI5yTXf0YbauAT9Py/vXSp5Bx2xzTLgE+as9L0a60ekqdoYBgQSpEg/Qjg0G0tndlXbuEHxRF0mB79v+6s//RWBh+/jIjvntWj6T0C0iG5eAeeBtkDwD4PvUZ54rZSOOUjM9N+Hrl8N8pZgbiZAAH1NCjRXFcKU9R7HII+vFb/QdVS0Ht2kUA7twGGEoQCOR9vc96qtQTqWR2O0J2U/iP8AQYqcc0nd9FJYo6SeyLpGiFuGMFhB4/oa0iahjOCJ9s/T/wAUFpnhckQpmCB3P61JcaSxgHyKhN8mViqQRdtq2SST7T+RPeu0HbNz8QBAOMew/wC6VLxQ1gI6S9xU3ySBkyASB/8A1A7+1F6no4tQYBWMY7wN0EHjHPvT1vIbo2sVUkZVQYImQOJB4nwTg0ZrNVPL7tmYaJPePUsqe8cYIiulJtElXgvOl/GTKyrcX5iCIMesQckziQZ8cV6V0nqVnVIWTsRuBiVMTmK8F1tlgqHiPfvnA8qZ59q237Ium3mvXL7f+2VKzkBzuxiIMARNJjxJbSX8FnJvvwer2UAELgVIaazAVHeeQQPFeipLHGvJnq2J7238XE1Wdc1oA2g8iZFFreAAQepgMivNdb1stqWRY9TFUkwBGIJrHkyTkuKNWCEedyJzrF04uXHJDtEERAAk4znJNZjqfU3vsGYiBG4z+EdyZ/KPY0X1HqL3FCylsDAfaXIHaFiO/M0N1fqGlt6VlQh/SUIxJkZY+5Oa6LpJUVluzz34oT5lx3QyqBZImJIBA/8A1oDS9XdI5JGJMcePcf3r3z9nXwdpm0Vx9RaRxqHLeoSAqSi88ZDH71gf2n/s+sabbe0VwFGkNaLbiDzKtMn6H8+1bk1VMxOzBP1NuR3zjsf871pumi5+7LeuCDcO222PwLMnn9ayGm0ty5cREQl3IVVA5JgR9MVvethksJaGRZtwAD9J+uQxpuKXROUm9GUtdVc3GyYmB4gHAPeDWi0TfMA3QJ/L8/HfNUHQOk/Mh7ghM/ee+fEVfkbI2SYiJ74iSTxg8VmzVdI04rrYZf0pOByOcfpigOr6n5CTAJJAAJ5845ruv6z8pfUw3kyFBmfMx345rLdZ6u+obcwAgCY8/fnjtSYsUm99DzyKqRa9B6le1Wu0ludoa9aUhZEj5izMnOBW9/az0onUXAP/ALnqJAGACInwJNUv7Evh83taupfFuxLCcbnOFjyACSftWx/atfX5jkGPQqFokAl9wAz3H8qtNxT+PgirfZ4wOmXp2wp5kY7Dye396eOgXTyoGJGRB/WrPXdVtAQGYk5JA79gD9qSXb98qqr8u1Ilz2WSJLfniu5zq3oPCN0jP6vp7JcKYJHO1pEd81GumxJiPJI/lW103w0oXdcm4rMF3AemVHcn8OM+9WGg6UgWGW3n8IicTjMZwPvSv1MVpB+nb7PP30xgbdzTz6SB7ZrlmxcbCh4ngKSJr0C6VVhtjPYYiPpiJ/lRVzRgIGBGJJA7MTwAPNc/Ua6OWBGM6Z8Nu5VmIVQRMnt7+BWqs9PLAlJDEcDkiDEduAIFJ7FxkIBaMSByfAx496m/e8QfVAgTkCP87VCc5T8lYxUQROm7XUsW3DOCMmAM+1W1tA7kPIC4lDtPEndGGwI4qqtXWLkgEniNs+AYB45FXN6zcVVIC5EmMMIjafY/2qc/A8SvvaRC68Bf4R9RJB8xu5ph0dtQCqggQAImS0xEH9aNe26pJHk7RAOM/QARUGi1e63yAeTGQCJzA8ZH51yboNbIrlobifwxiPHkyfvT1ufw8AAHHIng/eoE1AyrQzgHgxzmY/r78UHp7xIJCkGT6t2Tx+njxTxV9it0H/vu0AkST4HEeRXKpW1j91I+grtU4IXmTXdUFMrLyICgkAiTjPNHdJLEYUS2YJngRiY+45P0rT2/2f6y3bLotsv7nIgd+0T4q26B8GhSTqflgsZCoYz34HHep5KSBHfRS/A3QTqrxe+R8hPX6VhTjCg8gjBxXp174jsWtyrP+muFAjxAB4jIqr1+ttWbYt21baMBVGP7mPFCafpLXNQ9wINr2wZPsRMeDxU4yk/tKe1FK5jdH+0C25Vbgb/UbasLBMmJycCYGYrbKPST38/+KzXVun2renKFVjElYDDvO7nmsb8PfGv7ldfT3GuXbc4djMTO33E/U8VWGF9sjklFv4qi8611W/pbdx/SASYJIEEmBzmYrzwa/wDEu4tIBwQBMyJx25on4x6k+pdDdeLbS1sSMvIEc4hc+c1D0vSMMqoUnJkRkZ+zYIovStjRTvRBb0N12JYHMRHgZ5PfHirhtJbtWrhZVC7Du9wPM/U1y/1C3YDG+wQLwCTJkcDu3071hfi74xbVEpbDLZ5IJ9Tn/lGI9vzrscZ5JWuimRwxx/ZFqfjbVtprekS8wsoGwMFgSTDHkgT38d6z+mALgSFngxifBrTfDPTrTJuwWIgzmP7VHrukWrS7gJM+ZrfaWjBdjtBfNkkBtrfhYgwY8fSjbnVXEy09lOMziPfJFY/VXyzljyTXBqWJBb1QQYzBg8YopaFa2WlrqTWHdSSVPg/QiW5gcVJ/6w9wkARxCqSJzBE8zBq16QPmG21q3bUAqG9AZhxK7sm4SDx2gzFGLYsB4+WoUsCCg/Cw8FQSRMYis05xT62WXKqKnpnw2LihnuEKXjaB6o8yTmfavQek9N0mltj5Qi5J3loZsk7QJEKuOR+ZrNLq0swsFmUllIwIgkxwZyDjyaJvdRTIaQWJPqPsoETkjkifNZ8mScv4Vgor+mrHxfdIeLSmPShG7BWcxEd/YHjzWX19s31O+6GJ9RB3BRGNzr+Js4kYj8qAPVE27Fz2gMd3Mn3znnmaKsXBtkrLeogE7onIkckSRPiaSpJ2M1aAdR0m0lvdd2IEYHCyhM4YbRMHiDOe9DP1gl5Uqd3BJ8ADg5HGPtUnVdKrMoWflz+AiTJ7Ez6iCImhNP0hfmSrFPG2cD0+1aFTW2LtaRdarr9x7NvTMVFsOHcAZndO2O4xU97UXbhESoPqWQAMk5EY7/QcQKh0XTUwwLNczmWJME8iCDxzRY1AKbSu4KZwCCpmSRHBMDt7ZqMpLwVjF+RabSQzZ2mYJ3CBAmPzro0wUEhlcRLETK55IPAkz3qwfX+kZYloktbUtPBG+ZP0Nc6idiDbuJH4hITbPErniSealex9UC/hBYkA4gxBGQSJ7cfrQLCTODghTEATyRmMf1qNSUIkL+LC/igcDvnMwKOs6bcsA7SYPGAMe2Afc09KIt8jnTdSyqSxZW5UiJx5keaurvxAzKFuhXaIJdAx2jjxH50A+nLBJZQFOY7mI/Km6i1bIlSGIB75jn+s0mm9hSaRDrTbb0FxmYwYHnAMxJptnp10AkAsD3t+oHtyvB9iBTdNolckyeRmVHYnnAirHU9SRBncpjlSBlRkEg9x9s0brUQX5kVw07Z9IMdoIP0I85pt6woJBVQSIJ7x/WknxOz+kuHycH1FRJAlstT/AN4ciB6jxIBJHtEdo5pvkuzvi1orL2mzBbbHGCMH/wAUqk1LEfjGc5mJ44xSp7YtI+iv31S7IZEQNxwCT2WeftTNZ09GXjIBggSftXD0uy10XmG5oG0kkgf/ABHA+tHb601GS+dGVScX8TP9M0mlLFEuBri/iEw/gyOa51vrFrQr6y2eAgkk+/ge9HdR0OnZ1uPbU3B+F49f0BGay/xb1ddj2nSHIAXcMMSMfQx/Oo1ji6RRynJW2ZjrXxDvEFQq5jiYJwSawPUNTua6BycD7CQfr70zrevO2IJBIE+BQw2qzMTlhnOOKvGNEnIqNa9zcjMzNt47havb3xhsUbBLwJBwAfc/28Vm9XriGYLx5oCqe2pdhU3Hom12te82+424/oPYeKHmuxTktkxGSeBVOkJbYRo9c9segwDUuo6hcuLmNvt/n+RVhoOgDbuuGMj/AExl47mBwPere10e2WUT6Qfwc5C8kCJnGe3H1jLLFFFjbMYtokYBMD+vNW/R/h25eIJG233bE98AHJJjxW76bbFs7yFAPfvzlQRxj6VNrFYgsC0bQV3hgRE8E+kmcwYqEvVN9IrHAu2M0emS0ilRsUNsX1boUCWMDuxPOZ9X2B6nZ/1LZVVBUgmQojJYcEwY7DPijG0zXth3smwlm3enk4YZkRJ4qa+8H0DcJDEhhIf8JPGccYxmsvJ8r8lXj0ZW1Z3M1sKSRuIU5zyRkZkLPb+lFK5yuS26A4g59yPwkN28GrjUaJizME2sQAIP8IMECOJWeP8Ad7VCNOxWdoZhJZf4iAfURj1QskfVvFWcroj7ezH6pb924ZguRIgjKiZyT2z3o/puluudrA+k7SoMMJHMnAEfzFHdGt7XfZci207gY9Q5X0EAceD2rXWTb9Uggrt9aEnn+I7sbYJET27802XNx1Q0MV7spLWgtBVXbmAwYDcee54mMZ4ohtDJZQhPjgYPfuAM/wAqWuupk2rvZVKLbIbAjcxPpOY79jUd92Y/gaSue43YGIBjA/nUG5PbKqh37mW2hVCgYJ/4g/WKOv8Ayk/DnbyQZB8QTBnHM1HZ0PpJ/EDkoMBR3Mg5PaTU3yArbBJtsODAiZKsYzjyM1NzTY3SA11r7yBAntEKfTP1JqwZN6mNoBmceDAkeSQ0D9KpUvj5fzGDMzQEAPsN3qHIyBmO9EEM0yxLwSNpPbhZxI3EcfaulG9oCbOXAGuG2udyqRIghe8dyJ7HNK5fUwVgKfSFz+IYKnxMAj7+K7ptAN7fjyigtxkSWZskzPA8CjrPyn4tlpAGY2wvEfkTRc0gJMrbh4naIxAOCe+Z8TzxBpX2HJO7sFXEwc/h/t+dS/OcXN4UCVO2Mgkk7iB/u4wfNMsWfmk72hvaV+kRxn7011tgbvR1GO2VBXtJOMGYI5AxQ3V3BBKD1cANJU+kj7mCQR+tSPZKBWdGAEz5C8SPTkk5kVJrQAgKs52xAZYZoBAyO2Tggc02rsWTSVMoNH0e3auBmLMTP4SBGORmdw8Crz93PoAYAAEgyByCZO44wO3kimXNOqorl1gxguNyjkcd8HvjvQGm2NMF2ZSW3tMDvAECY5j2qlue2T5KKpE2u1BG0SBjkwZ89/8AJpUtTYVwvgA/ikSf4j+HuaVFJA5nuXwt1I3WddoVFVNoBJiQZ/kKv3gfeu0qHp4pxd+Dsv3g2puLZUMQTGB9zXnX7T+pBtMLoWGUnb9geaVKq9OhVtWeM67VN8pOM8/f/wA1S3rjOZJpUq0xJMgK5ip9NpC5gQIn3pUqaT0As9N8Mu67t6gc9/NWuh6fa090q83GABHpAAn3nn7UqVZ5ybReEUX2mAupCgqASckcwfC8cUrPTQVD3IPqiVmTjdBBMRSpVks0VsOtlPlyqwNwXgAxiDI5YHvTrtohVt7iqkiQskGc5DNE/alSqaHYRo9N89oZiETAUQODxjtV9+6qO0wO/wBaVKp5HTKQRHcsydimJz+n51FqbPyvxEzPpKgSD5z/ADpUqMXsE0qPI+tX97G6MHeVcDA3/wC5QMCR2xBmPayPWWVLCOSVI3NGTliFGTmB/M0qVenKKaVnnxbUjSBFvwI2tJCsFjucHP4fzNN0y7ZVnLAOQAVnbnIBL5zPI70qVYo+Uan0mXtnVtbRbpjlVgEnDQBk4/ICKC0l0tdDzJYTkRBDevInmZ845FKlUUlTHbHjQWwm4CA52gQDjJg9hEH9KENoK1lMgNuyOQQMntzI8d67SroPaOFpx6yrxBOYk5AYyJOP+hzV30rptq+LoAKtZUbRyrAhok4IMSJHGI4pUq5d/wCgTZUi2GDbFAA/EDkzONp9hGTk96qI/jgEFRIPczn3AkeewpUqeLJyWkxuh60GZlZWndgq0DiIZSMgmSciZoDWErAOZnaZMgDkH++TXKVaUkjO3aBQCxAY7pwCfEcN+fNSaeVcIApYnBPAwfuf+qVKq12J5D9MvypEB2OSSSB9opUqVGkc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solidFill>
                <a:prstClr val="black"/>
              </a:solidFill>
            </a:endParaRPr>
          </a:p>
        </p:txBody>
      </p:sp>
    </p:spTree>
    <p:extLst>
      <p:ext uri="{BB962C8B-B14F-4D97-AF65-F5344CB8AC3E}">
        <p14:creationId xmlns:p14="http://schemas.microsoft.com/office/powerpoint/2010/main" val="310255287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0375" y="-639762"/>
            <a:ext cx="8229600" cy="1600200"/>
          </a:xfrm>
        </p:spPr>
        <p:txBody>
          <a:bodyPr>
            <a:normAutofit/>
          </a:bodyPr>
          <a:lstStyle/>
          <a:p>
            <a:r>
              <a:rPr lang="es-ES" sz="3200" dirty="0" smtClean="0"/>
              <a:t>DESCOMPONEDORES</a:t>
            </a:r>
            <a:endParaRPr lang="es-ES" sz="3200" dirty="0"/>
          </a:p>
        </p:txBody>
      </p:sp>
      <p:sp>
        <p:nvSpPr>
          <p:cNvPr id="133122" name="AutoShape 2" descr="data:image/jpeg;base64,/9j/4AAQSkZJRgABAQAAAQABAAD/2wCEAAkGBxQSEhUUExQWFRUXGBoaGBgYGBwbGhoZHBcYHBgaHRsaHCggHBwlHBcYITEhJSkrLi4uFx8zODMsNygtLisBCgoKDg0OGxAQGywlHyQsLCwsLCwsLCwsLCwsLCwsLCwsLCwsLCwsLCwsLCwsLCwsLCwsLCwsLCwsLCwsLCwsLP/AABEIALYBFQMBIgACEQEDEQH/xAAcAAABBQEBAQAAAAAAAAAAAAAEAAIDBQYBBwj/xAA8EAACAQMDAwIEAwcEAQMFAAABAhEAAyEEEjEFQVEiYQYTcYEykaEHFEKxwdHwI1Ji4fEVM3IkQ4KSsv/EABkBAAMBAQEAAAAAAAAAAAAAAAECAwQABf/EACcRAAICAgIBAwUAAwAAAAAAAAABAhEDIRIxQQQTIhQyUWFxQoGh/9oADAMBAAIRAxEAPwDz83BGaK0l9QhHvVcLWec1ImxWyZNY6RWwq5eG4ATjND9RunBOc1yywkt9q5qL4JA7cmuSoLYZqbx2iO4qLU3CLZH2pai9JCgcQa7dBKE+80ob/AnldgJ7frRml9zNVmt3G2rDsaJ0ZYxBFFrQU9hr21PpOaWjviySpG5TUOo9ImaEua8Eenkd6RI5vyX+mNq6x9YX61IpRDIYVlbdksxY49/BqysaYwAWn+tBwRyma5dbavIAB6x9pqi6zoBcG5V9Q5FVVuzcTdznI2kyKuNCz/KmSSeKH27TO53oG0DhQPTEUF1TRLecEQPNWnyyw9K571H1KzKqqqAe5nvXRnTs5u1RTX+k2QCDz5Bo34e6Rp2tXA0NcmRPihr+gZYBA3Yx596hNh7byMTiquTa7EpLwEt0RNxgCa5qOlIpj27cVbWunuYiZ7mp9ToiygiI7+fFSeXfYeJgtVbYNIBG3uK1PQviXU2kUCbgmCCMxVxa6Shdd2OMfSrrT2bQlAvq9gKXL6iDjTVj44O+wvQ9Ze8M23SB3GKh1uqzxGMmJFc1Vz0wrRPPP9KBPTGKzvKj75rEpJu+jRJS/pLZvITiAZzFF3upKuFY+45zWefpssflyWnE4BoV0u7iNpVhj6/Q1TgnuyVyXg0Y6m4/5LMiKvdB1dXHMfes1p1ZG3BiJAlTke9EaHTKGJ47+wnMUvxHi5GlcyJ5qs1LhAe4A7+KWr1gFskt9IIqpuOJjcTu7HihCyrmhWtQrKzo0bf4K70zqdu6PxDdMQeRVcE+WHgciB4qX4P6bbg5Buk5xn6VWcItWxOTbpGgKqTgH+ld1hNv1/nt/rR1xbSJDnPjjNVOp1qtbZUxP+c1CNXSKcmuxavrcKs55jP0pVl+qaV5G3Aj9cUqsoRRNZZGbu2ABIknvQbWic9jReldj/8AE+/eiDpiQBIn65ivRunRjIdHY3CAPvU66cIse/NTab/TMdgPrXdRfQqM5OfIqbbsOgS0BLTXHuoqn37U23Mme9R6ewGZiwMASPemrezkzmjvAowJqPR64qGCjI4NSmwAGlSvuOPyNT9G6C10bl9XIMcDwT4otxStgpvormvvd4yT2o7SaNoMjnFabTfDX/tn8I7wJNXB6LbRtwJAkESc/wDg1GfqILopHC2ZS1oXbAGO/tRdrQuElZaM559xV9qNIxG5ckcif5zTE6ithS91dqj8Unn2FQeZy6OeOnszwv8Ayz8xyFUGZPjx9aA1PxHplQhd7GeAsfqTxVL8VdaGpu/6a7bSk7AeTPLEdj7dqpK3w9MqTkRcq0jR3PjG8FK2wqL7+o/nVZe65fYybh+wAFV9I1dYoLpCcmaHo/xKyOBe9aTkx6h9PI9q0/Tuqaa8dp2MZxMrI+hrzWa6DU5+njL9DxytHuVuzsEJgMMAfyms/cW+S3oPsRxXmydQvAQLtwAcAO0flNWmj+LtXaEC7I8MA3P1E/rWZeilHp2UeaMu0ehWjdIllkqOTifvUouMI7Mfv+tYtv2h6n5ewJaB7ttmfscVTX/ibVOc3n+ghQPyFJH0mR90hveglo9RXWPbG2MngiiUdym5xjz71gfh74wclbd9gQcC4RmZ7n+tbm/rmZRaIBHI9z9e9Zs2FwdNFsc00EpaQrlwD2pradU5Ybu2DXemdOdiu5doGDux9Iqxu25JUwT2n+lQepVZdNNbK4XBGZJnFOFoNOT6ew7/AFruh1i7grCCDBx29q0A6vYtoyIoEqZMZOPNFRp0c0q0ZhtIpWfEGKh1unBExJGQe/FDdC0zO7yTsJ9MzxPvVh1K0CwCnb594p0qlVkqbVtFXc6dADgMGI4nFWfQtN8uWH42M0RcFsAEEnzPFSaLVgMECnI5/wA7UJTdDRikx99FY7rozPegOoKGAAws4ij9WXwSJB8frQJZWEERJ48DtSQXk6SsC1FiAsMDzzz2pVPqemDHqHeaVUUhODMF8nZBK7gOD4qHTuWuY4OJ7fee1T2Tk7gdpGR/KBRFj4fd2GxoTuSD4mCK9Hko9mOn4HvplySwY8Y4jzXL+mVyuyM9vMeDR/8A6YVILXFxk+P0GcVL+7C4wAxElTHPGR9anz2M0C3tFt9QkiOJyvvFHabRg2wZIYYOOQeDFTaHTckksIz/ANeRT9Xc2etTOROcQfAqcpt6KRS7YbZ6LZBm4jY4YkEe8eKtLnoUi2krEKB78cRVGusYZbKsCZ7yMcfcVJZdWC+tlY+D59qzyUn2VTj4LG3qWW3PdTt2wY/yaa2slAwMmfUp9vFSaKyA8IGaR+DfBPvJPmq34h1IsW2a+xtf7UKyzMOAuAfrU1HnKktjP4q7G9Z61+7pvchQAQF5LkjArzDrfW7uqcNcOAIVRgKPp59651rq9zVPuc4AhV7KP6n3qumvZ9P6dYlb7MWTI5MRNcmka5WkkdmuUqQrgCpV2KQFccOQTwJq2taZLaEvBb3nHsPegdHf2kekGD9zRWpvb4kBVGf+qR2x0kAai3B4/Soqn1V8NxQ5phTtekfs6+I2gW3RX+XG0nBgzAn2/lXm9a74S0hVN/d8/QCQP71PNBZI0ykMji7PXdZ1Et6oKiOPeqj1PmWEHkz/AEqHpnUVvWVyS2QY7EH+dE7doEloPf8AvXgvG02j0b5UwfVamWwFJEds1Odc7ZKACeAOffFD629bb0gHdyCv9TVc2va2wDNAOPyqnGxHKi9u64hRCgH6H8qC03y2MvLMDODEiciqrWa8uBBg578+DTtM/rwVCxmTmfAoxxaAsrbNR1C2lwbrSldsY9vehtTfZ7cHESARgxUOh1RgxxwR7UPq2LkpvCqTiKlGLTop+ycXGRfxEeDyagviTPj2qa1YLcP6R/uPeg9bfuIGRbbXG8CI9smqwpuh2lxsPOnR1Um4inMgwKVYe3bZncamUcEQsjAIpVp9tIz8v2XKaRQCSJP8MeB9qP1d8bQoOxSBwRyRIH6VjtF1prOpFp7n+nABbwY/l2q11T27uFudyZ9uQMd5rp4nyXLojz1SCHcQTkGY4kzGTUNi2rOCrtAHqyRB7H6UX08oILHcVOYxJx5/zNDve2sxIG18EQCACfzxFD9IXic1F0yEQEhcyG5n+lQLbLHYgI9+30nsKG0+qhypyRweDHHarGxqVtjaBDQCAfEfr96ZqloMdvYZo+m3FAkyDgCZj+1J9DdVfQh2sIZokjPHMipNJqnZdwdRnJiSIjyPt96tV1xtCCZ3ZjPce+KzylJF1GJnviPq/wC5WUEK9y4MAk+kDuRXnXUepXdQ5e65djxPYeAOwq4+OnZ9QHIIBWACZiDn+YNVukswu6ATNen6fHGEeSW2Zsk23XgGt6fGealGlxxniPemvfgzRNi5ugDnmPMVZt9kqK64kHNRkVbXbH05njEHxQ6aMmfIOQeM1ymdxAYp9yyV5BH1q1GmFs+k5P8AnNCXbZY5naJAzPejztncQQmkF/yKNWxt5qO6YH9a6wHAAByZqG5dJprOT3ptFI4VcrtS6TTNcdUUST/k0TibpWi+dcC9u59v+63V0G2oUYPCkDAx39qh6f0pNMpPJMTPJ8VNqGI5PJmpSdnDfhrqJs3G7T+Ie/G4f54q+V7ZS41w3Yn0mfzJA7VmGgHj6xRVty5MEyBBE9uxjway5cSl8vJoxZWviXjEKQqm3t/3QJA7fnVFe6jaF8q53R/t7+1G9JuWbDhbrAK5HILFuxAHHHmidV0ayLnzLa43ejEEDkT4qLUU3ZVr8DtL0/8Aj2IojAJkge80f+7IygqstE4Aoe3du7hywET7Zoo6hySQdsY4/SoSsqlFDNHpQSTtMmYiR9jRFjpV9plQCOBIwPrUa6t8Sw2jmCAak1HUCRiQTiQZkT3pbnyDa6KpUuB4iY9+9EXXcDcDDZn6fSodMEl967c85zUzlNoxngbT25qkuwKQBqdMzwxgyO65pVB1XWMGAt23YAcyOfzpU9MHxMP1Flu6kmSFcjJ54rRaDpIRLbXgdxcCDMEHPI7wJpXujIGBkug/i7bwDIMHnirPUbrvyikPcED04QGCoM8Tkdua05MlpJGaMK2yW/dRlEiXOJJxtz3HPAoFdQruBBLKRECBPYGYmKKt6Eg/KyV5YZ2g98yIM9qKuaqzJlYiTtA5MQBJORis91+x+KeyGzq7q3NnogrP4IPcYbvxNSXlDFH9LkiTtOTPgHvMzFS3NQl0g5LKBgAQoGQC0948UBZtsz7gNoMsCAIAmQATz34pU/L0dxDdLqgoJbCgxiJAOOO5qU6gk4naBB9JnPH5CgrNlSWV9o9MwBP3zkGRnEZqDV3WCnLgspjbECJMnucGuUbYG2uiHrGgbUqthQXvbgUjuZI259q3vwn+xhUWdbc3Er/7dvAVvJbv+VVf7GtJc1GrF9yGWypO/b+IsNqgGOYJPtXuVejghUaZGcrPGvjP9iispfQNDyP9NzgrtggGMGYOfevHNT0u7prrW7yFHQwwPY/bn7V9kViP2j/AadQT5iHZfRTBgkMBkKYIzPeqNfgQ+a1uefcRRFq5LCTAjn+VM1WlKOyt+JfSw8NwaBvXNpwaVbDssTfG7IyZ+mOKr7WpIEVELp71GwyadRA2SteNROabSo0LZ2uClRvSuntfuBFDHyVEwPeSB+tGziPRaN7z7UBJPJ7AeT4FbY2tPobQMTcIg92dvA8Caa121pEFnTD5t9gZnaDjzH6LzUfStC283tRm8T6ZMqAR4I9JFI3YaCtMjuBcuckelBwo7/VvepH+lSajE+D2/tUO0kSDn/MUgwO6RjtzTdNcAeREjB8HP8v5ECpUuFgSVKkEiD38EexoK+qKGhtjbXftniQZ5+lB/gKD9HoXe6t24QQpOyO0nuOavbVwXAQZISGEd/c1j/hp7wQm2fnW/wCND6WX3VjImtbobogNlZGJxHkHzWTMn1Zqxuw51BDEuCkTgjJ9/wDO1CafbcCXARtM54AI8jzTNS1u56QfVGZ/C0cRQ19mtJCNMqQ1srCzPHv9ajCKqvJSTrsMN5NwlBJ4aRB857GKE1Fk22LqPSf+XAFP0bIVUYEwNgzH2Ndu9KHzAfmbSvKc/pRTUdCtN7QYumjTjUK4hsBImRPeeKgGvt2Nt1iVYSQpGD2P6UrpNtYJLLyq+Pp2iiLOkS+nqVW9ifw/2NJX5HaALpVmNy2WIeCQDAGO1KqzrR+SypatbgBmCcHxSqzgmImDaDrsXNjwF2kA5A2sIIMdo4Aoj/1E2SBb2sPIH4QYjHNUr2UddzARnImee48TNGpphdJaYaBBSJ3DkgcH3H6VeUImaPIs7PV3Lt8ySpHAxCggnByCTVrY06XDgKF5gAD+ee2T71WpYsoVJt3fmbZB+aVJiMbRE8cHFXOs1mwIzpbuKZAY2x6iORKwyuJ4nOCKy5K/xNEE19wH1K2jQiAiBBnExIHETyPek3zb6WktILakZ5xA7TzP9aN0luzyLb2mIk/6m8ADxvWR9Ki1l4zA3CIBhcmT5mMeKRy8FOOit6Z09jdIcjcJXOZzkk9xgYmrTqgILqR6jH4VyCBzjAMZGKnfqBFtAm1Qxm4Si7iAdpye09vpQN7WRcPp2qAczIJzkn+IfqJ9qFylKxKjFUb79j1gBNSQf41BUCADtmY8ndXotYb9lCRZv7hDtd3EgyCNoCwfoPzrbXbkCvUxzUcabMc18h9KodNqA4MGYMH61NVYyUlaFaadM8A/b30NbN5NRbUD5hhoPeCZ2/nmvJGM19B/t0cNpogEgjaTH5AHk/SvnuhjaYJWNNKuGlTgsVdUVyaK02pggGCPdQf5igzkEWNAoIL3LW0/8zP5KCftRl3rBY/Jt3DasmBuEqMYJbMlT71Lp9FZdRmXMzEAEchkP8LD/a2D570tX0+0BuuGD5GJ+ozn3FJyQ/Ev+ndItrbAdBuwVO7coYfxIYkA4MGaJ1tyMtx5HH5VlNN1T5Y2Wbrbf+YwPpI/SuXNE9w7mYueQytkf/jx+RFCt7ONLYYnLA+2Zx2IYY+xpzrGRWfS5qLYlSH8g4JHuPPvVrpdaHgRD49J5E4z7e9LLSsKVugrS2w7qskA/iIEkKPxGO8Cuxp0xBLNMOwG8rMTHHYY7VPqkFlMiWOS0hTgg+lgZgYx3rNJ1FWb8OJJmMn79qzpvJsvqGjS9MvkIRCoBwojI8x/Spb2vCgcY7j+3f61j7nVLhgDCjmO/wBfeoNTqwRgGe/iKPsW9nPNS0aJPiJUeQsEHkf91Fquv/Mk7QMyCOeeKziAn6HyK63gkgfz96p7UbJe5JoubnV2EHg5iRxRGi6yCf8AUXPeJmqH5ixBJJHArtu5HP8An3ovGmujlOSNvodZZJO64ViQikYE9yf6VYXOooi7LIlz+IggTjn9K88uMDEL+RND7/BKn6xUvp1Y/vOj0awiMPUzbpz6cZAIgxn7Uqw9nrV+2IV5HuAaVD6Z/k73jS9E+HW1QuotlmCgNbuYA3x67bMcQZEeCvvRmq+Gb4X5rWtipAPrTBmMjuJ+9XXw91U6TQi0+LobapB/gJYbgOSao+pX9V1JRYLrZVGkzum40QGMdgASB5NS5Nyd6RSta7L0dJtHTl7+otAD8P8AuUDiWkkHvEd6zul1HzXNpAz2SfV4EcNJ9vEmj9F0e1aBtgi4xbPr7gHG2OIJBk/0pLcVYQI9qOdhAX2w3qM0i81so78hmn0wXAJjgC4QcA5lhkH3Ip9gpgAqQob05yf4d3sPHJqAX7gJVDbcOQDBzI7nggwODn3oC9ogScspkkSMSBiD7+D+dTUXfyH5WtBOmuBwV9JhtwlcIe4gDgwOT2pvWdtxWBWSp3D/AJZGBE9s0JpOmNcaLdxVBxJJ9fBIjsQT9eOaO6l0m9ae0C4juCu4nOOOB9+9GoqXYqtraCvhPrd6w8opGQNpzIaMEfXM16lrupnbnBxMfrWG+HOlkXxcYqyhZXa0yY7g8QTV31C6cnx7ma5zta6NGD08ZSVob0vrxttJMqXfcPILkf2rbXeoWwm/cIiefavGdXqjsvLOflXGBwRKkRBoP4I6wLWoFzUN/o3gQwZpRQ0kEzgVbDKUYtC+vxwck0c/aBqLvUb0WfU65sqp/EyjcSJ5IAOTXnPxRq1u3tyjb6VBGcEcgzmZqy1fXja6lcvaV4UXT8stwFkiPZckfShfirqgv3C1y3bW8cs9smHng4Me3FbYJqjzJ0Z6KK6fomusFBjycwP+/aha1vT9Stm1b+XlnHq3CR7GD2wffFPkk0tCRjbG3fhq1JVHIhBDHu2d2PrWavadlnHBg+xrcpaO1yB6v4pgcdwI7zzQ/UOnkqSoAaIYfwv4Edj4b6VDHm3stLHa0YpWjiR964afdABIyPIPI9qZWogcrY/BdpHt3BcWcmDIBnbgScx9KxxrR6HUBNKgTDm4zFhyIwBU8yuNIpiaTtmpfpawQoMRgjd98HB/SgNNr00pclv+MxluTn2qh13xLqXAU3nhRGMT9Yqra+Tls+ajHBJfcx5ZVeiz6j1d7jHIjsPaq/sIETTbZnP+RXQrNETV1GtE27ZKt6Bx9z5p124CuMcfn7UOW8ikv6+5xXUAkFyOZMdu1ds3A09wI/8AApgYMDg4qA4OMe9Gkzgu8ZJOPp3qW0RQYuSc06SBk47V1HE7g8k1JZfcYVZnH+TUc7hBE1q+gdAACsxIJ/hHj3nn6VOc1FbGhFyZRarpRWJMHuPFcrdPoExu2jx6e1KoL1P6LPAwPp91Xtl90uMyABH5zP0rW9GRrzKtmzu/3cDaDyScCJH1rxo6W6JBkQYInP3zzjk16R+yrr1y1eGnd1C3TIY+ptwEKsxETNTzYlGLa2NjyN6PQNP8EtvdjcRdwXcMtxP080Uf2e6RiSTckxlWA/SK51a7A2tqLlsu4WUVZBPGT2qXpIuaMQ919RbBO5mEuvg4/EOZ71iwZ06a/JTJCdd/8Mn1/wDZlqEYnSuLik4VyFYfU8H8hVF034N6qt0W2tjbH8ZBtkcEbgcc4HtXvCOCAQZB4p1ex7MWY1kkjK9C+Dbdq3tvbXJJwkqsGOwPOOatrvQNOwg2l4AnMwOMzPerSotTcKqxAkgEgeSBxXPFigujvcnJ9mXXoq2LsqxIKkRHHqnFBdWSQwyAeYA471Loup/NYkh5xkj05HbAkA4+1UnxHrCobIkDmI8e/vXncU3o9PFNwWzz/rmuNq8pGdyMp9wwI/MmDQtkMiA3LT7BtVt/pgxiBzB88YoTrr//AFSgttIg5JyfGO9O1fUCgIRmKgDdba4WVs5Yd0YcyPbmtTjSozznylYF8UdLtJbL27TLJwwOAJO4EefeKyRr0rq+mQ2VJdvl3kBW42ROJBKzJBO0g+x81iF6M/zShxBOfI9oq2CeqZmzR8og6Xo/muAx2pmW/oPevQLWnRFh+CBA2niOQBxVZ03pyBlltpQYUSJPk4z/ACq0W6u4F0BXjuNvv3xg/c1HPPlKkUxQpWOVVZlESgX1NIxjx3+2alR2XJDEDgACfAzUVjVbSyrAtnvMbZMx/wAgcc+Ki/fnAZSqr2BX+IeZ7dqztMvoxPxMkam5gjcZiqqvRepaH94WHQlgBDAw0mIJ81jOqdEvWLjW7iQVmfGPf7Vvw5E40Y8kKdleiyQPNHai7JG1QoAiAOY70CEqRmzVnsmmdK1OibYYZHt/Y8UMWnvXJoAJ7jkmRBBzIEfp2rnzYnGe3tTbbf4KmFsgEnI5yTXf0YbauAT9Py/vXSp5Bx2xzTLgE+as9L0a60ekqdoYBgQSpEg/Qjg0G0tndlXbuEHxRF0mB79v+6s//RWBh+/jIjvntWj6T0C0iG5eAeeBtkDwD4PvUZ54rZSOOUjM9N+Hrl8N8pZgbiZAAH1NCjRXFcKU9R7HII+vFb/QdVS0Ht2kUA7twGGEoQCOR9vc96qtQTqWR2O0J2U/iP8AQYqcc0nd9FJYo6SeyLpGiFuGMFhB4/oa0iahjOCJ9s/T/wAUFpnhckQpmCB3P61JcaSxgHyKhN8mViqQRdtq2SST7T+RPeu0HbNz8QBAOMew/wC6VLxQ1gI6S9xU3ySBkyASB/8A1A7+1F6no4tQYBWMY7wN0EHjHPvT1vIbo2sVUkZVQYImQOJB4nwTg0ZrNVPL7tmYaJPePUsqe8cYIiulJtElXgvOl/GTKyrcX5iCIMesQckziQZ8cV6V0nqVnVIWTsRuBiVMTmK8F1tlgqHiPfvnA8qZ59q237Ium3mvXL7f+2VKzkBzuxiIMARNJjxJbSX8FnJvvwer2UAELgVIaazAVHeeQQPFeipLHGvJnq2J7238XE1Wdc1oA2g8iZFFreAAQepgMivNdb1stqWRY9TFUkwBGIJrHkyTkuKNWCEedyJzrF04uXHJDtEERAAk4znJNZjqfU3vsGYiBG4z+EdyZ/KPY0X1HqL3FCylsDAfaXIHaFiO/M0N1fqGlt6VlQh/SUIxJkZY+5Oa6LpJUVluzz34oT5lx3QyqBZImJIBA/8A1oDS9XdI5JGJMcePcf3r3z9nXwdpm0Vx9RaRxqHLeoSAqSi88ZDH71gf2n/s+sabbe0VwFGkNaLbiDzKtMn6H8+1bk1VMxOzBP1NuR3zjsf871pumi5+7LeuCDcO222PwLMnn9ayGm0ty5cREQl3IVVA5JgR9MVvethksJaGRZtwAD9J+uQxpuKXROUm9GUtdVc3GyYmB4gHAPeDWi0TfMA3QJ/L8/HfNUHQOk/Mh7ghM/ee+fEVfkbI2SYiJ74iSTxg8VmzVdI04rrYZf0pOByOcfpigOr6n5CTAJJAAJ5845ruv6z8pfUw3kyFBmfMx345rLdZ6u+obcwAgCY8/fnjtSYsUm99DzyKqRa9B6le1Wu0ludoa9aUhZEj5izMnOBW9/az0onUXAP/ALnqJAGACInwJNUv7Evh83taupfFuxLCcbnOFjyACSftWx/atfX5jkGPQqFokAl9wAz3H8qtNxT+PgirfZ4wOmXp2wp5kY7Dye396eOgXTyoGJGRB/WrPXdVtAQGYk5JA79gD9qSXb98qqr8u1Ilz2WSJLfniu5zq3oPCN0jP6vp7JcKYJHO1pEd81GumxJiPJI/lW103w0oXdcm4rMF3AemVHcn8OM+9WGg6UgWGW3n8IicTjMZwPvSv1MVpB+nb7PP30xgbdzTz6SB7ZrlmxcbCh4ngKSJr0C6VVhtjPYYiPpiJ/lRVzRgIGBGJJA7MTwAPNc/Ua6OWBGM6Z8Nu5VmIVQRMnt7+BWqs9PLAlJDEcDkiDEduAIFJ7FxkIBaMSByfAx496m/e8QfVAgTkCP87VCc5T8lYxUQROm7XUsW3DOCMmAM+1W1tA7kPIC4lDtPEndGGwI4qqtXWLkgEniNs+AYB45FXN6zcVVIC5EmMMIjafY/2qc/A8SvvaRC68Bf4R9RJB8xu5ph0dtQCqggQAImS0xEH9aNe26pJHk7RAOM/QARUGi1e63yAeTGQCJzA8ZH51yboNbIrlobifwxiPHkyfvT1ufw8AAHHIng/eoE1AyrQzgHgxzmY/r78UHp7xIJCkGT6t2Tx+njxTxV9it0H/vu0AkST4HEeRXKpW1j91I+grtU4IXmTXdUFMrLyICgkAiTjPNHdJLEYUS2YJngRiY+45P0rT2/2f6y3bLotsv7nIgd+0T4q26B8GhSTqflgsZCoYz34HHep5KSBHfRS/A3QTqrxe+R8hPX6VhTjCg8gjBxXp174jsWtyrP+muFAjxAB4jIqr1+ttWbYt21baMBVGP7mPFCafpLXNQ9wINr2wZPsRMeDxU4yk/tKe1FK5jdH+0C25Vbgb/UbasLBMmJycCYGYrbKPST38/+KzXVun2renKFVjElYDDvO7nmsb8PfGv7ldfT3GuXbc4djMTO33E/U8VWGF9sjklFv4qi8611W/pbdx/SASYJIEEmBzmYrzwa/wDEu4tIBwQBMyJx25on4x6k+pdDdeLbS1sSMvIEc4hc+c1D0vSMMqoUnJkRkZ+zYIovStjRTvRBb0N12JYHMRHgZ5PfHirhtJbtWrhZVC7Du9wPM/U1y/1C3YDG+wQLwCTJkcDu3071hfi74xbVEpbDLZ5IJ9Tn/lGI9vzrscZ5JWuimRwxx/ZFqfjbVtprekS8wsoGwMFgSTDHkgT38d6z+mALgSFngxifBrTfDPTrTJuwWIgzmP7VHrukWrS7gJM+ZrfaWjBdjtBfNkkBtrfhYgwY8fSjbnVXEy09lOMziPfJFY/VXyzljyTXBqWJBb1QQYzBg8YopaFa2WlrqTWHdSSVPg/QiW5gcVJ/6w9wkARxCqSJzBE8zBq16QPmG21q3bUAqG9AZhxK7sm4SDx2gzFGLYsB4+WoUsCCg/Cw8FQSRMYis05xT62WXKqKnpnw2LihnuEKXjaB6o8yTmfavQek9N0mltj5Qi5J3loZsk7QJEKuOR+ZrNLq0swsFmUllIwIgkxwZyDjyaJvdRTIaQWJPqPsoETkjkifNZ8mScv4Vgor+mrHxfdIeLSmPShG7BWcxEd/YHjzWX19s31O+6GJ9RB3BRGNzr+Js4kYj8qAPVE27Fz2gMd3Mn3znnmaKsXBtkrLeogE7onIkckSRPiaSpJ2M1aAdR0m0lvdd2IEYHCyhM4YbRMHiDOe9DP1gl5Uqd3BJ8ADg5HGPtUnVdKrMoWflz+AiTJ7Ez6iCImhNP0hfmSrFPG2cD0+1aFTW2LtaRdarr9x7NvTMVFsOHcAZndO2O4xU97UXbhESoPqWQAMk5EY7/QcQKh0XTUwwLNczmWJME8iCDxzRY1AKbSu4KZwCCpmSRHBMDt7ZqMpLwVjF+RabSQzZ2mYJ3CBAmPzro0wUEhlcRLETK55IPAkz3qwfX+kZYloktbUtPBG+ZP0Nc6idiDbuJH4hITbPErniSealex9UC/hBYkA4gxBGQSJ7cfrQLCTODghTEATyRmMf1qNSUIkL+LC/igcDvnMwKOs6bcsA7SYPGAMe2Afc09KIt8jnTdSyqSxZW5UiJx5keaurvxAzKFuhXaIJdAx2jjxH50A+nLBJZQFOY7mI/Km6i1bIlSGIB75jn+s0mm9hSaRDrTbb0FxmYwYHnAMxJptnp10AkAsD3t+oHtyvB9iBTdNolckyeRmVHYnnAirHU9SRBncpjlSBlRkEg9x9s0brUQX5kVw07Z9IMdoIP0I85pt6woJBVQSIJ7x/WknxOz+kuHycH1FRJAlstT/AN4ciB6jxIBJHtEdo5pvkuzvi1orL2mzBbbHGCMH/wAUqk1LEfjGc5mJ44xSp7YtI+iv31S7IZEQNxwCT2WeftTNZ09GXjIBggSftXD0uy10XmG5oG0kkgf/ABHA+tHb601GS+dGVScX8TP9M0mlLFEuBri/iEw/gyOa51vrFrQr6y2eAgkk+/ge9HdR0OnZ1uPbU3B+F49f0BGay/xb1ddj2nSHIAXcMMSMfQx/Oo1ji6RRynJW2ZjrXxDvEFQq5jiYJwSawPUNTua6BycD7CQfr70zrevO2IJBIE+BQw2qzMTlhnOOKvGNEnIqNa9zcjMzNt47havb3xhsUbBLwJBwAfc/28Vm9XriGYLx5oCqe2pdhU3Hom12te82+424/oPYeKHmuxTktkxGSeBVOkJbYRo9c9segwDUuo6hcuLmNvt/n+RVhoOgDbuuGMj/AExl47mBwPere10e2WUT6Qfwc5C8kCJnGe3H1jLLFFFjbMYtokYBMD+vNW/R/h25eIJG233bE98AHJJjxW76bbFs7yFAPfvzlQRxj6VNrFYgsC0bQV3hgRE8E+kmcwYqEvVN9IrHAu2M0emS0ilRsUNsX1boUCWMDuxPOZ9X2B6nZ/1LZVVBUgmQojJYcEwY7DPijG0zXth3smwlm3enk4YZkRJ4qa+8H0DcJDEhhIf8JPGccYxmsvJ8r8lXj0ZW1Z3M1sKSRuIU5zyRkZkLPb+lFK5yuS26A4g59yPwkN28GrjUaJizME2sQAIP8IMECOJWeP8Ad7VCNOxWdoZhJZf4iAfURj1QskfVvFWcroj7ezH6pb924ZguRIgjKiZyT2z3o/puluudrA+k7SoMMJHMnAEfzFHdGt7XfZci207gY9Q5X0EAceD2rXWTb9Uggrt9aEnn+I7sbYJET27802XNx1Q0MV7spLWgtBVXbmAwYDcee54mMZ4ohtDJZQhPjgYPfuAM/wAqWuupk2rvZVKLbIbAjcxPpOY79jUd92Y/gaSue43YGIBjA/nUG5PbKqh37mW2hVCgYJ/4g/WKOv8Ayk/DnbyQZB8QTBnHM1HZ0PpJ/EDkoMBR3Mg5PaTU3yArbBJtsODAiZKsYzjyM1NzTY3SA11r7yBAntEKfTP1JqwZN6mNoBmceDAkeSQ0D9KpUvj5fzGDMzQEAPsN3qHIyBmO9EEM0yxLwSNpPbhZxI3EcfaulG9oCbOXAGuG2udyqRIghe8dyJ7HNK5fUwVgKfSFz+IYKnxMAj7+K7ptAN7fjyigtxkSWZskzPA8CjrPyn4tlpAGY2wvEfkTRc0gJMrbh4naIxAOCe+Z8TzxBpX2HJO7sFXEwc/h/t+dS/OcXN4UCVO2Mgkk7iB/u4wfNMsWfmk72hvaV+kRxn7011tgbvR1GO2VBXtJOMGYI5AxQ3V3BBKD1cANJU+kj7mCQR+tSPZKBWdGAEz5C8SPTkk5kVJrQAgKs52xAZYZoBAyO2Tggc02rsWTSVMoNH0e3auBmLMTP4SBGORmdw8Crz93PoAYAAEgyByCZO44wO3kimXNOqorl1gxguNyjkcd8HvjvQGm2NMF2ZSW3tMDvAECY5j2qlue2T5KKpE2u1BG0SBjkwZ89/8AJpUtTYVwvgA/ikSf4j+HuaVFJA5nuXwt1I3WddoVFVNoBJiQZ/kKv3gfeu0qHp4pxd+Dsv3g2puLZUMQTGB9zXnX7T+pBtMLoWGUnb9geaVKq9OhVtWeM67VN8pOM8/f/wA1S3rjOZJpUq0xJMgK5ip9NpC5gQIn3pUqaT0As9N8Mu67t6gc9/NWuh6fa090q83GABHpAAn3nn7UqVZ5ybReEUX2mAupCgqASckcwfC8cUrPTQVD3IPqiVmTjdBBMRSpVks0VsOtlPlyqwNwXgAxiDI5YHvTrtohVt7iqkiQskGc5DNE/alSqaHYRo9N89oZiETAUQODxjtV9+6qO0wO/wBaVKp5HTKQRHcsydimJz+n51FqbPyvxEzPpKgSD5z/ADpUqMXsE0qPI+tX97G6MHeVcDA3/wC5QMCR2xBmPayPWWVLCOSVI3NGTliFGTmB/M0qVenKKaVnnxbUjSBFvwI2tJCsFjucHP4fzNN0y7ZVnLAOQAVnbnIBL5zPI70qVYo+Uan0mXtnVtbRbpjlVgEnDQBk4/ICKC0l0tdDzJYTkRBDevInmZ845FKlUUlTHbHjQWwm4CA52gQDjJg9hEH9KENoK1lMgNuyOQQMntzI8d67SroPaOFpx6yrxBOYk5AYyJOP+hzV30rptq+LoAKtZUbRyrAhok4IMSJHGI4pUq5d/wCgTZUi2GDbFAA/EDkzONp9hGTk96qI/jgEFRIPczn3AkeewpUqeLJyWkxuh60GZlZWndgq0DiIZSMgmSciZoDWErAOZnaZMgDkH++TXKVaUkjO3aBQCxAY7pwCfEcN+fNSaeVcIApYnBPAwfuf+qVKq12J5D9MvypEB2OSSSB9opUqVGkc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solidFill>
                <a:prstClr val="black"/>
              </a:solidFill>
            </a:endParaRPr>
          </a:p>
        </p:txBody>
      </p:sp>
      <p:sp>
        <p:nvSpPr>
          <p:cNvPr id="133124" name="AutoShape 4" descr="data:image/jpeg;base64,/9j/4AAQSkZJRgABAQAAAQABAAD/2wCEAAkGBxQSEhUUExQWFRUXGBoaGBgYGBwbGhoZHBcYHBgaHRsaHCggHBwlHBcYITEhJSkrLi4uFx8zODMsNygtLisBCgoKDg0OGxAQGywlHyQsLCwsLCwsLCwsLCwsLCwsLCwsLCwsLCwsLCwsLCwsLCwsLCwsLCwsLCwsLCwsLCwsLP/AABEIALYBFQMBIgACEQEDEQH/xAAcAAABBQEBAQAAAAAAAAAAAAAEAAIDBQYBBwj/xAA8EAACAQMDAwIEAwcEAQMFAAABAhEAAyEEEjEFQVEiYQYTcYEykaEHFEKxwdHwI1Ji4fEVM3IkQ4KSsv/EABkBAAMBAQEAAAAAAAAAAAAAAAECAwQABf/EACcRAAICAgIBAwUAAwAAAAAAAAABAhEDIRIxQQQTIhQyUWFxQoGh/9oADAMBAAIRAxEAPwDz83BGaK0l9QhHvVcLWec1ImxWyZNY6RWwq5eG4ATjND9RunBOc1yywkt9q5qL4JA7cmuSoLYZqbx2iO4qLU3CLZH2pai9JCgcQa7dBKE+80ob/AnldgJ7frRml9zNVmt3G2rDsaJ0ZYxBFFrQU9hr21PpOaWjviySpG5TUOo9ImaEua8Eenkd6RI5vyX+mNq6x9YX61IpRDIYVlbdksxY49/BqysaYwAWn+tBwRyma5dbavIAB6x9pqi6zoBcG5V9Q5FVVuzcTdznI2kyKuNCz/KmSSeKH27TO53oG0DhQPTEUF1TRLecEQPNWnyyw9K571H1KzKqqqAe5nvXRnTs5u1RTX+k2QCDz5Bo34e6Rp2tXA0NcmRPihr+gZYBA3Yx596hNh7byMTiquTa7EpLwEt0RNxgCa5qOlIpj27cVbWunuYiZ7mp9ToiygiI7+fFSeXfYeJgtVbYNIBG3uK1PQviXU2kUCbgmCCMxVxa6Shdd2OMfSrrT2bQlAvq9gKXL6iDjTVj44O+wvQ9Ze8M23SB3GKh1uqzxGMmJFc1Vz0wrRPPP9KBPTGKzvKj75rEpJu+jRJS/pLZvITiAZzFF3upKuFY+45zWefpssflyWnE4BoV0u7iNpVhj6/Q1TgnuyVyXg0Y6m4/5LMiKvdB1dXHMfes1p1ZG3BiJAlTke9EaHTKGJ47+wnMUvxHi5GlcyJ5qs1LhAe4A7+KWr1gFskt9IIqpuOJjcTu7HihCyrmhWtQrKzo0bf4K70zqdu6PxDdMQeRVcE+WHgciB4qX4P6bbg5Buk5xn6VWcItWxOTbpGgKqTgH+ld1hNv1/nt/rR1xbSJDnPjjNVOp1qtbZUxP+c1CNXSKcmuxavrcKs55jP0pVl+qaV5G3Aj9cUqsoRRNZZGbu2ABIknvQbWic9jReldj/8AE+/eiDpiQBIn65ivRunRjIdHY3CAPvU66cIse/NTab/TMdgPrXdRfQqM5OfIqbbsOgS0BLTXHuoqn37U23Mme9R6ewGZiwMASPemrezkzmjvAowJqPR64qGCjI4NSmwAGlSvuOPyNT9G6C10bl9XIMcDwT4otxStgpvormvvd4yT2o7SaNoMjnFabTfDX/tn8I7wJNXB6LbRtwJAkESc/wDg1GfqILopHC2ZS1oXbAGO/tRdrQuElZaM559xV9qNIxG5ckcif5zTE6ithS91dqj8Unn2FQeZy6OeOnszwv8Ayz8xyFUGZPjx9aA1PxHplQhd7GeAsfqTxVL8VdaGpu/6a7bSk7AeTPLEdj7dqpK3w9MqTkRcq0jR3PjG8FK2wqL7+o/nVZe65fYybh+wAFV9I1dYoLpCcmaHo/xKyOBe9aTkx6h9PI9q0/Tuqaa8dp2MZxMrI+hrzWa6DU5+njL9DxytHuVuzsEJgMMAfyms/cW+S3oPsRxXmydQvAQLtwAcAO0flNWmj+LtXaEC7I8MA3P1E/rWZeilHp2UeaMu0ehWjdIllkqOTifvUouMI7Mfv+tYtv2h6n5ewJaB7ttmfscVTX/ibVOc3n+ghQPyFJH0mR90hveglo9RXWPbG2MngiiUdym5xjz71gfh74wclbd9gQcC4RmZ7n+tbm/rmZRaIBHI9z9e9Zs2FwdNFsc00EpaQrlwD2pradU5Ybu2DXemdOdiu5doGDux9Iqxu25JUwT2n+lQepVZdNNbK4XBGZJnFOFoNOT6ew7/AFruh1i7grCCDBx29q0A6vYtoyIoEqZMZOPNFRp0c0q0ZhtIpWfEGKh1unBExJGQe/FDdC0zO7yTsJ9MzxPvVh1K0CwCnb594p0qlVkqbVtFXc6dADgMGI4nFWfQtN8uWH42M0RcFsAEEnzPFSaLVgMECnI5/wA7UJTdDRikx99FY7rozPegOoKGAAws4ij9WXwSJB8frQJZWEERJ48DtSQXk6SsC1FiAsMDzzz2pVPqemDHqHeaVUUhODMF8nZBK7gOD4qHTuWuY4OJ7fee1T2Tk7gdpGR/KBRFj4fd2GxoTuSD4mCK9Hko9mOn4HvplySwY8Y4jzXL+mVyuyM9vMeDR/8A6YVILXFxk+P0GcVL+7C4wAxElTHPGR9anz2M0C3tFt9QkiOJyvvFHabRg2wZIYYOOQeDFTaHTckksIz/ANeRT9Xc2etTOROcQfAqcpt6KRS7YbZ6LZBm4jY4YkEe8eKtLnoUi2krEKB78cRVGusYZbKsCZ7yMcfcVJZdWC+tlY+D59qzyUn2VTj4LG3qWW3PdTt2wY/yaa2slAwMmfUp9vFSaKyA8IGaR+DfBPvJPmq34h1IsW2a+xtf7UKyzMOAuAfrU1HnKktjP4q7G9Z61+7pvchQAQF5LkjArzDrfW7uqcNcOAIVRgKPp59651rq9zVPuc4AhV7KP6n3qumvZ9P6dYlb7MWTI5MRNcmka5WkkdmuUqQrgCpV2KQFccOQTwJq2taZLaEvBb3nHsPegdHf2kekGD9zRWpvb4kBVGf+qR2x0kAai3B4/Soqn1V8NxQ5phTtekfs6+I2gW3RX+XG0nBgzAn2/lXm9a74S0hVN/d8/QCQP71PNBZI0ykMji7PXdZ1Et6oKiOPeqj1PmWEHkz/AEqHpnUVvWVyS2QY7EH+dE7doEloPf8AvXgvG02j0b5UwfVamWwFJEds1Odc7ZKACeAOffFD629bb0gHdyCv9TVc2va2wDNAOPyqnGxHKi9u64hRCgH6H8qC03y2MvLMDODEiciqrWa8uBBg578+DTtM/rwVCxmTmfAoxxaAsrbNR1C2lwbrSldsY9vehtTfZ7cHESARgxUOh1RgxxwR7UPq2LkpvCqTiKlGLTop+ycXGRfxEeDyagviTPj2qa1YLcP6R/uPeg9bfuIGRbbXG8CI9smqwpuh2lxsPOnR1Um4inMgwKVYe3bZncamUcEQsjAIpVp9tIz8v2XKaRQCSJP8MeB9qP1d8bQoOxSBwRyRIH6VjtF1prOpFp7n+nABbwY/l2q11T27uFudyZ9uQMd5rp4nyXLojz1SCHcQTkGY4kzGTUNi2rOCrtAHqyRB7H6UX08oILHcVOYxJx5/zNDve2sxIG18EQCACfzxFD9IXic1F0yEQEhcyG5n+lQLbLHYgI9+30nsKG0+qhypyRweDHHarGxqVtjaBDQCAfEfr96ZqloMdvYZo+m3FAkyDgCZj+1J9DdVfQh2sIZokjPHMipNJqnZdwdRnJiSIjyPt96tV1xtCCZ3ZjPce+KzylJF1GJnviPq/wC5WUEK9y4MAk+kDuRXnXUepXdQ5e65djxPYeAOwq4+OnZ9QHIIBWACZiDn+YNVukswu6ATNen6fHGEeSW2Zsk23XgGt6fGealGlxxniPemvfgzRNi5ugDnmPMVZt9kqK64kHNRkVbXbH05njEHxQ6aMmfIOQeM1ymdxAYp9yyV5BH1q1GmFs+k5P8AnNCXbZY5naJAzPejztncQQmkF/yKNWxt5qO6YH9a6wHAAByZqG5dJprOT3ptFI4VcrtS6TTNcdUUST/k0TibpWi+dcC9u59v+63V0G2oUYPCkDAx39qh6f0pNMpPJMTPJ8VNqGI5PJmpSdnDfhrqJs3G7T+Ie/G4f54q+V7ZS41w3Yn0mfzJA7VmGgHj6xRVty5MEyBBE9uxjway5cSl8vJoxZWviXjEKQqm3t/3QJA7fnVFe6jaF8q53R/t7+1G9JuWbDhbrAK5HILFuxAHHHmidV0ayLnzLa43ejEEDkT4qLUU3ZVr8DtL0/8Aj2IojAJkge80f+7IygqstE4Aoe3du7hywET7Zoo6hySQdsY4/SoSsqlFDNHpQSTtMmYiR9jRFjpV9plQCOBIwPrUa6t8Sw2jmCAak1HUCRiQTiQZkT3pbnyDa6KpUuB4iY9+9EXXcDcDDZn6fSodMEl967c85zUzlNoxngbT25qkuwKQBqdMzwxgyO65pVB1XWMGAt23YAcyOfzpU9MHxMP1Flu6kmSFcjJ54rRaDpIRLbXgdxcCDMEHPI7wJpXujIGBkug/i7bwDIMHnirPUbrvyikPcED04QGCoM8Tkdua05MlpJGaMK2yW/dRlEiXOJJxtz3HPAoFdQruBBLKRECBPYGYmKKt6Eg/KyV5YZ2g98yIM9qKuaqzJlYiTtA5MQBJORis91+x+KeyGzq7q3NnogrP4IPcYbvxNSXlDFH9LkiTtOTPgHvMzFS3NQl0g5LKBgAQoGQC0948UBZtsz7gNoMsCAIAmQATz34pU/L0dxDdLqgoJbCgxiJAOOO5qU6gk4naBB9JnPH5CgrNlSWV9o9MwBP3zkGRnEZqDV3WCnLgspjbECJMnucGuUbYG2uiHrGgbUqthQXvbgUjuZI259q3vwn+xhUWdbc3Er/7dvAVvJbv+VVf7GtJc1GrF9yGWypO/b+IsNqgGOYJPtXuVejghUaZGcrPGvjP9iispfQNDyP9NzgrtggGMGYOfevHNT0u7prrW7yFHQwwPY/bn7V9kViP2j/AadQT5iHZfRTBgkMBkKYIzPeqNfgQ+a1uefcRRFq5LCTAjn+VM1WlKOyt+JfSw8NwaBvXNpwaVbDssTfG7IyZ+mOKr7WpIEVELp71GwyadRA2SteNROabSo0LZ2uClRvSuntfuBFDHyVEwPeSB+tGziPRaN7z7UBJPJ7AeT4FbY2tPobQMTcIg92dvA8Caa121pEFnTD5t9gZnaDjzH6LzUfStC283tRm8T6ZMqAR4I9JFI3YaCtMjuBcuckelBwo7/VvepH+lSajE+D2/tUO0kSDn/MUgwO6RjtzTdNcAeREjB8HP8v5ECpUuFgSVKkEiD38EexoK+qKGhtjbXftniQZ5+lB/gKD9HoXe6t24QQpOyO0nuOavbVwXAQZISGEd/c1j/hp7wQm2fnW/wCND6WX3VjImtbobogNlZGJxHkHzWTMn1Zqxuw51BDEuCkTgjJ9/wDO1CafbcCXARtM54AI8jzTNS1u56QfVGZ/C0cRQ19mtJCNMqQ1srCzPHv9ajCKqvJSTrsMN5NwlBJ4aRB857GKE1Fk22LqPSf+XAFP0bIVUYEwNgzH2Ndu9KHzAfmbSvKc/pRTUdCtN7QYumjTjUK4hsBImRPeeKgGvt2Nt1iVYSQpGD2P6UrpNtYJLLyq+Pp2iiLOkS+nqVW9ifw/2NJX5HaALpVmNy2WIeCQDAGO1KqzrR+SypatbgBmCcHxSqzgmImDaDrsXNjwF2kA5A2sIIMdo4Aoj/1E2SBb2sPIH4QYjHNUr2UddzARnImee48TNGpphdJaYaBBSJ3DkgcH3H6VeUImaPIs7PV3Lt8ySpHAxCggnByCTVrY06XDgKF5gAD+ee2T71WpYsoVJt3fmbZB+aVJiMbRE8cHFXOs1mwIzpbuKZAY2x6iORKwyuJ4nOCKy5K/xNEE19wH1K2jQiAiBBnExIHETyPek3zb6WktILakZ5xA7TzP9aN0luzyLb2mIk/6m8ADxvWR9Ki1l4zA3CIBhcmT5mMeKRy8FOOit6Z09jdIcjcJXOZzkk9xgYmrTqgILqR6jH4VyCBzjAMZGKnfqBFtAm1Qxm4Si7iAdpye09vpQN7WRcPp2qAczIJzkn+IfqJ9qFylKxKjFUb79j1gBNSQf41BUCADtmY8ndXotYb9lCRZv7hDtd3EgyCNoCwfoPzrbXbkCvUxzUcabMc18h9KodNqA4MGYMH61NVYyUlaFaadM8A/b30NbN5NRbUD5hhoPeCZ2/nmvJGM19B/t0cNpogEgjaTH5AHk/SvnuhjaYJWNNKuGlTgsVdUVyaK02pggGCPdQf5igzkEWNAoIL3LW0/8zP5KCftRl3rBY/Jt3DasmBuEqMYJbMlT71Lp9FZdRmXMzEAEchkP8LD/a2D570tX0+0BuuGD5GJ+ozn3FJyQ/Ev+ndItrbAdBuwVO7coYfxIYkA4MGaJ1tyMtx5HH5VlNN1T5Y2Wbrbf+YwPpI/SuXNE9w7mYueQytkf/jx+RFCt7ONLYYnLA+2Zx2IYY+xpzrGRWfS5qLYlSH8g4JHuPPvVrpdaHgRD49J5E4z7e9LLSsKVugrS2w7qskA/iIEkKPxGO8Cuxp0xBLNMOwG8rMTHHYY7VPqkFlMiWOS0hTgg+lgZgYx3rNJ1FWb8OJJmMn79qzpvJsvqGjS9MvkIRCoBwojI8x/Spb2vCgcY7j+3f61j7nVLhgDCjmO/wBfeoNTqwRgGe/iKPsW9nPNS0aJPiJUeQsEHkf91Fquv/Mk7QMyCOeeKziAn6HyK63gkgfz96p7UbJe5JoubnV2EHg5iRxRGi6yCf8AUXPeJmqH5ixBJJHArtu5HP8An3ovGmujlOSNvodZZJO64ViQikYE9yf6VYXOooi7LIlz+IggTjn9K88uMDEL+RND7/BKn6xUvp1Y/vOj0awiMPUzbpz6cZAIgxn7Uqw9nrV+2IV5HuAaVD6Z/k73jS9E+HW1QuotlmCgNbuYA3x67bMcQZEeCvvRmq+Gb4X5rWtipAPrTBmMjuJ+9XXw91U6TQi0+LobapB/gJYbgOSao+pX9V1JRYLrZVGkzum40QGMdgASB5NS5Nyd6RSta7L0dJtHTl7+otAD8P8AuUDiWkkHvEd6zul1HzXNpAz2SfV4EcNJ9vEmj9F0e1aBtgi4xbPr7gHG2OIJBk/0pLcVYQI9qOdhAX2w3qM0i81so78hmn0wXAJjgC4QcA5lhkH3Ip9gpgAqQob05yf4d3sPHJqAX7gJVDbcOQDBzI7nggwODn3oC9ogScspkkSMSBiD7+D+dTUXfyH5WtBOmuBwV9JhtwlcIe4gDgwOT2pvWdtxWBWSp3D/AJZGBE9s0JpOmNcaLdxVBxJJ9fBIjsQT9eOaO6l0m9ae0C4juCu4nOOOB9+9GoqXYqtraCvhPrd6w8opGQNpzIaMEfXM16lrupnbnBxMfrWG+HOlkXxcYqyhZXa0yY7g8QTV31C6cnx7ma5zta6NGD08ZSVob0vrxttJMqXfcPILkf2rbXeoWwm/cIiefavGdXqjsvLOflXGBwRKkRBoP4I6wLWoFzUN/o3gQwZpRQ0kEzgVbDKUYtC+vxwck0c/aBqLvUb0WfU65sqp/EyjcSJ5IAOTXnPxRq1u3tyjb6VBGcEcgzmZqy1fXja6lcvaV4UXT8stwFkiPZckfShfirqgv3C1y3bW8cs9smHng4Me3FbYJqjzJ0Z6KK6fomusFBjycwP+/aha1vT9Stm1b+XlnHq3CR7GD2wffFPkk0tCRjbG3fhq1JVHIhBDHu2d2PrWavadlnHBg+xrcpaO1yB6v4pgcdwI7zzQ/UOnkqSoAaIYfwv4Edj4b6VDHm3stLHa0YpWjiR964afdABIyPIPI9qZWogcrY/BdpHt3BcWcmDIBnbgScx9KxxrR6HUBNKgTDm4zFhyIwBU8yuNIpiaTtmpfpawQoMRgjd98HB/SgNNr00pclv+MxluTn2qh13xLqXAU3nhRGMT9Yqra+Tls+ajHBJfcx5ZVeiz6j1d7jHIjsPaq/sIETTbZnP+RXQrNETV1GtE27ZKt6Bx9z5p124CuMcfn7UOW8ikv6+5xXUAkFyOZMdu1ds3A09wI/8AApgYMDg4qA4OMe9Gkzgu8ZJOPp3qW0RQYuSc06SBk47V1HE7g8k1JZfcYVZnH+TUc7hBE1q+gdAACsxIJ/hHj3nn6VOc1FbGhFyZRarpRWJMHuPFcrdPoExu2jx6e1KoL1P6LPAwPp91Xtl90uMyABH5zP0rW9GRrzKtmzu/3cDaDyScCJH1rxo6W6JBkQYInP3zzjk16R+yrr1y1eGnd1C3TIY+ptwEKsxETNTzYlGLa2NjyN6PQNP8EtvdjcRdwXcMtxP080Uf2e6RiSTckxlWA/SK51a7A2tqLlsu4WUVZBPGT2qXpIuaMQ919RbBO5mEuvg4/EOZ71iwZ06a/JTJCdd/8Mn1/wDZlqEYnSuLik4VyFYfU8H8hVF034N6qt0W2tjbH8ZBtkcEbgcc4HtXvCOCAQZB4p1ex7MWY1kkjK9C+Dbdq3tvbXJJwkqsGOwPOOatrvQNOwg2l4AnMwOMzPerSotTcKqxAkgEgeSBxXPFigujvcnJ9mXXoq2LsqxIKkRHHqnFBdWSQwyAeYA471Loup/NYkh5xkj05HbAkA4+1UnxHrCobIkDmI8e/vXncU3o9PFNwWzz/rmuNq8pGdyMp9wwI/MmDQtkMiA3LT7BtVt/pgxiBzB88YoTrr//AFSgttIg5JyfGO9O1fUCgIRmKgDdba4WVs5Yd0YcyPbmtTjSozznylYF8UdLtJbL27TLJwwOAJO4EefeKyRr0rq+mQ2VJdvl3kBW42ROJBKzJBO0g+x81iF6M/zShxBOfI9oq2CeqZmzR8og6Xo/muAx2pmW/oPevQLWnRFh+CBA2niOQBxVZ03pyBlltpQYUSJPk4z/ACq0W6u4F0BXjuNvv3xg/c1HPPlKkUxQpWOVVZlESgX1NIxjx3+2alR2XJDEDgACfAzUVjVbSyrAtnvMbZMx/wAgcc+Ki/fnAZSqr2BX+IeZ7dqztMvoxPxMkam5gjcZiqqvRepaH94WHQlgBDAw0mIJ81jOqdEvWLjW7iQVmfGPf7Vvw5E40Y8kKdleiyQPNHai7JG1QoAiAOY70CEqRmzVnsmmdK1OibYYZHt/Y8UMWnvXJoAJ7jkmRBBzIEfp2rnzYnGe3tTbbf4KmFsgEnI5yTXf0YbauAT9Py/vXSp5Bx2xzTLgE+as9L0a60ekqdoYBgQSpEg/Qjg0G0tndlXbuEHxRF0mB79v+6s//RWBh+/jIjvntWj6T0C0iG5eAeeBtkDwD4PvUZ54rZSOOUjM9N+Hrl8N8pZgbiZAAH1NCjRXFcKU9R7HII+vFb/QdVS0Ht2kUA7twGGEoQCOR9vc96qtQTqWR2O0J2U/iP8AQYqcc0nd9FJYo6SeyLpGiFuGMFhB4/oa0iahjOCJ9s/T/wAUFpnhckQpmCB3P61JcaSxgHyKhN8mViqQRdtq2SST7T+RPeu0HbNz8QBAOMew/wC6VLxQ1gI6S9xU3ySBkyASB/8A1A7+1F6no4tQYBWMY7wN0EHjHPvT1vIbo2sVUkZVQYImQOJB4nwTg0ZrNVPL7tmYaJPePUsqe8cYIiulJtElXgvOl/GTKyrcX5iCIMesQckziQZ8cV6V0nqVnVIWTsRuBiVMTmK8F1tlgqHiPfvnA8qZ59q237Ium3mvXL7f+2VKzkBzuxiIMARNJjxJbSX8FnJvvwer2UAELgVIaazAVHeeQQPFeipLHGvJnq2J7238XE1Wdc1oA2g8iZFFreAAQepgMivNdb1stqWRY9TFUkwBGIJrHkyTkuKNWCEedyJzrF04uXHJDtEERAAk4znJNZjqfU3vsGYiBG4z+EdyZ/KPY0X1HqL3FCylsDAfaXIHaFiO/M0N1fqGlt6VlQh/SUIxJkZY+5Oa6LpJUVluzz34oT5lx3QyqBZImJIBA/8A1oDS9XdI5JGJMcePcf3r3z9nXwdpm0Vx9RaRxqHLeoSAqSi88ZDH71gf2n/s+sabbe0VwFGkNaLbiDzKtMn6H8+1bk1VMxOzBP1NuR3zjsf871pumi5+7LeuCDcO222PwLMnn9ayGm0ty5cREQl3IVVA5JgR9MVvethksJaGRZtwAD9J+uQxpuKXROUm9GUtdVc3GyYmB4gHAPeDWi0TfMA3QJ/L8/HfNUHQOk/Mh7ghM/ee+fEVfkbI2SYiJ74iSTxg8VmzVdI04rrYZf0pOByOcfpigOr6n5CTAJJAAJ5845ruv6z8pfUw3kyFBmfMx345rLdZ6u+obcwAgCY8/fnjtSYsUm99DzyKqRa9B6le1Wu0ludoa9aUhZEj5izMnOBW9/az0onUXAP/ALnqJAGACInwJNUv7Evh83taupfFuxLCcbnOFjyACSftWx/atfX5jkGPQqFokAl9wAz3H8qtNxT+PgirfZ4wOmXp2wp5kY7Dye396eOgXTyoGJGRB/WrPXdVtAQGYk5JA79gD9qSXb98qqr8u1Ilz2WSJLfniu5zq3oPCN0jP6vp7JcKYJHO1pEd81GumxJiPJI/lW103w0oXdcm4rMF3AemVHcn8OM+9WGg6UgWGW3n8IicTjMZwPvSv1MVpB+nb7PP30xgbdzTz6SB7ZrlmxcbCh4ngKSJr0C6VVhtjPYYiPpiJ/lRVzRgIGBGJJA7MTwAPNc/Ua6OWBGM6Z8Nu5VmIVQRMnt7+BWqs9PLAlJDEcDkiDEduAIFJ7FxkIBaMSByfAx496m/e8QfVAgTkCP87VCc5T8lYxUQROm7XUsW3DOCMmAM+1W1tA7kPIC4lDtPEndGGwI4qqtXWLkgEniNs+AYB45FXN6zcVVIC5EmMMIjafY/2qc/A8SvvaRC68Bf4R9RJB8xu5ph0dtQCqggQAImS0xEH9aNe26pJHk7RAOM/QARUGi1e63yAeTGQCJzA8ZH51yboNbIrlobifwxiPHkyfvT1ufw8AAHHIng/eoE1AyrQzgHgxzmY/r78UHp7xIJCkGT6t2Tx+njxTxV9it0H/vu0AkST4HEeRXKpW1j91I+grtU4IXmTXdUFMrLyICgkAiTjPNHdJLEYUS2YJngRiY+45P0rT2/2f6y3bLotsv7nIgd+0T4q26B8GhSTqflgsZCoYz34HHep5KSBHfRS/A3QTqrxe+R8hPX6VhTjCg8gjBxXp174jsWtyrP+muFAjxAB4jIqr1+ttWbYt21baMBVGP7mPFCafpLXNQ9wINr2wZPsRMeDxU4yk/tKe1FK5jdH+0C25Vbgb/UbasLBMmJycCYGYrbKPST38/+KzXVun2renKFVjElYDDvO7nmsb8PfGv7ldfT3GuXbc4djMTO33E/U8VWGF9sjklFv4qi8611W/pbdx/SASYJIEEmBzmYrzwa/wDEu4tIBwQBMyJx25on4x6k+pdDdeLbS1sSMvIEc4hc+c1D0vSMMqoUnJkRkZ+zYIovStjRTvRBb0N12JYHMRHgZ5PfHirhtJbtWrhZVC7Du9wPM/U1y/1C3YDG+wQLwCTJkcDu3071hfi74xbVEpbDLZ5IJ9Tn/lGI9vzrscZ5JWuimRwxx/ZFqfjbVtprekS8wsoGwMFgSTDHkgT38d6z+mALgSFngxifBrTfDPTrTJuwWIgzmP7VHrukWrS7gJM+ZrfaWjBdjtBfNkkBtrfhYgwY8fSjbnVXEy09lOMziPfJFY/VXyzljyTXBqWJBb1QQYzBg8YopaFa2WlrqTWHdSSVPg/QiW5gcVJ/6w9wkARxCqSJzBE8zBq16QPmG21q3bUAqG9AZhxK7sm4SDx2gzFGLYsB4+WoUsCCg/Cw8FQSRMYis05xT62WXKqKnpnw2LihnuEKXjaB6o8yTmfavQek9N0mltj5Qi5J3loZsk7QJEKuOR+ZrNLq0swsFmUllIwIgkxwZyDjyaJvdRTIaQWJPqPsoETkjkifNZ8mScv4Vgor+mrHxfdIeLSmPShG7BWcxEd/YHjzWX19s31O+6GJ9RB3BRGNzr+Js4kYj8qAPVE27Fz2gMd3Mn3znnmaKsXBtkrLeogE7onIkckSRPiaSpJ2M1aAdR0m0lvdd2IEYHCyhM4YbRMHiDOe9DP1gl5Uqd3BJ8ADg5HGPtUnVdKrMoWflz+AiTJ7Ez6iCImhNP0hfmSrFPG2cD0+1aFTW2LtaRdarr9x7NvTMVFsOHcAZndO2O4xU97UXbhESoPqWQAMk5EY7/QcQKh0XTUwwLNczmWJME8iCDxzRY1AKbSu4KZwCCpmSRHBMDt7ZqMpLwVjF+RabSQzZ2mYJ3CBAmPzro0wUEhlcRLETK55IPAkz3qwfX+kZYloktbUtPBG+ZP0Nc6idiDbuJH4hITbPErniSealex9UC/hBYkA4gxBGQSJ7cfrQLCTODghTEATyRmMf1qNSUIkL+LC/igcDvnMwKOs6bcsA7SYPGAMe2Afc09KIt8jnTdSyqSxZW5UiJx5keaurvxAzKFuhXaIJdAx2jjxH50A+nLBJZQFOY7mI/Km6i1bIlSGIB75jn+s0mm9hSaRDrTbb0FxmYwYHnAMxJptnp10AkAsD3t+oHtyvB9iBTdNolckyeRmVHYnnAirHU9SRBncpjlSBlRkEg9x9s0brUQX5kVw07Z9IMdoIP0I85pt6woJBVQSIJ7x/WknxOz+kuHycH1FRJAlstT/AN4ciB6jxIBJHtEdo5pvkuzvi1orL2mzBbbHGCMH/wAUqk1LEfjGc5mJ44xSp7YtI+iv31S7IZEQNxwCT2WeftTNZ09GXjIBggSftXD0uy10XmG5oG0kkgf/ABHA+tHb601GS+dGVScX8TP9M0mlLFEuBri/iEw/gyOa51vrFrQr6y2eAgkk+/ge9HdR0OnZ1uPbU3B+F49f0BGay/xb1ddj2nSHIAXcMMSMfQx/Oo1ji6RRynJW2ZjrXxDvEFQq5jiYJwSawPUNTua6BycD7CQfr70zrevO2IJBIE+BQw2qzMTlhnOOKvGNEnIqNa9zcjMzNt47havb3xhsUbBLwJBwAfc/28Vm9XriGYLx5oCqe2pdhU3Hom12te82+424/oPYeKHmuxTktkxGSeBVOkJbYRo9c9segwDUuo6hcuLmNvt/n+RVhoOgDbuuGMj/AExl47mBwPere10e2WUT6Qfwc5C8kCJnGe3H1jLLFFFjbMYtokYBMD+vNW/R/h25eIJG233bE98AHJJjxW76bbFs7yFAPfvzlQRxj6VNrFYgsC0bQV3hgRE8E+kmcwYqEvVN9IrHAu2M0emS0ilRsUNsX1boUCWMDuxPOZ9X2B6nZ/1LZVVBUgmQojJYcEwY7DPijG0zXth3smwlm3enk4YZkRJ4qa+8H0DcJDEhhIf8JPGccYxmsvJ8r8lXj0ZW1Z3M1sKSRuIU5zyRkZkLPb+lFK5yuS26A4g59yPwkN28GrjUaJizME2sQAIP8IMECOJWeP8Ad7VCNOxWdoZhJZf4iAfURj1QskfVvFWcroj7ezH6pb924ZguRIgjKiZyT2z3o/puluudrA+k7SoMMJHMnAEfzFHdGt7XfZci207gY9Q5X0EAceD2rXWTb9Uggrt9aEnn+I7sbYJET27802XNx1Q0MV7spLWgtBVXbmAwYDcee54mMZ4ohtDJZQhPjgYPfuAM/wAqWuupk2rvZVKLbIbAjcxPpOY79jUd92Y/gaSue43YGIBjA/nUG5PbKqh37mW2hVCgYJ/4g/WKOv8Ayk/DnbyQZB8QTBnHM1HZ0PpJ/EDkoMBR3Mg5PaTU3yArbBJtsODAiZKsYzjyM1NzTY3SA11r7yBAntEKfTP1JqwZN6mNoBmceDAkeSQ0D9KpUvj5fzGDMzQEAPsN3qHIyBmO9EEM0yxLwSNpPbhZxI3EcfaulG9oCbOXAGuG2udyqRIghe8dyJ7HNK5fUwVgKfSFz+IYKnxMAj7+K7ptAN7fjyigtxkSWZskzPA8CjrPyn4tlpAGY2wvEfkTRc0gJMrbh4naIxAOCe+Z8TzxBpX2HJO7sFXEwc/h/t+dS/OcXN4UCVO2Mgkk7iB/u4wfNMsWfmk72hvaV+kRxn7011tgbvR1GO2VBXtJOMGYI5AxQ3V3BBKD1cANJU+kj7mCQR+tSPZKBWdGAEz5C8SPTkk5kVJrQAgKs52xAZYZoBAyO2Tggc02rsWTSVMoNH0e3auBmLMTP4SBGORmdw8Crz93PoAYAAEgyByCZO44wO3kimXNOqorl1gxguNyjkcd8HvjvQGm2NMF2ZSW3tMDvAECY5j2qlue2T5KKpE2u1BG0SBjkwZ89/8AJpUtTYVwvgA/ikSf4j+HuaVFJA5nuXwt1I3WddoVFVNoBJiQZ/kKv3gfeu0qHp4pxd+Dsv3g2puLZUMQTGB9zXnX7T+pBtMLoWGUnb9geaVKq9OhVtWeM67VN8pOM8/f/wA1S3rjOZJpUq0xJMgK5ip9NpC5gQIn3pUqaT0As9N8Mu67t6gc9/NWuh6fa090q83GABHpAAn3nn7UqVZ5ybReEUX2mAupCgqASckcwfC8cUrPTQVD3IPqiVmTjdBBMRSpVks0VsOtlPlyqwNwXgAxiDI5YHvTrtohVt7iqkiQskGc5DNE/alSqaHYRo9N89oZiETAUQODxjtV9+6qO0wO/wBaVKp5HTKQRHcsydimJz+n51FqbPyvxEzPpKgSD5z/ADpUqMXsE0qPI+tX97G6MHeVcDA3/wC5QMCR2xBmPayPWWVLCOSVI3NGTliFGTmB/M0qVenKKaVnnxbUjSBFvwI2tJCsFjucHP4fzNN0y7ZVnLAOQAVnbnIBL5zPI70qVYo+Uan0mXtnVtbRbpjlVgEnDQBk4/ICKC0l0tdDzJYTkRBDevInmZ845FKlUUlTHbHjQWwm4CA52gQDjJg9hEH9KENoK1lMgNuyOQQMntzI8d67SroPaOFpx6yrxBOYk5AYyJOP+hzV30rptq+LoAKtZUbRyrAhok4IMSJHGI4pUq5d/wCgTZUi2GDbFAA/EDkzONp9hGTk96qI/jgEFRIPczn3AkeewpUqeLJyWkxuh60GZlZWndgq0DiIZSMgmSciZoDWErAOZnaZMgDkH++TXKVaUkjO3aBQCxAY7pwCfEcN+fNSaeVcIApYnBPAwfuf+qVKq12J5D9MvypEB2OSSSB9opUqVGkc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solidFill>
                <a:prstClr val="black"/>
              </a:solidFill>
            </a:endParaRPr>
          </a:p>
        </p:txBody>
      </p:sp>
      <p:sp>
        <p:nvSpPr>
          <p:cNvPr id="133126" name="AutoShape 6" descr="data:image/jpeg;base64,/9j/4AAQSkZJRgABAQAAAQABAAD/2wCEAAkGBxQSEhUUExQWFRUXGBoaGBgYGBwbGhoZHBcYHBgaHRsaHCggHBwlHBcYITEhJSkrLi4uFx8zODMsNygtLisBCgoKDg0OGxAQGywlHyQsLCwsLCwsLCwsLCwsLCwsLCwsLCwsLCwsLCwsLCwsLCwsLCwsLCwsLCwsLCwsLCwsLP/AABEIALYBFQMBIgACEQEDEQH/xAAcAAABBQEBAQAAAAAAAAAAAAAEAAIDBQYBBwj/xAA8EAACAQMDAwIEAwcEAQMFAAABAhEAAyEEEjEFQVEiYQYTcYEykaEHFEKxwdHwI1Ji4fEVM3IkQ4KSsv/EABkBAAMBAQEAAAAAAAAAAAAAAAECAwQABf/EACcRAAICAgIBAwUAAwAAAAAAAAABAhEDIRIxQQQTIhQyUWFxQoGh/9oADAMBAAIRAxEAPwDz83BGaK0l9QhHvVcLWec1ImxWyZNY6RWwq5eG4ATjND9RunBOc1yywkt9q5qL4JA7cmuSoLYZqbx2iO4qLU3CLZH2pai9JCgcQa7dBKE+80ob/AnldgJ7frRml9zNVmt3G2rDsaJ0ZYxBFFrQU9hr21PpOaWjviySpG5TUOo9ImaEua8Eenkd6RI5vyX+mNq6x9YX61IpRDIYVlbdksxY49/BqysaYwAWn+tBwRyma5dbavIAB6x9pqi6zoBcG5V9Q5FVVuzcTdznI2kyKuNCz/KmSSeKH27TO53oG0DhQPTEUF1TRLecEQPNWnyyw9K571H1KzKqqqAe5nvXRnTs5u1RTX+k2QCDz5Bo34e6Rp2tXA0NcmRPihr+gZYBA3Yx596hNh7byMTiquTa7EpLwEt0RNxgCa5qOlIpj27cVbWunuYiZ7mp9ToiygiI7+fFSeXfYeJgtVbYNIBG3uK1PQviXU2kUCbgmCCMxVxa6Shdd2OMfSrrT2bQlAvq9gKXL6iDjTVj44O+wvQ9Ze8M23SB3GKh1uqzxGMmJFc1Vz0wrRPPP9KBPTGKzvKj75rEpJu+jRJS/pLZvITiAZzFF3upKuFY+45zWefpssflyWnE4BoV0u7iNpVhj6/Q1TgnuyVyXg0Y6m4/5LMiKvdB1dXHMfes1p1ZG3BiJAlTke9EaHTKGJ47+wnMUvxHi5GlcyJ5qs1LhAe4A7+KWr1gFskt9IIqpuOJjcTu7HihCyrmhWtQrKzo0bf4K70zqdu6PxDdMQeRVcE+WHgciB4qX4P6bbg5Buk5xn6VWcItWxOTbpGgKqTgH+ld1hNv1/nt/rR1xbSJDnPjjNVOp1qtbZUxP+c1CNXSKcmuxavrcKs55jP0pVl+qaV5G3Aj9cUqsoRRNZZGbu2ABIknvQbWic9jReldj/8AE+/eiDpiQBIn65ivRunRjIdHY3CAPvU66cIse/NTab/TMdgPrXdRfQqM5OfIqbbsOgS0BLTXHuoqn37U23Mme9R6ewGZiwMASPemrezkzmjvAowJqPR64qGCjI4NSmwAGlSvuOPyNT9G6C10bl9XIMcDwT4otxStgpvormvvd4yT2o7SaNoMjnFabTfDX/tn8I7wJNXB6LbRtwJAkESc/wDg1GfqILopHC2ZS1oXbAGO/tRdrQuElZaM559xV9qNIxG5ckcif5zTE6ithS91dqj8Unn2FQeZy6OeOnszwv8Ayz8xyFUGZPjx9aA1PxHplQhd7GeAsfqTxVL8VdaGpu/6a7bSk7AeTPLEdj7dqpK3w9MqTkRcq0jR3PjG8FK2wqL7+o/nVZe65fYybh+wAFV9I1dYoLpCcmaHo/xKyOBe9aTkx6h9PI9q0/Tuqaa8dp2MZxMrI+hrzWa6DU5+njL9DxytHuVuzsEJgMMAfyms/cW+S3oPsRxXmydQvAQLtwAcAO0flNWmj+LtXaEC7I8MA3P1E/rWZeilHp2UeaMu0ehWjdIllkqOTifvUouMI7Mfv+tYtv2h6n5ewJaB7ttmfscVTX/ibVOc3n+ghQPyFJH0mR90hveglo9RXWPbG2MngiiUdym5xjz71gfh74wclbd9gQcC4RmZ7n+tbm/rmZRaIBHI9z9e9Zs2FwdNFsc00EpaQrlwD2pradU5Ybu2DXemdOdiu5doGDux9Iqxu25JUwT2n+lQepVZdNNbK4XBGZJnFOFoNOT6ew7/AFruh1i7grCCDBx29q0A6vYtoyIoEqZMZOPNFRp0c0q0ZhtIpWfEGKh1unBExJGQe/FDdC0zO7yTsJ9MzxPvVh1K0CwCnb594p0qlVkqbVtFXc6dADgMGI4nFWfQtN8uWH42M0RcFsAEEnzPFSaLVgMECnI5/wA7UJTdDRikx99FY7rozPegOoKGAAws4ij9WXwSJB8frQJZWEERJ48DtSQXk6SsC1FiAsMDzzz2pVPqemDHqHeaVUUhODMF8nZBK7gOD4qHTuWuY4OJ7fee1T2Tk7gdpGR/KBRFj4fd2GxoTuSD4mCK9Hko9mOn4HvplySwY8Y4jzXL+mVyuyM9vMeDR/8A6YVILXFxk+P0GcVL+7C4wAxElTHPGR9anz2M0C3tFt9QkiOJyvvFHabRg2wZIYYOOQeDFTaHTckksIz/ANeRT9Xc2etTOROcQfAqcpt6KRS7YbZ6LZBm4jY4YkEe8eKtLnoUi2krEKB78cRVGusYZbKsCZ7yMcfcVJZdWC+tlY+D59qzyUn2VTj4LG3qWW3PdTt2wY/yaa2slAwMmfUp9vFSaKyA8IGaR+DfBPvJPmq34h1IsW2a+xtf7UKyzMOAuAfrU1HnKktjP4q7G9Z61+7pvchQAQF5LkjArzDrfW7uqcNcOAIVRgKPp59651rq9zVPuc4AhV7KP6n3qumvZ9P6dYlb7MWTI5MRNcmka5WkkdmuUqQrgCpV2KQFccOQTwJq2taZLaEvBb3nHsPegdHf2kekGD9zRWpvb4kBVGf+qR2x0kAai3B4/Soqn1V8NxQ5phTtekfs6+I2gW3RX+XG0nBgzAn2/lXm9a74S0hVN/d8/QCQP71PNBZI0ykMji7PXdZ1Et6oKiOPeqj1PmWEHkz/AEqHpnUVvWVyS2QY7EH+dE7doEloPf8AvXgvG02j0b5UwfVamWwFJEds1Odc7ZKACeAOffFD629bb0gHdyCv9TVc2va2wDNAOPyqnGxHKi9u64hRCgH6H8qC03y2MvLMDODEiciqrWa8uBBg578+DTtM/rwVCxmTmfAoxxaAsrbNR1C2lwbrSldsY9vehtTfZ7cHESARgxUOh1RgxxwR7UPq2LkpvCqTiKlGLTop+ycXGRfxEeDyagviTPj2qa1YLcP6R/uPeg9bfuIGRbbXG8CI9smqwpuh2lxsPOnR1Um4inMgwKVYe3bZncamUcEQsjAIpVp9tIz8v2XKaRQCSJP8MeB9qP1d8bQoOxSBwRyRIH6VjtF1prOpFp7n+nABbwY/l2q11T27uFudyZ9uQMd5rp4nyXLojz1SCHcQTkGY4kzGTUNi2rOCrtAHqyRB7H6UX08oILHcVOYxJx5/zNDve2sxIG18EQCACfzxFD9IXic1F0yEQEhcyG5n+lQLbLHYgI9+30nsKG0+qhypyRweDHHarGxqVtjaBDQCAfEfr96ZqloMdvYZo+m3FAkyDgCZj+1J9DdVfQh2sIZokjPHMipNJqnZdwdRnJiSIjyPt96tV1xtCCZ3ZjPce+KzylJF1GJnviPq/wC5WUEK9y4MAk+kDuRXnXUepXdQ5e65djxPYeAOwq4+OnZ9QHIIBWACZiDn+YNVukswu6ATNen6fHGEeSW2Zsk23XgGt6fGealGlxxniPemvfgzRNi5ugDnmPMVZt9kqK64kHNRkVbXbH05njEHxQ6aMmfIOQeM1ymdxAYp9yyV5BH1q1GmFs+k5P8AnNCXbZY5naJAzPejztncQQmkF/yKNWxt5qO6YH9a6wHAAByZqG5dJprOT3ptFI4VcrtS6TTNcdUUST/k0TibpWi+dcC9u59v+63V0G2oUYPCkDAx39qh6f0pNMpPJMTPJ8VNqGI5PJmpSdnDfhrqJs3G7T+Ie/G4f54q+V7ZS41w3Yn0mfzJA7VmGgHj6xRVty5MEyBBE9uxjway5cSl8vJoxZWviXjEKQqm3t/3QJA7fnVFe6jaF8q53R/t7+1G9JuWbDhbrAK5HILFuxAHHHmidV0ayLnzLa43ejEEDkT4qLUU3ZVr8DtL0/8Aj2IojAJkge80f+7IygqstE4Aoe3du7hywET7Zoo6hySQdsY4/SoSsqlFDNHpQSTtMmYiR9jRFjpV9plQCOBIwPrUa6t8Sw2jmCAak1HUCRiQTiQZkT3pbnyDa6KpUuB4iY9+9EXXcDcDDZn6fSodMEl967c85zUzlNoxngbT25qkuwKQBqdMzwxgyO65pVB1XWMGAt23YAcyOfzpU9MHxMP1Flu6kmSFcjJ54rRaDpIRLbXgdxcCDMEHPI7wJpXujIGBkug/i7bwDIMHnirPUbrvyikPcED04QGCoM8Tkdua05MlpJGaMK2yW/dRlEiXOJJxtz3HPAoFdQruBBLKRECBPYGYmKKt6Eg/KyV5YZ2g98yIM9qKuaqzJlYiTtA5MQBJORis91+x+KeyGzq7q3NnogrP4IPcYbvxNSXlDFH9LkiTtOTPgHvMzFS3NQl0g5LKBgAQoGQC0948UBZtsz7gNoMsCAIAmQATz34pU/L0dxDdLqgoJbCgxiJAOOO5qU6gk4naBB9JnPH5CgrNlSWV9o9MwBP3zkGRnEZqDV3WCnLgspjbECJMnucGuUbYG2uiHrGgbUqthQXvbgUjuZI259q3vwn+xhUWdbc3Er/7dvAVvJbv+VVf7GtJc1GrF9yGWypO/b+IsNqgGOYJPtXuVejghUaZGcrPGvjP9iispfQNDyP9NzgrtggGMGYOfevHNT0u7prrW7yFHQwwPY/bn7V9kViP2j/AadQT5iHZfRTBgkMBkKYIzPeqNfgQ+a1uefcRRFq5LCTAjn+VM1WlKOyt+JfSw8NwaBvXNpwaVbDssTfG7IyZ+mOKr7WpIEVELp71GwyadRA2SteNROabSo0LZ2uClRvSuntfuBFDHyVEwPeSB+tGziPRaN7z7UBJPJ7AeT4FbY2tPobQMTcIg92dvA8Caa121pEFnTD5t9gZnaDjzH6LzUfStC283tRm8T6ZMqAR4I9JFI3YaCtMjuBcuckelBwo7/VvepH+lSajE+D2/tUO0kSDn/MUgwO6RjtzTdNcAeREjB8HP8v5ECpUuFgSVKkEiD38EexoK+qKGhtjbXftniQZ5+lB/gKD9HoXe6t24QQpOyO0nuOavbVwXAQZISGEd/c1j/hp7wQm2fnW/wCND6WX3VjImtbobogNlZGJxHkHzWTMn1Zqxuw51BDEuCkTgjJ9/wDO1CafbcCXARtM54AI8jzTNS1u56QfVGZ/C0cRQ19mtJCNMqQ1srCzPHv9ajCKqvJSTrsMN5NwlBJ4aRB857GKE1Fk22LqPSf+XAFP0bIVUYEwNgzH2Ndu9KHzAfmbSvKc/pRTUdCtN7QYumjTjUK4hsBImRPeeKgGvt2Nt1iVYSQpGD2P6UrpNtYJLLyq+Pp2iiLOkS+nqVW9ifw/2NJX5HaALpVmNy2WIeCQDAGO1KqzrR+SypatbgBmCcHxSqzgmImDaDrsXNjwF2kA5A2sIIMdo4Aoj/1E2SBb2sPIH4QYjHNUr2UddzARnImee48TNGpphdJaYaBBSJ3DkgcH3H6VeUImaPIs7PV3Lt8ySpHAxCggnByCTVrY06XDgKF5gAD+ee2T71WpYsoVJt3fmbZB+aVJiMbRE8cHFXOs1mwIzpbuKZAY2x6iORKwyuJ4nOCKy5K/xNEE19wH1K2jQiAiBBnExIHETyPek3zb6WktILakZ5xA7TzP9aN0luzyLb2mIk/6m8ADxvWR9Ki1l4zA3CIBhcmT5mMeKRy8FOOit6Z09jdIcjcJXOZzkk9xgYmrTqgILqR6jH4VyCBzjAMZGKnfqBFtAm1Qxm4Si7iAdpye09vpQN7WRcPp2qAczIJzkn+IfqJ9qFylKxKjFUb79j1gBNSQf41BUCADtmY8ndXotYb9lCRZv7hDtd3EgyCNoCwfoPzrbXbkCvUxzUcabMc18h9KodNqA4MGYMH61NVYyUlaFaadM8A/b30NbN5NRbUD5hhoPeCZ2/nmvJGM19B/t0cNpogEgjaTH5AHk/SvnuhjaYJWNNKuGlTgsVdUVyaK02pggGCPdQf5igzkEWNAoIL3LW0/8zP5KCftRl3rBY/Jt3DasmBuEqMYJbMlT71Lp9FZdRmXMzEAEchkP8LD/a2D570tX0+0BuuGD5GJ+ozn3FJyQ/Ev+ndItrbAdBuwVO7coYfxIYkA4MGaJ1tyMtx5HH5VlNN1T5Y2Wbrbf+YwPpI/SuXNE9w7mYueQytkf/jx+RFCt7ONLYYnLA+2Zx2IYY+xpzrGRWfS5qLYlSH8g4JHuPPvVrpdaHgRD49J5E4z7e9LLSsKVugrS2w7qskA/iIEkKPxGO8Cuxp0xBLNMOwG8rMTHHYY7VPqkFlMiWOS0hTgg+lgZgYx3rNJ1FWb8OJJmMn79qzpvJsvqGjS9MvkIRCoBwojI8x/Spb2vCgcY7j+3f61j7nVLhgDCjmO/wBfeoNTqwRgGe/iKPsW9nPNS0aJPiJUeQsEHkf91Fquv/Mk7QMyCOeeKziAn6HyK63gkgfz96p7UbJe5JoubnV2EHg5iRxRGi6yCf8AUXPeJmqH5ixBJJHArtu5HP8An3ovGmujlOSNvodZZJO64ViQikYE9yf6VYXOooi7LIlz+IggTjn9K88uMDEL+RND7/BKn6xUvp1Y/vOj0awiMPUzbpz6cZAIgxn7Uqw9nrV+2IV5HuAaVD6Z/k73jS9E+HW1QuotlmCgNbuYA3x67bMcQZEeCvvRmq+Gb4X5rWtipAPrTBmMjuJ+9XXw91U6TQi0+LobapB/gJYbgOSao+pX9V1JRYLrZVGkzum40QGMdgASB5NS5Nyd6RSta7L0dJtHTl7+otAD8P8AuUDiWkkHvEd6zul1HzXNpAz2SfV4EcNJ9vEmj9F0e1aBtgi4xbPr7gHG2OIJBk/0pLcVYQI9qOdhAX2w3qM0i81so78hmn0wXAJjgC4QcA5lhkH3Ip9gpgAqQob05yf4d3sPHJqAX7gJVDbcOQDBzI7nggwODn3oC9ogScspkkSMSBiD7+D+dTUXfyH5WtBOmuBwV9JhtwlcIe4gDgwOT2pvWdtxWBWSp3D/AJZGBE9s0JpOmNcaLdxVBxJJ9fBIjsQT9eOaO6l0m9ae0C4juCu4nOOOB9+9GoqXYqtraCvhPrd6w8opGQNpzIaMEfXM16lrupnbnBxMfrWG+HOlkXxcYqyhZXa0yY7g8QTV31C6cnx7ma5zta6NGD08ZSVob0vrxttJMqXfcPILkf2rbXeoWwm/cIiefavGdXqjsvLOflXGBwRKkRBoP4I6wLWoFzUN/o3gQwZpRQ0kEzgVbDKUYtC+vxwck0c/aBqLvUb0WfU65sqp/EyjcSJ5IAOTXnPxRq1u3tyjb6VBGcEcgzmZqy1fXja6lcvaV4UXT8stwFkiPZckfShfirqgv3C1y3bW8cs9smHng4Me3FbYJqjzJ0Z6KK6fomusFBjycwP+/aha1vT9Stm1b+XlnHq3CR7GD2wffFPkk0tCRjbG3fhq1JVHIhBDHu2d2PrWavadlnHBg+xrcpaO1yB6v4pgcdwI7zzQ/UOnkqSoAaIYfwv4Edj4b6VDHm3stLHa0YpWjiR964afdABIyPIPI9qZWogcrY/BdpHt3BcWcmDIBnbgScx9KxxrR6HUBNKgTDm4zFhyIwBU8yuNIpiaTtmpfpawQoMRgjd98HB/SgNNr00pclv+MxluTn2qh13xLqXAU3nhRGMT9Yqra+Tls+ajHBJfcx5ZVeiz6j1d7jHIjsPaq/sIETTbZnP+RXQrNETV1GtE27ZKt6Bx9z5p124CuMcfn7UOW8ikv6+5xXUAkFyOZMdu1ds3A09wI/8AApgYMDg4qA4OMe9Gkzgu8ZJOPp3qW0RQYuSc06SBk47V1HE7g8k1JZfcYVZnH+TUc7hBE1q+gdAACsxIJ/hHj3nn6VOc1FbGhFyZRarpRWJMHuPFcrdPoExu2jx6e1KoL1P6LPAwPp91Xtl90uMyABH5zP0rW9GRrzKtmzu/3cDaDyScCJH1rxo6W6JBkQYInP3zzjk16R+yrr1y1eGnd1C3TIY+ptwEKsxETNTzYlGLa2NjyN6PQNP8EtvdjcRdwXcMtxP080Uf2e6RiSTckxlWA/SK51a7A2tqLlsu4WUVZBPGT2qXpIuaMQ919RbBO5mEuvg4/EOZ71iwZ06a/JTJCdd/8Mn1/wDZlqEYnSuLik4VyFYfU8H8hVF034N6qt0W2tjbH8ZBtkcEbgcc4HtXvCOCAQZB4p1ex7MWY1kkjK9C+Dbdq3tvbXJJwkqsGOwPOOatrvQNOwg2l4AnMwOMzPerSotTcKqxAkgEgeSBxXPFigujvcnJ9mXXoq2LsqxIKkRHHqnFBdWSQwyAeYA471Loup/NYkh5xkj05HbAkA4+1UnxHrCobIkDmI8e/vXncU3o9PFNwWzz/rmuNq8pGdyMp9wwI/MmDQtkMiA3LT7BtVt/pgxiBzB88YoTrr//AFSgttIg5JyfGO9O1fUCgIRmKgDdba4WVs5Yd0YcyPbmtTjSozznylYF8UdLtJbL27TLJwwOAJO4EefeKyRr0rq+mQ2VJdvl3kBW42ROJBKzJBO0g+x81iF6M/zShxBOfI9oq2CeqZmzR8og6Xo/muAx2pmW/oPevQLWnRFh+CBA2niOQBxVZ03pyBlltpQYUSJPk4z/ACq0W6u4F0BXjuNvv3xg/c1HPPlKkUxQpWOVVZlESgX1NIxjx3+2alR2XJDEDgACfAzUVjVbSyrAtnvMbZMx/wAgcc+Ki/fnAZSqr2BX+IeZ7dqztMvoxPxMkam5gjcZiqqvRepaH94WHQlgBDAw0mIJ81jOqdEvWLjW7iQVmfGPf7Vvw5E40Y8kKdleiyQPNHai7JG1QoAiAOY70CEqRmzVnsmmdK1OibYYZHt/Y8UMWnvXJoAJ7jkmRBBzIEfp2rnzYnGe3tTbbf4KmFsgEnI5yTXf0YbauAT9Py/vXSp5Bx2xzTLgE+as9L0a60ekqdoYBgQSpEg/Qjg0G0tndlXbuEHxRF0mB79v+6s//RWBh+/jIjvntWj6T0C0iG5eAeeBtkDwD4PvUZ54rZSOOUjM9N+Hrl8N8pZgbiZAAH1NCjRXFcKU9R7HII+vFb/QdVS0Ht2kUA7twGGEoQCOR9vc96qtQTqWR2O0J2U/iP8AQYqcc0nd9FJYo6SeyLpGiFuGMFhB4/oa0iahjOCJ9s/T/wAUFpnhckQpmCB3P61JcaSxgHyKhN8mViqQRdtq2SST7T+RPeu0HbNz8QBAOMew/wC6VLxQ1gI6S9xU3ySBkyASB/8A1A7+1F6no4tQYBWMY7wN0EHjHPvT1vIbo2sVUkZVQYImQOJB4nwTg0ZrNVPL7tmYaJPePUsqe8cYIiulJtElXgvOl/GTKyrcX5iCIMesQckziQZ8cV6V0nqVnVIWTsRuBiVMTmK8F1tlgqHiPfvnA8qZ59q237Ium3mvXL7f+2VKzkBzuxiIMARNJjxJbSX8FnJvvwer2UAELgVIaazAVHeeQQPFeipLHGvJnq2J7238XE1Wdc1oA2g8iZFFreAAQepgMivNdb1stqWRY9TFUkwBGIJrHkyTkuKNWCEedyJzrF04uXHJDtEERAAk4znJNZjqfU3vsGYiBG4z+EdyZ/KPY0X1HqL3FCylsDAfaXIHaFiO/M0N1fqGlt6VlQh/SUIxJkZY+5Oa6LpJUVluzz34oT5lx3QyqBZImJIBA/8A1oDS9XdI5JGJMcePcf3r3z9nXwdpm0Vx9RaRxqHLeoSAqSi88ZDH71gf2n/s+sabbe0VwFGkNaLbiDzKtMn6H8+1bk1VMxOzBP1NuR3zjsf871pumi5+7LeuCDcO222PwLMnn9ayGm0ty5cREQl3IVVA5JgR9MVvethksJaGRZtwAD9J+uQxpuKXROUm9GUtdVc3GyYmB4gHAPeDWi0TfMA3QJ/L8/HfNUHQOk/Mh7ghM/ee+fEVfkbI2SYiJ74iSTxg8VmzVdI04rrYZf0pOByOcfpigOr6n5CTAJJAAJ5845ruv6z8pfUw3kyFBmfMx345rLdZ6u+obcwAgCY8/fnjtSYsUm99DzyKqRa9B6le1Wu0ludoa9aUhZEj5izMnOBW9/az0onUXAP/ALnqJAGACInwJNUv7Evh83taupfFuxLCcbnOFjyACSftWx/atfX5jkGPQqFokAl9wAz3H8qtNxT+PgirfZ4wOmXp2wp5kY7Dye396eOgXTyoGJGRB/WrPXdVtAQGYk5JA79gD9qSXb98qqr8u1Ilz2WSJLfniu5zq3oPCN0jP6vp7JcKYJHO1pEd81GumxJiPJI/lW103w0oXdcm4rMF3AemVHcn8OM+9WGg6UgWGW3n8IicTjMZwPvSv1MVpB+nb7PP30xgbdzTz6SB7ZrlmxcbCh4ngKSJr0C6VVhtjPYYiPpiJ/lRVzRgIGBGJJA7MTwAPNc/Ua6OWBGM6Z8Nu5VmIVQRMnt7+BWqs9PLAlJDEcDkiDEduAIFJ7FxkIBaMSByfAx496m/e8QfVAgTkCP87VCc5T8lYxUQROm7XUsW3DOCMmAM+1W1tA7kPIC4lDtPEndGGwI4qqtXWLkgEniNs+AYB45FXN6zcVVIC5EmMMIjafY/2qc/A8SvvaRC68Bf4R9RJB8xu5ph0dtQCqggQAImS0xEH9aNe26pJHk7RAOM/QARUGi1e63yAeTGQCJzA8ZH51yboNbIrlobifwxiPHkyfvT1ufw8AAHHIng/eoE1AyrQzgHgxzmY/r78UHp7xIJCkGT6t2Tx+njxTxV9it0H/vu0AkST4HEeRXKpW1j91I+grtU4IXmTXdUFMrLyICgkAiTjPNHdJLEYUS2YJngRiY+45P0rT2/2f6y3bLotsv7nIgd+0T4q26B8GhSTqflgsZCoYz34HHep5KSBHfRS/A3QTqrxe+R8hPX6VhTjCg8gjBxXp174jsWtyrP+muFAjxAB4jIqr1+ttWbYt21baMBVGP7mPFCafpLXNQ9wINr2wZPsRMeDxU4yk/tKe1FK5jdH+0C25Vbgb/UbasLBMmJycCYGYrbKPST38/+KzXVun2renKFVjElYDDvO7nmsb8PfGv7ldfT3GuXbc4djMTO33E/U8VWGF9sjklFv4qi8611W/pbdx/SASYJIEEmBzmYrzwa/wDEu4tIBwQBMyJx25on4x6k+pdDdeLbS1sSMvIEc4hc+c1D0vSMMqoUnJkRkZ+zYIovStjRTvRBb0N12JYHMRHgZ5PfHirhtJbtWrhZVC7Du9wPM/U1y/1C3YDG+wQLwCTJkcDu3071hfi74xbVEpbDLZ5IJ9Tn/lGI9vzrscZ5JWuimRwxx/ZFqfjbVtprekS8wsoGwMFgSTDHkgT38d6z+mALgSFngxifBrTfDPTrTJuwWIgzmP7VHrukWrS7gJM+ZrfaWjBdjtBfNkkBtrfhYgwY8fSjbnVXEy09lOMziPfJFY/VXyzljyTXBqWJBb1QQYzBg8YopaFa2WlrqTWHdSSVPg/QiW5gcVJ/6w9wkARxCqSJzBE8zBq16QPmG21q3bUAqG9AZhxK7sm4SDx2gzFGLYsB4+WoUsCCg/Cw8FQSRMYis05xT62WXKqKnpnw2LihnuEKXjaB6o8yTmfavQek9N0mltj5Qi5J3loZsk7QJEKuOR+ZrNLq0swsFmUllIwIgkxwZyDjyaJvdRTIaQWJPqPsoETkjkifNZ8mScv4Vgor+mrHxfdIeLSmPShG7BWcxEd/YHjzWX19s31O+6GJ9RB3BRGNzr+Js4kYj8qAPVE27Fz2gMd3Mn3znnmaKsXBtkrLeogE7onIkckSRPiaSpJ2M1aAdR0m0lvdd2IEYHCyhM4YbRMHiDOe9DP1gl5Uqd3BJ8ADg5HGPtUnVdKrMoWflz+AiTJ7Ez6iCImhNP0hfmSrFPG2cD0+1aFTW2LtaRdarr9x7NvTMVFsOHcAZndO2O4xU97UXbhESoPqWQAMk5EY7/QcQKh0XTUwwLNczmWJME8iCDxzRY1AKbSu4KZwCCpmSRHBMDt7ZqMpLwVjF+RabSQzZ2mYJ3CBAmPzro0wUEhlcRLETK55IPAkz3qwfX+kZYloktbUtPBG+ZP0Nc6idiDbuJH4hITbPErniSealex9UC/hBYkA4gxBGQSJ7cfrQLCTODghTEATyRmMf1qNSUIkL+LC/igcDvnMwKOs6bcsA7SYPGAMe2Afc09KIt8jnTdSyqSxZW5UiJx5keaurvxAzKFuhXaIJdAx2jjxH50A+nLBJZQFOY7mI/Km6i1bIlSGIB75jn+s0mm9hSaRDrTbb0FxmYwYHnAMxJptnp10AkAsD3t+oHtyvB9iBTdNolckyeRmVHYnnAirHU9SRBncpjlSBlRkEg9x9s0brUQX5kVw07Z9IMdoIP0I85pt6woJBVQSIJ7x/WknxOz+kuHycH1FRJAlstT/AN4ciB6jxIBJHtEdo5pvkuzvi1orL2mzBbbHGCMH/wAUqk1LEfjGc5mJ44xSp7YtI+iv31S7IZEQNxwCT2WeftTNZ09GXjIBggSftXD0uy10XmG5oG0kkgf/ABHA+tHb601GS+dGVScX8TP9M0mlLFEuBri/iEw/gyOa51vrFrQr6y2eAgkk+/ge9HdR0OnZ1uPbU3B+F49f0BGay/xb1ddj2nSHIAXcMMSMfQx/Oo1ji6RRynJW2ZjrXxDvEFQq5jiYJwSawPUNTua6BycD7CQfr70zrevO2IJBIE+BQw2qzMTlhnOOKvGNEnIqNa9zcjMzNt47havb3xhsUbBLwJBwAfc/28Vm9XriGYLx5oCqe2pdhU3Hom12te82+424/oPYeKHmuxTktkxGSeBVOkJbYRo9c9segwDUuo6hcuLmNvt/n+RVhoOgDbuuGMj/AExl47mBwPere10e2WUT6Qfwc5C8kCJnGe3H1jLLFFFjbMYtokYBMD+vNW/R/h25eIJG233bE98AHJJjxW76bbFs7yFAPfvzlQRxj6VNrFYgsC0bQV3hgRE8E+kmcwYqEvVN9IrHAu2M0emS0ilRsUNsX1boUCWMDuxPOZ9X2B6nZ/1LZVVBUgmQojJYcEwY7DPijG0zXth3smwlm3enk4YZkRJ4qa+8H0DcJDEhhIf8JPGccYxmsvJ8r8lXj0ZW1Z3M1sKSRuIU5zyRkZkLPb+lFK5yuS26A4g59yPwkN28GrjUaJizME2sQAIP8IMECOJWeP8Ad7VCNOxWdoZhJZf4iAfURj1QskfVvFWcroj7ezH6pb924ZguRIgjKiZyT2z3o/puluudrA+k7SoMMJHMnAEfzFHdGt7XfZci207gY9Q5X0EAceD2rXWTb9Uggrt9aEnn+I7sbYJET27802XNx1Q0MV7spLWgtBVXbmAwYDcee54mMZ4ohtDJZQhPjgYPfuAM/wAqWuupk2rvZVKLbIbAjcxPpOY79jUd92Y/gaSue43YGIBjA/nUG5PbKqh37mW2hVCgYJ/4g/WKOv8Ayk/DnbyQZB8QTBnHM1HZ0PpJ/EDkoMBR3Mg5PaTU3yArbBJtsODAiZKsYzjyM1NzTY3SA11r7yBAntEKfTP1JqwZN6mNoBmceDAkeSQ0D9KpUvj5fzGDMzQEAPsN3qHIyBmO9EEM0yxLwSNpPbhZxI3EcfaulG9oCbOXAGuG2udyqRIghe8dyJ7HNK5fUwVgKfSFz+IYKnxMAj7+K7ptAN7fjyigtxkSWZskzPA8CjrPyn4tlpAGY2wvEfkTRc0gJMrbh4naIxAOCe+Z8TzxBpX2HJO7sFXEwc/h/t+dS/OcXN4UCVO2Mgkk7iB/u4wfNMsWfmk72hvaV+kRxn7011tgbvR1GO2VBXtJOMGYI5AxQ3V3BBKD1cANJU+kj7mCQR+tSPZKBWdGAEz5C8SPTkk5kVJrQAgKs52xAZYZoBAyO2Tggc02rsWTSVMoNH0e3auBmLMTP4SBGORmdw8Crz93PoAYAAEgyByCZO44wO3kimXNOqorl1gxguNyjkcd8HvjvQGm2NMF2ZSW3tMDvAECY5j2qlue2T5KKpE2u1BG0SBjkwZ89/8AJpUtTYVwvgA/ikSf4j+HuaVFJA5nuXwt1I3WddoVFVNoBJiQZ/kKv3gfeu0qHp4pxd+Dsv3g2puLZUMQTGB9zXnX7T+pBtMLoWGUnb9geaVKq9OhVtWeM67VN8pOM8/f/wA1S3rjOZJpUq0xJMgK5ip9NpC5gQIn3pUqaT0As9N8Mu67t6gc9/NWuh6fa090q83GABHpAAn3nn7UqVZ5ybReEUX2mAupCgqASckcwfC8cUrPTQVD3IPqiVmTjdBBMRSpVks0VsOtlPlyqwNwXgAxiDI5YHvTrtohVt7iqkiQskGc5DNE/alSqaHYRo9N89oZiETAUQODxjtV9+6qO0wO/wBaVKp5HTKQRHcsydimJz+n51FqbPyvxEzPpKgSD5z/ADpUqMXsE0qPI+tX97G6MHeVcDA3/wC5QMCR2xBmPayPWWVLCOSVI3NGTliFGTmB/M0qVenKKaVnnxbUjSBFvwI2tJCsFjucHP4fzNN0y7ZVnLAOQAVnbnIBL5zPI70qVYo+Uan0mXtnVtbRbpjlVgEnDQBk4/ICKC0l0tdDzJYTkRBDevInmZ845FKlUUlTHbHjQWwm4CA52gQDjJg9hEH9KENoK1lMgNuyOQQMntzI8d67SroPaOFpx6yrxBOYk5AYyJOP+hzV30rptq+LoAKtZUbRyrAhok4IMSJHGI4pUq5d/wCgTZUi2GDbFAA/EDkzONp9hGTk96qI/jgEFRIPczn3AkeewpUqeLJyWkxuh60GZlZWndgq0DiIZSMgmSciZoDWErAOZnaZMgDkH++TXKVaUkjO3aBQCxAY7pwCfEcN+fNSaeVcIApYnBPAwfuf+qVKq12J5D9MvypEB2OSSSB9opUqVGkc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solidFill>
                <a:prstClr val="black"/>
              </a:solidFill>
            </a:endParaRPr>
          </a:p>
        </p:txBody>
      </p:sp>
      <p:pic>
        <p:nvPicPr>
          <p:cNvPr id="134146" name="Picture 2" descr="https://encrypted-tbn2.gstatic.com/images?q=tbn:ANd9GcQmZqok17ySGHq_-PKhQsiYnCRmttSxs9fSPYADXMbJupijMvVXpw"/>
          <p:cNvPicPr>
            <a:picLocks noChangeAspect="1" noChangeArrowheads="1"/>
          </p:cNvPicPr>
          <p:nvPr/>
        </p:nvPicPr>
        <p:blipFill>
          <a:blip r:embed="rId2"/>
          <a:srcRect/>
          <a:stretch>
            <a:fillRect/>
          </a:stretch>
        </p:blipFill>
        <p:spPr bwMode="auto">
          <a:xfrm>
            <a:off x="4094023" y="1214422"/>
            <a:ext cx="5049977" cy="3886116"/>
          </a:xfrm>
          <a:prstGeom prst="rect">
            <a:avLst/>
          </a:prstGeom>
          <a:noFill/>
        </p:spPr>
      </p:pic>
      <p:sp>
        <p:nvSpPr>
          <p:cNvPr id="8" name="7 Rectángulo"/>
          <p:cNvSpPr/>
          <p:nvPr/>
        </p:nvSpPr>
        <p:spPr>
          <a:xfrm>
            <a:off x="285720" y="1166416"/>
            <a:ext cx="3714776" cy="5509200"/>
          </a:xfrm>
          <a:prstGeom prst="rect">
            <a:avLst/>
          </a:prstGeom>
        </p:spPr>
        <p:txBody>
          <a:bodyPr wrap="square">
            <a:spAutoFit/>
          </a:bodyPr>
          <a:lstStyle/>
          <a:p>
            <a:pPr algn="just"/>
            <a:r>
              <a:rPr lang="es-ES" sz="2200" dirty="0">
                <a:solidFill>
                  <a:prstClr val="black"/>
                </a:solidFill>
              </a:rPr>
              <a:t>Son agentes necesarios para el retorno de los elementos, que si no fuera por ellos se irían quedando acumulados en cadáveres y restos orgánicos sin volver a las estructuras vivas.</a:t>
            </a:r>
          </a:p>
          <a:p>
            <a:pPr algn="just"/>
            <a:r>
              <a:rPr lang="es-ES" sz="2200" dirty="0">
                <a:solidFill>
                  <a:prstClr val="black"/>
                </a:solidFill>
              </a:rPr>
              <a:t> Gracias a su actividad se cierran los ciclos de los elementos. </a:t>
            </a:r>
          </a:p>
          <a:p>
            <a:pPr algn="just"/>
            <a:endParaRPr lang="es-ES" sz="1400" dirty="0">
              <a:solidFill>
                <a:prstClr val="black"/>
              </a:solidFill>
            </a:endParaRPr>
          </a:p>
          <a:p>
            <a:pPr algn="just"/>
            <a:r>
              <a:rPr lang="es-ES" sz="2200" dirty="0">
                <a:solidFill>
                  <a:prstClr val="black"/>
                </a:solidFill>
              </a:rPr>
              <a:t>Son muy pequeños, están en todas partes, con poblaciones que se multiplican y se desvanecen con rapidez. </a:t>
            </a:r>
          </a:p>
        </p:txBody>
      </p:sp>
      <p:sp>
        <p:nvSpPr>
          <p:cNvPr id="9" name="8 Rectángulo"/>
          <p:cNvSpPr/>
          <p:nvPr/>
        </p:nvSpPr>
        <p:spPr>
          <a:xfrm>
            <a:off x="4357686" y="5197160"/>
            <a:ext cx="4572032" cy="132343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s-ES" sz="2000" dirty="0">
                <a:solidFill>
                  <a:prstClr val="black"/>
                </a:solidFill>
              </a:rPr>
              <a:t>Desde el punto de vista del aprovechamiento de la energía son despilfarradores y aprovechan poco la energía: su eficiencia es pequeña</a:t>
            </a:r>
            <a:r>
              <a:rPr lang="es-ES" sz="2000" b="1" dirty="0">
                <a:solidFill>
                  <a:prstClr val="black"/>
                </a:solidFill>
              </a:rPr>
              <a:t>.</a:t>
            </a:r>
          </a:p>
        </p:txBody>
      </p:sp>
    </p:spTree>
    <p:extLst>
      <p:ext uri="{BB962C8B-B14F-4D97-AF65-F5344CB8AC3E}">
        <p14:creationId xmlns:p14="http://schemas.microsoft.com/office/powerpoint/2010/main" val="63935315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AutoShape 2" descr="data:image/jpeg;base64,/9j/4AAQSkZJRgABAQAAAQABAAD/2wCEAAkGBxQSEhUUExQWFRUXGBoaGBgYGBwbGhoZHBcYHBgaHRsaHCggHBwlHBcYITEhJSkrLi4uFx8zODMsNygtLisBCgoKDg0OGxAQGywlHyQsLCwsLCwsLCwsLCwsLCwsLCwsLCwsLCwsLCwsLCwsLCwsLCwsLCwsLCwsLCwsLCwsLP/AABEIALYBFQMBIgACEQEDEQH/xAAcAAABBQEBAQAAAAAAAAAAAAAEAAIDBQYBBwj/xAA8EAACAQMDAwIEAwcEAQMFAAABAhEAAyEEEjEFQVEiYQYTcYEykaEHFEKxwdHwI1Ji4fEVM3IkQ4KSsv/EABkBAAMBAQEAAAAAAAAAAAAAAAECAwQABf/EACcRAAICAgIBAwUAAwAAAAAAAAABAhEDIRIxQQQTIhQyUWFxQoGh/9oADAMBAAIRAxEAPwDz83BGaK0l9QhHvVcLWec1ImxWyZNY6RWwq5eG4ATjND9RunBOc1yywkt9q5qL4JA7cmuSoLYZqbx2iO4qLU3CLZH2pai9JCgcQa7dBKE+80ob/AnldgJ7frRml9zNVmt3G2rDsaJ0ZYxBFFrQU9hr21PpOaWjviySpG5TUOo9ImaEua8Eenkd6RI5vyX+mNq6x9YX61IpRDIYVlbdksxY49/BqysaYwAWn+tBwRyma5dbavIAB6x9pqi6zoBcG5V9Q5FVVuzcTdznI2kyKuNCz/KmSSeKH27TO53oG0DhQPTEUF1TRLecEQPNWnyyw9K571H1KzKqqqAe5nvXRnTs5u1RTX+k2QCDz5Bo34e6Rp2tXA0NcmRPihr+gZYBA3Yx596hNh7byMTiquTa7EpLwEt0RNxgCa5qOlIpj27cVbWunuYiZ7mp9ToiygiI7+fFSeXfYeJgtVbYNIBG3uK1PQviXU2kUCbgmCCMxVxa6Shdd2OMfSrrT2bQlAvq9gKXL6iDjTVj44O+wvQ9Ze8M23SB3GKh1uqzxGMmJFc1Vz0wrRPPP9KBPTGKzvKj75rEpJu+jRJS/pLZvITiAZzFF3upKuFY+45zWefpssflyWnE4BoV0u7iNpVhj6/Q1TgnuyVyXg0Y6m4/5LMiKvdB1dXHMfes1p1ZG3BiJAlTke9EaHTKGJ47+wnMUvxHi5GlcyJ5qs1LhAe4A7+KWr1gFskt9IIqpuOJjcTu7HihCyrmhWtQrKzo0bf4K70zqdu6PxDdMQeRVcE+WHgciB4qX4P6bbg5Buk5xn6VWcItWxOTbpGgKqTgH+ld1hNv1/nt/rR1xbSJDnPjjNVOp1qtbZUxP+c1CNXSKcmuxavrcKs55jP0pVl+qaV5G3Aj9cUqsoRRNZZGbu2ABIknvQbWic9jReldj/8AE+/eiDpiQBIn65ivRunRjIdHY3CAPvU66cIse/NTab/TMdgPrXdRfQqM5OfIqbbsOgS0BLTXHuoqn37U23Mme9R6ewGZiwMASPemrezkzmjvAowJqPR64qGCjI4NSmwAGlSvuOPyNT9G6C10bl9XIMcDwT4otxStgpvormvvd4yT2o7SaNoMjnFabTfDX/tn8I7wJNXB6LbRtwJAkESc/wDg1GfqILopHC2ZS1oXbAGO/tRdrQuElZaM559xV9qNIxG5ckcif5zTE6ithS91dqj8Unn2FQeZy6OeOnszwv8Ayz8xyFUGZPjx9aA1PxHplQhd7GeAsfqTxVL8VdaGpu/6a7bSk7AeTPLEdj7dqpK3w9MqTkRcq0jR3PjG8FK2wqL7+o/nVZe65fYybh+wAFV9I1dYoLpCcmaHo/xKyOBe9aTkx6h9PI9q0/Tuqaa8dp2MZxMrI+hrzWa6DU5+njL9DxytHuVuzsEJgMMAfyms/cW+S3oPsRxXmydQvAQLtwAcAO0flNWmj+LtXaEC7I8MA3P1E/rWZeilHp2UeaMu0ehWjdIllkqOTifvUouMI7Mfv+tYtv2h6n5ewJaB7ttmfscVTX/ibVOc3n+ghQPyFJH0mR90hveglo9RXWPbG2MngiiUdym5xjz71gfh74wclbd9gQcC4RmZ7n+tbm/rmZRaIBHI9z9e9Zs2FwdNFsc00EpaQrlwD2pradU5Ybu2DXemdOdiu5doGDux9Iqxu25JUwT2n+lQepVZdNNbK4XBGZJnFOFoNOT6ew7/AFruh1i7grCCDBx29q0A6vYtoyIoEqZMZOPNFRp0c0q0ZhtIpWfEGKh1unBExJGQe/FDdC0zO7yTsJ9MzxPvVh1K0CwCnb594p0qlVkqbVtFXc6dADgMGI4nFWfQtN8uWH42M0RcFsAEEnzPFSaLVgMECnI5/wA7UJTdDRikx99FY7rozPegOoKGAAws4ij9WXwSJB8frQJZWEERJ48DtSQXk6SsC1FiAsMDzzz2pVPqemDHqHeaVUUhODMF8nZBK7gOD4qHTuWuY4OJ7fee1T2Tk7gdpGR/KBRFj4fd2GxoTuSD4mCK9Hko9mOn4HvplySwY8Y4jzXL+mVyuyM9vMeDR/8A6YVILXFxk+P0GcVL+7C4wAxElTHPGR9anz2M0C3tFt9QkiOJyvvFHabRg2wZIYYOOQeDFTaHTckksIz/ANeRT9Xc2etTOROcQfAqcpt6KRS7YbZ6LZBm4jY4YkEe8eKtLnoUi2krEKB78cRVGusYZbKsCZ7yMcfcVJZdWC+tlY+D59qzyUn2VTj4LG3qWW3PdTt2wY/yaa2slAwMmfUp9vFSaKyA8IGaR+DfBPvJPmq34h1IsW2a+xtf7UKyzMOAuAfrU1HnKktjP4q7G9Z61+7pvchQAQF5LkjArzDrfW7uqcNcOAIVRgKPp59651rq9zVPuc4AhV7KP6n3qumvZ9P6dYlb7MWTI5MRNcmka5WkkdmuUqQrgCpV2KQFccOQTwJq2taZLaEvBb3nHsPegdHf2kekGD9zRWpvb4kBVGf+qR2x0kAai3B4/Soqn1V8NxQ5phTtekfs6+I2gW3RX+XG0nBgzAn2/lXm9a74S0hVN/d8/QCQP71PNBZI0ykMji7PXdZ1Et6oKiOPeqj1PmWEHkz/AEqHpnUVvWVyS2QY7EH+dE7doEloPf8AvXgvG02j0b5UwfVamWwFJEds1Odc7ZKACeAOffFD629bb0gHdyCv9TVc2va2wDNAOPyqnGxHKi9u64hRCgH6H8qC03y2MvLMDODEiciqrWa8uBBg578+DTtM/rwVCxmTmfAoxxaAsrbNR1C2lwbrSldsY9vehtTfZ7cHESARgxUOh1RgxxwR7UPq2LkpvCqTiKlGLTop+ycXGRfxEeDyagviTPj2qa1YLcP6R/uPeg9bfuIGRbbXG8CI9smqwpuh2lxsPOnR1Um4inMgwKVYe3bZncamUcEQsjAIpVp9tIz8v2XKaRQCSJP8MeB9qP1d8bQoOxSBwRyRIH6VjtF1prOpFp7n+nABbwY/l2q11T27uFudyZ9uQMd5rp4nyXLojz1SCHcQTkGY4kzGTUNi2rOCrtAHqyRB7H6UX08oILHcVOYxJx5/zNDve2sxIG18EQCACfzxFD9IXic1F0yEQEhcyG5n+lQLbLHYgI9+30nsKG0+qhypyRweDHHarGxqVtjaBDQCAfEfr96ZqloMdvYZo+m3FAkyDgCZj+1J9DdVfQh2sIZokjPHMipNJqnZdwdRnJiSIjyPt96tV1xtCCZ3ZjPce+KzylJF1GJnviPq/wC5WUEK9y4MAk+kDuRXnXUepXdQ5e65djxPYeAOwq4+OnZ9QHIIBWACZiDn+YNVukswu6ATNen6fHGEeSW2Zsk23XgGt6fGealGlxxniPemvfgzRNi5ugDnmPMVZt9kqK64kHNRkVbXbH05njEHxQ6aMmfIOQeM1ymdxAYp9yyV5BH1q1GmFs+k5P8AnNCXbZY5naJAzPejztncQQmkF/yKNWxt5qO6YH9a6wHAAByZqG5dJprOT3ptFI4VcrtS6TTNcdUUST/k0TibpWi+dcC9u59v+63V0G2oUYPCkDAx39qh6f0pNMpPJMTPJ8VNqGI5PJmpSdnDfhrqJs3G7T+Ie/G4f54q+V7ZS41w3Yn0mfzJA7VmGgHj6xRVty5MEyBBE9uxjway5cSl8vJoxZWviXjEKQqm3t/3QJA7fnVFe6jaF8q53R/t7+1G9JuWbDhbrAK5HILFuxAHHHmidV0ayLnzLa43ejEEDkT4qLUU3ZVr8DtL0/8Aj2IojAJkge80f+7IygqstE4Aoe3du7hywET7Zoo6hySQdsY4/SoSsqlFDNHpQSTtMmYiR9jRFjpV9plQCOBIwPrUa6t8Sw2jmCAak1HUCRiQTiQZkT3pbnyDa6KpUuB4iY9+9EXXcDcDDZn6fSodMEl967c85zUzlNoxngbT25qkuwKQBqdMzwxgyO65pVB1XWMGAt23YAcyOfzpU9MHxMP1Flu6kmSFcjJ54rRaDpIRLbXgdxcCDMEHPI7wJpXujIGBkug/i7bwDIMHnirPUbrvyikPcED04QGCoM8Tkdua05MlpJGaMK2yW/dRlEiXOJJxtz3HPAoFdQruBBLKRECBPYGYmKKt6Eg/KyV5YZ2g98yIM9qKuaqzJlYiTtA5MQBJORis91+x+KeyGzq7q3NnogrP4IPcYbvxNSXlDFH9LkiTtOTPgHvMzFS3NQl0g5LKBgAQoGQC0948UBZtsz7gNoMsCAIAmQATz34pU/L0dxDdLqgoJbCgxiJAOOO5qU6gk4naBB9JnPH5CgrNlSWV9o9MwBP3zkGRnEZqDV3WCnLgspjbECJMnucGuUbYG2uiHrGgbUqthQXvbgUjuZI259q3vwn+xhUWdbc3Er/7dvAVvJbv+VVf7GtJc1GrF9yGWypO/b+IsNqgGOYJPtXuVejghUaZGcrPGvjP9iispfQNDyP9NzgrtggGMGYOfevHNT0u7prrW7yFHQwwPY/bn7V9kViP2j/AadQT5iHZfRTBgkMBkKYIzPeqNfgQ+a1uefcRRFq5LCTAjn+VM1WlKOyt+JfSw8NwaBvXNpwaVbDssTfG7IyZ+mOKr7WpIEVELp71GwyadRA2SteNROabSo0LZ2uClRvSuntfuBFDHyVEwPeSB+tGziPRaN7z7UBJPJ7AeT4FbY2tPobQMTcIg92dvA8Caa121pEFnTD5t9gZnaDjzH6LzUfStC283tRm8T6ZMqAR4I9JFI3YaCtMjuBcuckelBwo7/VvepH+lSajE+D2/tUO0kSDn/MUgwO6RjtzTdNcAeREjB8HP8v5ECpUuFgSVKkEiD38EexoK+qKGhtjbXftniQZ5+lB/gKD9HoXe6t24QQpOyO0nuOavbVwXAQZISGEd/c1j/hp7wQm2fnW/wCND6WX3VjImtbobogNlZGJxHkHzWTMn1Zqxuw51BDEuCkTgjJ9/wDO1CafbcCXARtM54AI8jzTNS1u56QfVGZ/C0cRQ19mtJCNMqQ1srCzPHv9ajCKqvJSTrsMN5NwlBJ4aRB857GKE1Fk22LqPSf+XAFP0bIVUYEwNgzH2Ndu9KHzAfmbSvKc/pRTUdCtN7QYumjTjUK4hsBImRPeeKgGvt2Nt1iVYSQpGD2P6UrpNtYJLLyq+Pp2iiLOkS+nqVW9ifw/2NJX5HaALpVmNy2WIeCQDAGO1KqzrR+SypatbgBmCcHxSqzgmImDaDrsXNjwF2kA5A2sIIMdo4Aoj/1E2SBb2sPIH4QYjHNUr2UddzARnImee48TNGpphdJaYaBBSJ3DkgcH3H6VeUImaPIs7PV3Lt8ySpHAxCggnByCTVrY06XDgKF5gAD+ee2T71WpYsoVJt3fmbZB+aVJiMbRE8cHFXOs1mwIzpbuKZAY2x6iORKwyuJ4nOCKy5K/xNEE19wH1K2jQiAiBBnExIHETyPek3zb6WktILakZ5xA7TzP9aN0luzyLb2mIk/6m8ADxvWR9Ki1l4zA3CIBhcmT5mMeKRy8FOOit6Z09jdIcjcJXOZzkk9xgYmrTqgILqR6jH4VyCBzjAMZGKnfqBFtAm1Qxm4Si7iAdpye09vpQN7WRcPp2qAczIJzkn+IfqJ9qFylKxKjFUb79j1gBNSQf41BUCADtmY8ndXotYb9lCRZv7hDtd3EgyCNoCwfoPzrbXbkCvUxzUcabMc18h9KodNqA4MGYMH61NVYyUlaFaadM8A/b30NbN5NRbUD5hhoPeCZ2/nmvJGM19B/t0cNpogEgjaTH5AHk/SvnuhjaYJWNNKuGlTgsVdUVyaK02pggGCPdQf5igzkEWNAoIL3LW0/8zP5KCftRl3rBY/Jt3DasmBuEqMYJbMlT71Lp9FZdRmXMzEAEchkP8LD/a2D570tX0+0BuuGD5GJ+ozn3FJyQ/Ev+ndItrbAdBuwVO7coYfxIYkA4MGaJ1tyMtx5HH5VlNN1T5Y2Wbrbf+YwPpI/SuXNE9w7mYueQytkf/jx+RFCt7ONLYYnLA+2Zx2IYY+xpzrGRWfS5qLYlSH8g4JHuPPvVrpdaHgRD49J5E4z7e9LLSsKVugrS2w7qskA/iIEkKPxGO8Cuxp0xBLNMOwG8rMTHHYY7VPqkFlMiWOS0hTgg+lgZgYx3rNJ1FWb8OJJmMn79qzpvJsvqGjS9MvkIRCoBwojI8x/Spb2vCgcY7j+3f61j7nVLhgDCjmO/wBfeoNTqwRgGe/iKPsW9nPNS0aJPiJUeQsEHkf91Fquv/Mk7QMyCOeeKziAn6HyK63gkgfz96p7UbJe5JoubnV2EHg5iRxRGi6yCf8AUXPeJmqH5ixBJJHArtu5HP8An3ovGmujlOSNvodZZJO64ViQikYE9yf6VYXOooi7LIlz+IggTjn9K88uMDEL+RND7/BKn6xUvp1Y/vOj0awiMPUzbpz6cZAIgxn7Uqw9nrV+2IV5HuAaVD6Z/k73jS9E+HW1QuotlmCgNbuYA3x67bMcQZEeCvvRmq+Gb4X5rWtipAPrTBmMjuJ+9XXw91U6TQi0+LobapB/gJYbgOSao+pX9V1JRYLrZVGkzum40QGMdgASB5NS5Nyd6RSta7L0dJtHTl7+otAD8P8AuUDiWkkHvEd6zul1HzXNpAz2SfV4EcNJ9vEmj9F0e1aBtgi4xbPr7gHG2OIJBk/0pLcVYQI9qOdhAX2w3qM0i81so78hmn0wXAJjgC4QcA5lhkH3Ip9gpgAqQob05yf4d3sPHJqAX7gJVDbcOQDBzI7nggwODn3oC9ogScspkkSMSBiD7+D+dTUXfyH5WtBOmuBwV9JhtwlcIe4gDgwOT2pvWdtxWBWSp3D/AJZGBE9s0JpOmNcaLdxVBxJJ9fBIjsQT9eOaO6l0m9ae0C4juCu4nOOOB9+9GoqXYqtraCvhPrd6w8opGQNpzIaMEfXM16lrupnbnBxMfrWG+HOlkXxcYqyhZXa0yY7g8QTV31C6cnx7ma5zta6NGD08ZSVob0vrxttJMqXfcPILkf2rbXeoWwm/cIiefavGdXqjsvLOflXGBwRKkRBoP4I6wLWoFzUN/o3gQwZpRQ0kEzgVbDKUYtC+vxwck0c/aBqLvUb0WfU65sqp/EyjcSJ5IAOTXnPxRq1u3tyjb6VBGcEcgzmZqy1fXja6lcvaV4UXT8stwFkiPZckfShfirqgv3C1y3bW8cs9smHng4Me3FbYJqjzJ0Z6KK6fomusFBjycwP+/aha1vT9Stm1b+XlnHq3CR7GD2wffFPkk0tCRjbG3fhq1JVHIhBDHu2d2PrWavadlnHBg+xrcpaO1yB6v4pgcdwI7zzQ/UOnkqSoAaIYfwv4Edj4b6VDHm3stLHa0YpWjiR964afdABIyPIPI9qZWogcrY/BdpHt3BcWcmDIBnbgScx9KxxrR6HUBNKgTDm4zFhyIwBU8yuNIpiaTtmpfpawQoMRgjd98HB/SgNNr00pclv+MxluTn2qh13xLqXAU3nhRGMT9Yqra+Tls+ajHBJfcx5ZVeiz6j1d7jHIjsPaq/sIETTbZnP+RXQrNETV1GtE27ZKt6Bx9z5p124CuMcfn7UOW8ikv6+5xXUAkFyOZMdu1ds3A09wI/8AApgYMDg4qA4OMe9Gkzgu8ZJOPp3qW0RQYuSc06SBk47V1HE7g8k1JZfcYVZnH+TUc7hBE1q+gdAACsxIJ/hHj3nn6VOc1FbGhFyZRarpRWJMHuPFcrdPoExu2jx6e1KoL1P6LPAwPp91Xtl90uMyABH5zP0rW9GRrzKtmzu/3cDaDyScCJH1rxo6W6JBkQYInP3zzjk16R+yrr1y1eGnd1C3TIY+ptwEKsxETNTzYlGLa2NjyN6PQNP8EtvdjcRdwXcMtxP080Uf2e6RiSTckxlWA/SK51a7A2tqLlsu4WUVZBPGT2qXpIuaMQ919RbBO5mEuvg4/EOZ71iwZ06a/JTJCdd/8Mn1/wDZlqEYnSuLik4VyFYfU8H8hVF034N6qt0W2tjbH8ZBtkcEbgcc4HtXvCOCAQZB4p1ex7MWY1kkjK9C+Dbdq3tvbXJJwkqsGOwPOOatrvQNOwg2l4AnMwOMzPerSotTcKqxAkgEgeSBxXPFigujvcnJ9mXXoq2LsqxIKkRHHqnFBdWSQwyAeYA471Loup/NYkh5xkj05HbAkA4+1UnxHrCobIkDmI8e/vXncU3o9PFNwWzz/rmuNq8pGdyMp9wwI/MmDQtkMiA3LT7BtVt/pgxiBzB88YoTrr//AFSgttIg5JyfGO9O1fUCgIRmKgDdba4WVs5Yd0YcyPbmtTjSozznylYF8UdLtJbL27TLJwwOAJO4EefeKyRr0rq+mQ2VJdvl3kBW42ROJBKzJBO0g+x81iF6M/zShxBOfI9oq2CeqZmzR8og6Xo/muAx2pmW/oPevQLWnRFh+CBA2niOQBxVZ03pyBlltpQYUSJPk4z/ACq0W6u4F0BXjuNvv3xg/c1HPPlKkUxQpWOVVZlESgX1NIxjx3+2alR2XJDEDgACfAzUVjVbSyrAtnvMbZMx/wAgcc+Ki/fnAZSqr2BX+IeZ7dqztMvoxPxMkam5gjcZiqqvRepaH94WHQlgBDAw0mIJ81jOqdEvWLjW7iQVmfGPf7Vvw5E40Y8kKdleiyQPNHai7JG1QoAiAOY70CEqRmzVnsmmdK1OibYYZHt/Y8UMWnvXJoAJ7jkmRBBzIEfp2rnzYnGe3tTbbf4KmFsgEnI5yTXf0YbauAT9Py/vXSp5Bx2xzTLgE+as9L0a60ekqdoYBgQSpEg/Qjg0G0tndlXbuEHxRF0mB79v+6s//RWBh+/jIjvntWj6T0C0iG5eAeeBtkDwD4PvUZ54rZSOOUjM9N+Hrl8N8pZgbiZAAH1NCjRXFcKU9R7HII+vFb/QdVS0Ht2kUA7twGGEoQCOR9vc96qtQTqWR2O0J2U/iP8AQYqcc0nd9FJYo6SeyLpGiFuGMFhB4/oa0iahjOCJ9s/T/wAUFpnhckQpmCB3P61JcaSxgHyKhN8mViqQRdtq2SST7T+RPeu0HbNz8QBAOMew/wC6VLxQ1gI6S9xU3ySBkyASB/8A1A7+1F6no4tQYBWMY7wN0EHjHPvT1vIbo2sVUkZVQYImQOJB4nwTg0ZrNVPL7tmYaJPePUsqe8cYIiulJtElXgvOl/GTKyrcX5iCIMesQckziQZ8cV6V0nqVnVIWTsRuBiVMTmK8F1tlgqHiPfvnA8qZ59q237Ium3mvXL7f+2VKzkBzuxiIMARNJjxJbSX8FnJvvwer2UAELgVIaazAVHeeQQPFeipLHGvJnq2J7238XE1Wdc1oA2g8iZFFreAAQepgMivNdb1stqWRY9TFUkwBGIJrHkyTkuKNWCEedyJzrF04uXHJDtEERAAk4znJNZjqfU3vsGYiBG4z+EdyZ/KPY0X1HqL3FCylsDAfaXIHaFiO/M0N1fqGlt6VlQh/SUIxJkZY+5Oa6LpJUVluzz34oT5lx3QyqBZImJIBA/8A1oDS9XdI5JGJMcePcf3r3z9nXwdpm0Vx9RaRxqHLeoSAqSi88ZDH71gf2n/s+sabbe0VwFGkNaLbiDzKtMn6H8+1bk1VMxOzBP1NuR3zjsf871pumi5+7LeuCDcO222PwLMnn9ayGm0ty5cREQl3IVVA5JgR9MVvethksJaGRZtwAD9J+uQxpuKXROUm9GUtdVc3GyYmB4gHAPeDWi0TfMA3QJ/L8/HfNUHQOk/Mh7ghM/ee+fEVfkbI2SYiJ74iSTxg8VmzVdI04rrYZf0pOByOcfpigOr6n5CTAJJAAJ5845ruv6z8pfUw3kyFBmfMx345rLdZ6u+obcwAgCY8/fnjtSYsUm99DzyKqRa9B6le1Wu0ludoa9aUhZEj5izMnOBW9/az0onUXAP/ALnqJAGACInwJNUv7Evh83taupfFuxLCcbnOFjyACSftWx/atfX5jkGPQqFokAl9wAz3H8qtNxT+PgirfZ4wOmXp2wp5kY7Dye396eOgXTyoGJGRB/WrPXdVtAQGYk5JA79gD9qSXb98qqr8u1Ilz2WSJLfniu5zq3oPCN0jP6vp7JcKYJHO1pEd81GumxJiPJI/lW103w0oXdcm4rMF3AemVHcn8OM+9WGg6UgWGW3n8IicTjMZwPvSv1MVpB+nb7PP30xgbdzTz6SB7ZrlmxcbCh4ngKSJr0C6VVhtjPYYiPpiJ/lRVzRgIGBGJJA7MTwAPNc/Ua6OWBGM6Z8Nu5VmIVQRMnt7+BWqs9PLAlJDEcDkiDEduAIFJ7FxkIBaMSByfAx496m/e8QfVAgTkCP87VCc5T8lYxUQROm7XUsW3DOCMmAM+1W1tA7kPIC4lDtPEndGGwI4qqtXWLkgEniNs+AYB45FXN6zcVVIC5EmMMIjafY/2qc/A8SvvaRC68Bf4R9RJB8xu5ph0dtQCqggQAImS0xEH9aNe26pJHk7RAOM/QARUGi1e63yAeTGQCJzA8ZH51yboNbIrlobifwxiPHkyfvT1ufw8AAHHIng/eoE1AyrQzgHgxzmY/r78UHp7xIJCkGT6t2Tx+njxTxV9it0H/vu0AkST4HEeRXKpW1j91I+grtU4IXmTXdUFMrLyICgkAiTjPNHdJLEYUS2YJngRiY+45P0rT2/2f6y3bLotsv7nIgd+0T4q26B8GhSTqflgsZCoYz34HHep5KSBHfRS/A3QTqrxe+R8hPX6VhTjCg8gjBxXp174jsWtyrP+muFAjxAB4jIqr1+ttWbYt21baMBVGP7mPFCafpLXNQ9wINr2wZPsRMeDxU4yk/tKe1FK5jdH+0C25Vbgb/UbasLBMmJycCYGYrbKPST38/+KzXVun2renKFVjElYDDvO7nmsb8PfGv7ldfT3GuXbc4djMTO33E/U8VWGF9sjklFv4qi8611W/pbdx/SASYJIEEmBzmYrzwa/wDEu4tIBwQBMyJx25on4x6k+pdDdeLbS1sSMvIEc4hc+c1D0vSMMqoUnJkRkZ+zYIovStjRTvRBb0N12JYHMRHgZ5PfHirhtJbtWrhZVC7Du9wPM/U1y/1C3YDG+wQLwCTJkcDu3071hfi74xbVEpbDLZ5IJ9Tn/lGI9vzrscZ5JWuimRwxx/ZFqfjbVtprekS8wsoGwMFgSTDHkgT38d6z+mALgSFngxifBrTfDPTrTJuwWIgzmP7VHrukWrS7gJM+ZrfaWjBdjtBfNkkBtrfhYgwY8fSjbnVXEy09lOMziPfJFY/VXyzljyTXBqWJBb1QQYzBg8YopaFa2WlrqTWHdSSVPg/QiW5gcVJ/6w9wkARxCqSJzBE8zBq16QPmG21q3bUAqG9AZhxK7sm4SDx2gzFGLYsB4+WoUsCCg/Cw8FQSRMYis05xT62WXKqKnpnw2LihnuEKXjaB6o8yTmfavQek9N0mltj5Qi5J3loZsk7QJEKuOR+ZrNLq0swsFmUllIwIgkxwZyDjyaJvdRTIaQWJPqPsoETkjkifNZ8mScv4Vgor+mrHxfdIeLSmPShG7BWcxEd/YHjzWX19s31O+6GJ9RB3BRGNzr+Js4kYj8qAPVE27Fz2gMd3Mn3znnmaKsXBtkrLeogE7onIkckSRPiaSpJ2M1aAdR0m0lvdd2IEYHCyhM4YbRMHiDOe9DP1gl5Uqd3BJ8ADg5HGPtUnVdKrMoWflz+AiTJ7Ez6iCImhNP0hfmSrFPG2cD0+1aFTW2LtaRdarr9x7NvTMVFsOHcAZndO2O4xU97UXbhESoPqWQAMk5EY7/QcQKh0XTUwwLNczmWJME8iCDxzRY1AKbSu4KZwCCpmSRHBMDt7ZqMpLwVjF+RabSQzZ2mYJ3CBAmPzro0wUEhlcRLETK55IPAkz3qwfX+kZYloktbUtPBG+ZP0Nc6idiDbuJH4hITbPErniSealex9UC/hBYkA4gxBGQSJ7cfrQLCTODghTEATyRmMf1qNSUIkL+LC/igcDvnMwKOs6bcsA7SYPGAMe2Afc09KIt8jnTdSyqSxZW5UiJx5keaurvxAzKFuhXaIJdAx2jjxH50A+nLBJZQFOY7mI/Km6i1bIlSGIB75jn+s0mm9hSaRDrTbb0FxmYwYHnAMxJptnp10AkAsD3t+oHtyvB9iBTdNolckyeRmVHYnnAirHU9SRBncpjlSBlRkEg9x9s0brUQX5kVw07Z9IMdoIP0I85pt6woJBVQSIJ7x/WknxOz+kuHycH1FRJAlstT/AN4ciB6jxIBJHtEdo5pvkuzvi1orL2mzBbbHGCMH/wAUqk1LEfjGc5mJ44xSp7YtI+iv31S7IZEQNxwCT2WeftTNZ09GXjIBggSftXD0uy10XmG5oG0kkgf/ABHA+tHb601GS+dGVScX8TP9M0mlLFEuBri/iEw/gyOa51vrFrQr6y2eAgkk+/ge9HdR0OnZ1uPbU3B+F49f0BGay/xb1ddj2nSHIAXcMMSMfQx/Oo1ji6RRynJW2ZjrXxDvEFQq5jiYJwSawPUNTua6BycD7CQfr70zrevO2IJBIE+BQw2qzMTlhnOOKvGNEnIqNa9zcjMzNt47havb3xhsUbBLwJBwAfc/28Vm9XriGYLx5oCqe2pdhU3Hom12te82+424/oPYeKHmuxTktkxGSeBVOkJbYRo9c9segwDUuo6hcuLmNvt/n+RVhoOgDbuuGMj/AExl47mBwPere10e2WUT6Qfwc5C8kCJnGe3H1jLLFFFjbMYtokYBMD+vNW/R/h25eIJG233bE98AHJJjxW76bbFs7yFAPfvzlQRxj6VNrFYgsC0bQV3hgRE8E+kmcwYqEvVN9IrHAu2M0emS0ilRsUNsX1boUCWMDuxPOZ9X2B6nZ/1LZVVBUgmQojJYcEwY7DPijG0zXth3smwlm3enk4YZkRJ4qa+8H0DcJDEhhIf8JPGccYxmsvJ8r8lXj0ZW1Z3M1sKSRuIU5zyRkZkLPb+lFK5yuS26A4g59yPwkN28GrjUaJizME2sQAIP8IMECOJWeP8Ad7VCNOxWdoZhJZf4iAfURj1QskfVvFWcroj7ezH6pb924ZguRIgjKiZyT2z3o/puluudrA+k7SoMMJHMnAEfzFHdGt7XfZci207gY9Q5X0EAceD2rXWTb9Uggrt9aEnn+I7sbYJET27802XNx1Q0MV7spLWgtBVXbmAwYDcee54mMZ4ohtDJZQhPjgYPfuAM/wAqWuupk2rvZVKLbIbAjcxPpOY79jUd92Y/gaSue43YGIBjA/nUG5PbKqh37mW2hVCgYJ/4g/WKOv8Ayk/DnbyQZB8QTBnHM1HZ0PpJ/EDkoMBR3Mg5PaTU3yArbBJtsODAiZKsYzjyM1NzTY3SA11r7yBAntEKfTP1JqwZN6mNoBmceDAkeSQ0D9KpUvj5fzGDMzQEAPsN3qHIyBmO9EEM0yxLwSNpPbhZxI3EcfaulG9oCbOXAGuG2udyqRIghe8dyJ7HNK5fUwVgKfSFz+IYKnxMAj7+K7ptAN7fjyigtxkSWZskzPA8CjrPyn4tlpAGY2wvEfkTRc0gJMrbh4naIxAOCe+Z8TzxBpX2HJO7sFXEwc/h/t+dS/OcXN4UCVO2Mgkk7iB/u4wfNMsWfmk72hvaV+kRxn7011tgbvR1GO2VBXtJOMGYI5AxQ3V3BBKD1cANJU+kj7mCQR+tSPZKBWdGAEz5C8SPTkk5kVJrQAgKs52xAZYZoBAyO2Tggc02rsWTSVMoNH0e3auBmLMTP4SBGORmdw8Crz93PoAYAAEgyByCZO44wO3kimXNOqorl1gxguNyjkcd8HvjvQGm2NMF2ZSW3tMDvAECY5j2qlue2T5KKpE2u1BG0SBjkwZ89/8AJpUtTYVwvgA/ikSf4j+HuaVFJA5nuXwt1I3WddoVFVNoBJiQZ/kKv3gfeu0qHp4pxd+Dsv3g2puLZUMQTGB9zXnX7T+pBtMLoWGUnb9geaVKq9OhVtWeM67VN8pOM8/f/wA1S3rjOZJpUq0xJMgK5ip9NpC5gQIn3pUqaT0As9N8Mu67t6gc9/NWuh6fa090q83GABHpAAn3nn7UqVZ5ybReEUX2mAupCgqASckcwfC8cUrPTQVD3IPqiVmTjdBBMRSpVks0VsOtlPlyqwNwXgAxiDI5YHvTrtohVt7iqkiQskGc5DNE/alSqaHYRo9N89oZiETAUQODxjtV9+6qO0wO/wBaVKp5HTKQRHcsydimJz+n51FqbPyvxEzPpKgSD5z/ADpUqMXsE0qPI+tX97G6MHeVcDA3/wC5QMCR2xBmPayPWWVLCOSVI3NGTliFGTmB/M0qVenKKaVnnxbUjSBFvwI2tJCsFjucHP4fzNN0y7ZVnLAOQAVnbnIBL5zPI70qVYo+Uan0mXtnVtbRbpjlVgEnDQBk4/ICKC0l0tdDzJYTkRBDevInmZ845FKlUUlTHbHjQWwm4CA52gQDjJg9hEH9KENoK1lMgNuyOQQMntzI8d67SroPaOFpx6yrxBOYk5AYyJOP+hzV30rptq+LoAKtZUbRyrAhok4IMSJHGI4pUq5d/wCgTZUi2GDbFAA/EDkzONp9hGTk96qI/jgEFRIPczn3AkeewpUqeLJyWkxuh60GZlZWndgq0DiIZSMgmSciZoDWErAOZnaZMgDkH++TXKVaUkjO3aBQCxAY7pwCfEcN+fNSaeVcIApYnBPAwfuf+qVKq12J5D9MvypEB2OSSSB9opUqVGkc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solidFill>
                <a:prstClr val="black"/>
              </a:solidFill>
            </a:endParaRPr>
          </a:p>
        </p:txBody>
      </p:sp>
      <p:sp>
        <p:nvSpPr>
          <p:cNvPr id="133124" name="AutoShape 4" descr="data:image/jpeg;base64,/9j/4AAQSkZJRgABAQAAAQABAAD/2wCEAAkGBxQSEhUUExQWFRUXGBoaGBgYGBwbGhoZHBcYHBgaHRsaHCggHBwlHBcYITEhJSkrLi4uFx8zODMsNygtLisBCgoKDg0OGxAQGywlHyQsLCwsLCwsLCwsLCwsLCwsLCwsLCwsLCwsLCwsLCwsLCwsLCwsLCwsLCwsLCwsLCwsLP/AABEIALYBFQMBIgACEQEDEQH/xAAcAAABBQEBAQAAAAAAAAAAAAAEAAIDBQYBBwj/xAA8EAACAQMDAwIEAwcEAQMFAAABAhEAAyEEEjEFQVEiYQYTcYEykaEHFEKxwdHwI1Ji4fEVM3IkQ4KSsv/EABkBAAMBAQEAAAAAAAAAAAAAAAECAwQABf/EACcRAAICAgIBAwUAAwAAAAAAAAABAhEDIRIxQQQTIhQyUWFxQoGh/9oADAMBAAIRAxEAPwDz83BGaK0l9QhHvVcLWec1ImxWyZNY6RWwq5eG4ATjND9RunBOc1yywkt9q5qL4JA7cmuSoLYZqbx2iO4qLU3CLZH2pai9JCgcQa7dBKE+80ob/AnldgJ7frRml9zNVmt3G2rDsaJ0ZYxBFFrQU9hr21PpOaWjviySpG5TUOo9ImaEua8Eenkd6RI5vyX+mNq6x9YX61IpRDIYVlbdksxY49/BqysaYwAWn+tBwRyma5dbavIAB6x9pqi6zoBcG5V9Q5FVVuzcTdznI2kyKuNCz/KmSSeKH27TO53oG0DhQPTEUF1TRLecEQPNWnyyw9K571H1KzKqqqAe5nvXRnTs5u1RTX+k2QCDz5Bo34e6Rp2tXA0NcmRPihr+gZYBA3Yx596hNh7byMTiquTa7EpLwEt0RNxgCa5qOlIpj27cVbWunuYiZ7mp9ToiygiI7+fFSeXfYeJgtVbYNIBG3uK1PQviXU2kUCbgmCCMxVxa6Shdd2OMfSrrT2bQlAvq9gKXL6iDjTVj44O+wvQ9Ze8M23SB3GKh1uqzxGMmJFc1Vz0wrRPPP9KBPTGKzvKj75rEpJu+jRJS/pLZvITiAZzFF3upKuFY+45zWefpssflyWnE4BoV0u7iNpVhj6/Q1TgnuyVyXg0Y6m4/5LMiKvdB1dXHMfes1p1ZG3BiJAlTke9EaHTKGJ47+wnMUvxHi5GlcyJ5qs1LhAe4A7+KWr1gFskt9IIqpuOJjcTu7HihCyrmhWtQrKzo0bf4K70zqdu6PxDdMQeRVcE+WHgciB4qX4P6bbg5Buk5xn6VWcItWxOTbpGgKqTgH+ld1hNv1/nt/rR1xbSJDnPjjNVOp1qtbZUxP+c1CNXSKcmuxavrcKs55jP0pVl+qaV5G3Aj9cUqsoRRNZZGbu2ABIknvQbWic9jReldj/8AE+/eiDpiQBIn65ivRunRjIdHY3CAPvU66cIse/NTab/TMdgPrXdRfQqM5OfIqbbsOgS0BLTXHuoqn37U23Mme9R6ewGZiwMASPemrezkzmjvAowJqPR64qGCjI4NSmwAGlSvuOPyNT9G6C10bl9XIMcDwT4otxStgpvormvvd4yT2o7SaNoMjnFabTfDX/tn8I7wJNXB6LbRtwJAkESc/wDg1GfqILopHC2ZS1oXbAGO/tRdrQuElZaM559xV9qNIxG5ckcif5zTE6ithS91dqj8Unn2FQeZy6OeOnszwv8Ayz8xyFUGZPjx9aA1PxHplQhd7GeAsfqTxVL8VdaGpu/6a7bSk7AeTPLEdj7dqpK3w9MqTkRcq0jR3PjG8FK2wqL7+o/nVZe65fYybh+wAFV9I1dYoLpCcmaHo/xKyOBe9aTkx6h9PI9q0/Tuqaa8dp2MZxMrI+hrzWa6DU5+njL9DxytHuVuzsEJgMMAfyms/cW+S3oPsRxXmydQvAQLtwAcAO0flNWmj+LtXaEC7I8MA3P1E/rWZeilHp2UeaMu0ehWjdIllkqOTifvUouMI7Mfv+tYtv2h6n5ewJaB7ttmfscVTX/ibVOc3n+ghQPyFJH0mR90hveglo9RXWPbG2MngiiUdym5xjz71gfh74wclbd9gQcC4RmZ7n+tbm/rmZRaIBHI9z9e9Zs2FwdNFsc00EpaQrlwD2pradU5Ybu2DXemdOdiu5doGDux9Iqxu25JUwT2n+lQepVZdNNbK4XBGZJnFOFoNOT6ew7/AFruh1i7grCCDBx29q0A6vYtoyIoEqZMZOPNFRp0c0q0ZhtIpWfEGKh1unBExJGQe/FDdC0zO7yTsJ9MzxPvVh1K0CwCnb594p0qlVkqbVtFXc6dADgMGI4nFWfQtN8uWH42M0RcFsAEEnzPFSaLVgMECnI5/wA7UJTdDRikx99FY7rozPegOoKGAAws4ij9WXwSJB8frQJZWEERJ48DtSQXk6SsC1FiAsMDzzz2pVPqemDHqHeaVUUhODMF8nZBK7gOD4qHTuWuY4OJ7fee1T2Tk7gdpGR/KBRFj4fd2GxoTuSD4mCK9Hko9mOn4HvplySwY8Y4jzXL+mVyuyM9vMeDR/8A6YVILXFxk+P0GcVL+7C4wAxElTHPGR9anz2M0C3tFt9QkiOJyvvFHabRg2wZIYYOOQeDFTaHTckksIz/ANeRT9Xc2etTOROcQfAqcpt6KRS7YbZ6LZBm4jY4YkEe8eKtLnoUi2krEKB78cRVGusYZbKsCZ7yMcfcVJZdWC+tlY+D59qzyUn2VTj4LG3qWW3PdTt2wY/yaa2slAwMmfUp9vFSaKyA8IGaR+DfBPvJPmq34h1IsW2a+xtf7UKyzMOAuAfrU1HnKktjP4q7G9Z61+7pvchQAQF5LkjArzDrfW7uqcNcOAIVRgKPp59651rq9zVPuc4AhV7KP6n3qumvZ9P6dYlb7MWTI5MRNcmka5WkkdmuUqQrgCpV2KQFccOQTwJq2taZLaEvBb3nHsPegdHf2kekGD9zRWpvb4kBVGf+qR2x0kAai3B4/Soqn1V8NxQ5phTtekfs6+I2gW3RX+XG0nBgzAn2/lXm9a74S0hVN/d8/QCQP71PNBZI0ykMji7PXdZ1Et6oKiOPeqj1PmWEHkz/AEqHpnUVvWVyS2QY7EH+dE7doEloPf8AvXgvG02j0b5UwfVamWwFJEds1Odc7ZKACeAOffFD629bb0gHdyCv9TVc2va2wDNAOPyqnGxHKi9u64hRCgH6H8qC03y2MvLMDODEiciqrWa8uBBg578+DTtM/rwVCxmTmfAoxxaAsrbNR1C2lwbrSldsY9vehtTfZ7cHESARgxUOh1RgxxwR7UPq2LkpvCqTiKlGLTop+ycXGRfxEeDyagviTPj2qa1YLcP6R/uPeg9bfuIGRbbXG8CI9smqwpuh2lxsPOnR1Um4inMgwKVYe3bZncamUcEQsjAIpVp9tIz8v2XKaRQCSJP8MeB9qP1d8bQoOxSBwRyRIH6VjtF1prOpFp7n+nABbwY/l2q11T27uFudyZ9uQMd5rp4nyXLojz1SCHcQTkGY4kzGTUNi2rOCrtAHqyRB7H6UX08oILHcVOYxJx5/zNDve2sxIG18EQCACfzxFD9IXic1F0yEQEhcyG5n+lQLbLHYgI9+30nsKG0+qhypyRweDHHarGxqVtjaBDQCAfEfr96ZqloMdvYZo+m3FAkyDgCZj+1J9DdVfQh2sIZokjPHMipNJqnZdwdRnJiSIjyPt96tV1xtCCZ3ZjPce+KzylJF1GJnviPq/wC5WUEK9y4MAk+kDuRXnXUepXdQ5e65djxPYeAOwq4+OnZ9QHIIBWACZiDn+YNVukswu6ATNen6fHGEeSW2Zsk23XgGt6fGealGlxxniPemvfgzRNi5ugDnmPMVZt9kqK64kHNRkVbXbH05njEHxQ6aMmfIOQeM1ymdxAYp9yyV5BH1q1GmFs+k5P8AnNCXbZY5naJAzPejztncQQmkF/yKNWxt5qO6YH9a6wHAAByZqG5dJprOT3ptFI4VcrtS6TTNcdUUST/k0TibpWi+dcC9u59v+63V0G2oUYPCkDAx39qh6f0pNMpPJMTPJ8VNqGI5PJmpSdnDfhrqJs3G7T+Ie/G4f54q+V7ZS41w3Yn0mfzJA7VmGgHj6xRVty5MEyBBE9uxjway5cSl8vJoxZWviXjEKQqm3t/3QJA7fnVFe6jaF8q53R/t7+1G9JuWbDhbrAK5HILFuxAHHHmidV0ayLnzLa43ejEEDkT4qLUU3ZVr8DtL0/8Aj2IojAJkge80f+7IygqstE4Aoe3du7hywET7Zoo6hySQdsY4/SoSsqlFDNHpQSTtMmYiR9jRFjpV9plQCOBIwPrUa6t8Sw2jmCAak1HUCRiQTiQZkT3pbnyDa6KpUuB4iY9+9EXXcDcDDZn6fSodMEl967c85zUzlNoxngbT25qkuwKQBqdMzwxgyO65pVB1XWMGAt23YAcyOfzpU9MHxMP1Flu6kmSFcjJ54rRaDpIRLbXgdxcCDMEHPI7wJpXujIGBkug/i7bwDIMHnirPUbrvyikPcED04QGCoM8Tkdua05MlpJGaMK2yW/dRlEiXOJJxtz3HPAoFdQruBBLKRECBPYGYmKKt6Eg/KyV5YZ2g98yIM9qKuaqzJlYiTtA5MQBJORis91+x+KeyGzq7q3NnogrP4IPcYbvxNSXlDFH9LkiTtOTPgHvMzFS3NQl0g5LKBgAQoGQC0948UBZtsz7gNoMsCAIAmQATz34pU/L0dxDdLqgoJbCgxiJAOOO5qU6gk4naBB9JnPH5CgrNlSWV9o9MwBP3zkGRnEZqDV3WCnLgspjbECJMnucGuUbYG2uiHrGgbUqthQXvbgUjuZI259q3vwn+xhUWdbc3Er/7dvAVvJbv+VVf7GtJc1GrF9yGWypO/b+IsNqgGOYJPtXuVejghUaZGcrPGvjP9iispfQNDyP9NzgrtggGMGYOfevHNT0u7prrW7yFHQwwPY/bn7V9kViP2j/AadQT5iHZfRTBgkMBkKYIzPeqNfgQ+a1uefcRRFq5LCTAjn+VM1WlKOyt+JfSw8NwaBvXNpwaVbDssTfG7IyZ+mOKr7WpIEVELp71GwyadRA2SteNROabSo0LZ2uClRvSuntfuBFDHyVEwPeSB+tGziPRaN7z7UBJPJ7AeT4FbY2tPobQMTcIg92dvA8Caa121pEFnTD5t9gZnaDjzH6LzUfStC283tRm8T6ZMqAR4I9JFI3YaCtMjuBcuckelBwo7/VvepH+lSajE+D2/tUO0kSDn/MUgwO6RjtzTdNcAeREjB8HP8v5ECpUuFgSVKkEiD38EexoK+qKGhtjbXftniQZ5+lB/gKD9HoXe6t24QQpOyO0nuOavbVwXAQZISGEd/c1j/hp7wQm2fnW/wCND6WX3VjImtbobogNlZGJxHkHzWTMn1Zqxuw51BDEuCkTgjJ9/wDO1CafbcCXARtM54AI8jzTNS1u56QfVGZ/C0cRQ19mtJCNMqQ1srCzPHv9ajCKqvJSTrsMN5NwlBJ4aRB857GKE1Fk22LqPSf+XAFP0bIVUYEwNgzH2Ndu9KHzAfmbSvKc/pRTUdCtN7QYumjTjUK4hsBImRPeeKgGvt2Nt1iVYSQpGD2P6UrpNtYJLLyq+Pp2iiLOkS+nqVW9ifw/2NJX5HaALpVmNy2WIeCQDAGO1KqzrR+SypatbgBmCcHxSqzgmImDaDrsXNjwF2kA5A2sIIMdo4Aoj/1E2SBb2sPIH4QYjHNUr2UddzARnImee48TNGpphdJaYaBBSJ3DkgcH3H6VeUImaPIs7PV3Lt8ySpHAxCggnByCTVrY06XDgKF5gAD+ee2T71WpYsoVJt3fmbZB+aVJiMbRE8cHFXOs1mwIzpbuKZAY2x6iORKwyuJ4nOCKy5K/xNEE19wH1K2jQiAiBBnExIHETyPek3zb6WktILakZ5xA7TzP9aN0luzyLb2mIk/6m8ADxvWR9Ki1l4zA3CIBhcmT5mMeKRy8FOOit6Z09jdIcjcJXOZzkk9xgYmrTqgILqR6jH4VyCBzjAMZGKnfqBFtAm1Qxm4Si7iAdpye09vpQN7WRcPp2qAczIJzkn+IfqJ9qFylKxKjFUb79j1gBNSQf41BUCADtmY8ndXotYb9lCRZv7hDtd3EgyCNoCwfoPzrbXbkCvUxzUcabMc18h9KodNqA4MGYMH61NVYyUlaFaadM8A/b30NbN5NRbUD5hhoPeCZ2/nmvJGM19B/t0cNpogEgjaTH5AHk/SvnuhjaYJWNNKuGlTgsVdUVyaK02pggGCPdQf5igzkEWNAoIL3LW0/8zP5KCftRl3rBY/Jt3DasmBuEqMYJbMlT71Lp9FZdRmXMzEAEchkP8LD/a2D570tX0+0BuuGD5GJ+ozn3FJyQ/Ev+ndItrbAdBuwVO7coYfxIYkA4MGaJ1tyMtx5HH5VlNN1T5Y2Wbrbf+YwPpI/SuXNE9w7mYueQytkf/jx+RFCt7ONLYYnLA+2Zx2IYY+xpzrGRWfS5qLYlSH8g4JHuPPvVrpdaHgRD49J5E4z7e9LLSsKVugrS2w7qskA/iIEkKPxGO8Cuxp0xBLNMOwG8rMTHHYY7VPqkFlMiWOS0hTgg+lgZgYx3rNJ1FWb8OJJmMn79qzpvJsvqGjS9MvkIRCoBwojI8x/Spb2vCgcY7j+3f61j7nVLhgDCjmO/wBfeoNTqwRgGe/iKPsW9nPNS0aJPiJUeQsEHkf91Fquv/Mk7QMyCOeeKziAn6HyK63gkgfz96p7UbJe5JoubnV2EHg5iRxRGi6yCf8AUXPeJmqH5ixBJJHArtu5HP8An3ovGmujlOSNvodZZJO64ViQikYE9yf6VYXOooi7LIlz+IggTjn9K88uMDEL+RND7/BKn6xUvp1Y/vOj0awiMPUzbpz6cZAIgxn7Uqw9nrV+2IV5HuAaVD6Z/k73jS9E+HW1QuotlmCgNbuYA3x67bMcQZEeCvvRmq+Gb4X5rWtipAPrTBmMjuJ+9XXw91U6TQi0+LobapB/gJYbgOSao+pX9V1JRYLrZVGkzum40QGMdgASB5NS5Nyd6RSta7L0dJtHTl7+otAD8P8AuUDiWkkHvEd6zul1HzXNpAz2SfV4EcNJ9vEmj9F0e1aBtgi4xbPr7gHG2OIJBk/0pLcVYQI9qOdhAX2w3qM0i81so78hmn0wXAJjgC4QcA5lhkH3Ip9gpgAqQob05yf4d3sPHJqAX7gJVDbcOQDBzI7nggwODn3oC9ogScspkkSMSBiD7+D+dTUXfyH5WtBOmuBwV9JhtwlcIe4gDgwOT2pvWdtxWBWSp3D/AJZGBE9s0JpOmNcaLdxVBxJJ9fBIjsQT9eOaO6l0m9ae0C4juCu4nOOOB9+9GoqXYqtraCvhPrd6w8opGQNpzIaMEfXM16lrupnbnBxMfrWG+HOlkXxcYqyhZXa0yY7g8QTV31C6cnx7ma5zta6NGD08ZSVob0vrxttJMqXfcPILkf2rbXeoWwm/cIiefavGdXqjsvLOflXGBwRKkRBoP4I6wLWoFzUN/o3gQwZpRQ0kEzgVbDKUYtC+vxwck0c/aBqLvUb0WfU65sqp/EyjcSJ5IAOTXnPxRq1u3tyjb6VBGcEcgzmZqy1fXja6lcvaV4UXT8stwFkiPZckfShfirqgv3C1y3bW8cs9smHng4Me3FbYJqjzJ0Z6KK6fomusFBjycwP+/aha1vT9Stm1b+XlnHq3CR7GD2wffFPkk0tCRjbG3fhq1JVHIhBDHu2d2PrWavadlnHBg+xrcpaO1yB6v4pgcdwI7zzQ/UOnkqSoAaIYfwv4Edj4b6VDHm3stLHa0YpWjiR964afdABIyPIPI9qZWogcrY/BdpHt3BcWcmDIBnbgScx9KxxrR6HUBNKgTDm4zFhyIwBU8yuNIpiaTtmpfpawQoMRgjd98HB/SgNNr00pclv+MxluTn2qh13xLqXAU3nhRGMT9Yqra+Tls+ajHBJfcx5ZVeiz6j1d7jHIjsPaq/sIETTbZnP+RXQrNETV1GtE27ZKt6Bx9z5p124CuMcfn7UOW8ikv6+5xXUAkFyOZMdu1ds3A09wI/8AApgYMDg4qA4OMe9Gkzgu8ZJOPp3qW0RQYuSc06SBk47V1HE7g8k1JZfcYVZnH+TUc7hBE1q+gdAACsxIJ/hHj3nn6VOc1FbGhFyZRarpRWJMHuPFcrdPoExu2jx6e1KoL1P6LPAwPp91Xtl90uMyABH5zP0rW9GRrzKtmzu/3cDaDyScCJH1rxo6W6JBkQYInP3zzjk16R+yrr1y1eGnd1C3TIY+ptwEKsxETNTzYlGLa2NjyN6PQNP8EtvdjcRdwXcMtxP080Uf2e6RiSTckxlWA/SK51a7A2tqLlsu4WUVZBPGT2qXpIuaMQ919RbBO5mEuvg4/EOZ71iwZ06a/JTJCdd/8Mn1/wDZlqEYnSuLik4VyFYfU8H8hVF034N6qt0W2tjbH8ZBtkcEbgcc4HtXvCOCAQZB4p1ex7MWY1kkjK9C+Dbdq3tvbXJJwkqsGOwPOOatrvQNOwg2l4AnMwOMzPerSotTcKqxAkgEgeSBxXPFigujvcnJ9mXXoq2LsqxIKkRHHqnFBdWSQwyAeYA471Loup/NYkh5xkj05HbAkA4+1UnxHrCobIkDmI8e/vXncU3o9PFNwWzz/rmuNq8pGdyMp9wwI/MmDQtkMiA3LT7BtVt/pgxiBzB88YoTrr//AFSgttIg5JyfGO9O1fUCgIRmKgDdba4WVs5Yd0YcyPbmtTjSozznylYF8UdLtJbL27TLJwwOAJO4EefeKyRr0rq+mQ2VJdvl3kBW42ROJBKzJBO0g+x81iF6M/zShxBOfI9oq2CeqZmzR8og6Xo/muAx2pmW/oPevQLWnRFh+CBA2niOQBxVZ03pyBlltpQYUSJPk4z/ACq0W6u4F0BXjuNvv3xg/c1HPPlKkUxQpWOVVZlESgX1NIxjx3+2alR2XJDEDgACfAzUVjVbSyrAtnvMbZMx/wAgcc+Ki/fnAZSqr2BX+IeZ7dqztMvoxPxMkam5gjcZiqqvRepaH94WHQlgBDAw0mIJ81jOqdEvWLjW7iQVmfGPf7Vvw5E40Y8kKdleiyQPNHai7JG1QoAiAOY70CEqRmzVnsmmdK1OibYYZHt/Y8UMWnvXJoAJ7jkmRBBzIEfp2rnzYnGe3tTbbf4KmFsgEnI5yTXf0YbauAT9Py/vXSp5Bx2xzTLgE+as9L0a60ekqdoYBgQSpEg/Qjg0G0tndlXbuEHxRF0mB79v+6s//RWBh+/jIjvntWj6T0C0iG5eAeeBtkDwD4PvUZ54rZSOOUjM9N+Hrl8N8pZgbiZAAH1NCjRXFcKU9R7HII+vFb/QdVS0Ht2kUA7twGGEoQCOR9vc96qtQTqWR2O0J2U/iP8AQYqcc0nd9FJYo6SeyLpGiFuGMFhB4/oa0iahjOCJ9s/T/wAUFpnhckQpmCB3P61JcaSxgHyKhN8mViqQRdtq2SST7T+RPeu0HbNz8QBAOMew/wC6VLxQ1gI6S9xU3ySBkyASB/8A1A7+1F6no4tQYBWMY7wN0EHjHPvT1vIbo2sVUkZVQYImQOJB4nwTg0ZrNVPL7tmYaJPePUsqe8cYIiulJtElXgvOl/GTKyrcX5iCIMesQckziQZ8cV6V0nqVnVIWTsRuBiVMTmK8F1tlgqHiPfvnA8qZ59q237Ium3mvXL7f+2VKzkBzuxiIMARNJjxJbSX8FnJvvwer2UAELgVIaazAVHeeQQPFeipLHGvJnq2J7238XE1Wdc1oA2g8iZFFreAAQepgMivNdb1stqWRY9TFUkwBGIJrHkyTkuKNWCEedyJzrF04uXHJDtEERAAk4znJNZjqfU3vsGYiBG4z+EdyZ/KPY0X1HqL3FCylsDAfaXIHaFiO/M0N1fqGlt6VlQh/SUIxJkZY+5Oa6LpJUVluzz34oT5lx3QyqBZImJIBA/8A1oDS9XdI5JGJMcePcf3r3z9nXwdpm0Vx9RaRxqHLeoSAqSi88ZDH71gf2n/s+sabbe0VwFGkNaLbiDzKtMn6H8+1bk1VMxOzBP1NuR3zjsf871pumi5+7LeuCDcO222PwLMnn9ayGm0ty5cREQl3IVVA5JgR9MVvethksJaGRZtwAD9J+uQxpuKXROUm9GUtdVc3GyYmB4gHAPeDWi0TfMA3QJ/L8/HfNUHQOk/Mh7ghM/ee+fEVfkbI2SYiJ74iSTxg8VmzVdI04rrYZf0pOByOcfpigOr6n5CTAJJAAJ5845ruv6z8pfUw3kyFBmfMx345rLdZ6u+obcwAgCY8/fnjtSYsUm99DzyKqRa9B6le1Wu0ludoa9aUhZEj5izMnOBW9/az0onUXAP/ALnqJAGACInwJNUv7Evh83taupfFuxLCcbnOFjyACSftWx/atfX5jkGPQqFokAl9wAz3H8qtNxT+PgirfZ4wOmXp2wp5kY7Dye396eOgXTyoGJGRB/WrPXdVtAQGYk5JA79gD9qSXb98qqr8u1Ilz2WSJLfniu5zq3oPCN0jP6vp7JcKYJHO1pEd81GumxJiPJI/lW103w0oXdcm4rMF3AemVHcn8OM+9WGg6UgWGW3n8IicTjMZwPvSv1MVpB+nb7PP30xgbdzTz6SB7ZrlmxcbCh4ngKSJr0C6VVhtjPYYiPpiJ/lRVzRgIGBGJJA7MTwAPNc/Ua6OWBGM6Z8Nu5VmIVQRMnt7+BWqs9PLAlJDEcDkiDEduAIFJ7FxkIBaMSByfAx496m/e8QfVAgTkCP87VCc5T8lYxUQROm7XUsW3DOCMmAM+1W1tA7kPIC4lDtPEndGGwI4qqtXWLkgEniNs+AYB45FXN6zcVVIC5EmMMIjafY/2qc/A8SvvaRC68Bf4R9RJB8xu5ph0dtQCqggQAImS0xEH9aNe26pJHk7RAOM/QARUGi1e63yAeTGQCJzA8ZH51yboNbIrlobifwxiPHkyfvT1ufw8AAHHIng/eoE1AyrQzgHgxzmY/r78UHp7xIJCkGT6t2Tx+njxTxV9it0H/vu0AkST4HEeRXKpW1j91I+grtU4IXmTXdUFMrLyICgkAiTjPNHdJLEYUS2YJngRiY+45P0rT2/2f6y3bLotsv7nIgd+0T4q26B8GhSTqflgsZCoYz34HHep5KSBHfRS/A3QTqrxe+R8hPX6VhTjCg8gjBxXp174jsWtyrP+muFAjxAB4jIqr1+ttWbYt21baMBVGP7mPFCafpLXNQ9wINr2wZPsRMeDxU4yk/tKe1FK5jdH+0C25Vbgb/UbasLBMmJycCYGYrbKPST38/+KzXVun2renKFVjElYDDvO7nmsb8PfGv7ldfT3GuXbc4djMTO33E/U8VWGF9sjklFv4qi8611W/pbdx/SASYJIEEmBzmYrzwa/wDEu4tIBwQBMyJx25on4x6k+pdDdeLbS1sSMvIEc4hc+c1D0vSMMqoUnJkRkZ+zYIovStjRTvRBb0N12JYHMRHgZ5PfHirhtJbtWrhZVC7Du9wPM/U1y/1C3YDG+wQLwCTJkcDu3071hfi74xbVEpbDLZ5IJ9Tn/lGI9vzrscZ5JWuimRwxx/ZFqfjbVtprekS8wsoGwMFgSTDHkgT38d6z+mALgSFngxifBrTfDPTrTJuwWIgzmP7VHrukWrS7gJM+ZrfaWjBdjtBfNkkBtrfhYgwY8fSjbnVXEy09lOMziPfJFY/VXyzljyTXBqWJBb1QQYzBg8YopaFa2WlrqTWHdSSVPg/QiW5gcVJ/6w9wkARxCqSJzBE8zBq16QPmG21q3bUAqG9AZhxK7sm4SDx2gzFGLYsB4+WoUsCCg/Cw8FQSRMYis05xT62WXKqKnpnw2LihnuEKXjaB6o8yTmfavQek9N0mltj5Qi5J3loZsk7QJEKuOR+ZrNLq0swsFmUllIwIgkxwZyDjyaJvdRTIaQWJPqPsoETkjkifNZ8mScv4Vgor+mrHxfdIeLSmPShG7BWcxEd/YHjzWX19s31O+6GJ9RB3BRGNzr+Js4kYj8qAPVE27Fz2gMd3Mn3znnmaKsXBtkrLeogE7onIkckSRPiaSpJ2M1aAdR0m0lvdd2IEYHCyhM4YbRMHiDOe9DP1gl5Uqd3BJ8ADg5HGPtUnVdKrMoWflz+AiTJ7Ez6iCImhNP0hfmSrFPG2cD0+1aFTW2LtaRdarr9x7NvTMVFsOHcAZndO2O4xU97UXbhESoPqWQAMk5EY7/QcQKh0XTUwwLNczmWJME8iCDxzRY1AKbSu4KZwCCpmSRHBMDt7ZqMpLwVjF+RabSQzZ2mYJ3CBAmPzro0wUEhlcRLETK55IPAkz3qwfX+kZYloktbUtPBG+ZP0Nc6idiDbuJH4hITbPErniSealex9UC/hBYkA4gxBGQSJ7cfrQLCTODghTEATyRmMf1qNSUIkL+LC/igcDvnMwKOs6bcsA7SYPGAMe2Afc09KIt8jnTdSyqSxZW5UiJx5keaurvxAzKFuhXaIJdAx2jjxH50A+nLBJZQFOY7mI/Km6i1bIlSGIB75jn+s0mm9hSaRDrTbb0FxmYwYHnAMxJptnp10AkAsD3t+oHtyvB9iBTdNolckyeRmVHYnnAirHU9SRBncpjlSBlRkEg9x9s0brUQX5kVw07Z9IMdoIP0I85pt6woJBVQSIJ7x/WknxOz+kuHycH1FRJAlstT/AN4ciB6jxIBJHtEdo5pvkuzvi1orL2mzBbbHGCMH/wAUqk1LEfjGc5mJ44xSp7YtI+iv31S7IZEQNxwCT2WeftTNZ09GXjIBggSftXD0uy10XmG5oG0kkgf/ABHA+tHb601GS+dGVScX8TP9M0mlLFEuBri/iEw/gyOa51vrFrQr6y2eAgkk+/ge9HdR0OnZ1uPbU3B+F49f0BGay/xb1ddj2nSHIAXcMMSMfQx/Oo1ji6RRynJW2ZjrXxDvEFQq5jiYJwSawPUNTua6BycD7CQfr70zrevO2IJBIE+BQw2qzMTlhnOOKvGNEnIqNa9zcjMzNt47havb3xhsUbBLwJBwAfc/28Vm9XriGYLx5oCqe2pdhU3Hom12te82+424/oPYeKHmuxTktkxGSeBVOkJbYRo9c9segwDUuo6hcuLmNvt/n+RVhoOgDbuuGMj/AExl47mBwPere10e2WUT6Qfwc5C8kCJnGe3H1jLLFFFjbMYtokYBMD+vNW/R/h25eIJG233bE98AHJJjxW76bbFs7yFAPfvzlQRxj6VNrFYgsC0bQV3hgRE8E+kmcwYqEvVN9IrHAu2M0emS0ilRsUNsX1boUCWMDuxPOZ9X2B6nZ/1LZVVBUgmQojJYcEwY7DPijG0zXth3smwlm3enk4YZkRJ4qa+8H0DcJDEhhIf8JPGccYxmsvJ8r8lXj0ZW1Z3M1sKSRuIU5zyRkZkLPb+lFK5yuS26A4g59yPwkN28GrjUaJizME2sQAIP8IMECOJWeP8Ad7VCNOxWdoZhJZf4iAfURj1QskfVvFWcroj7ezH6pb924ZguRIgjKiZyT2z3o/puluudrA+k7SoMMJHMnAEfzFHdGt7XfZci207gY9Q5X0EAceD2rXWTb9Uggrt9aEnn+I7sbYJET27802XNx1Q0MV7spLWgtBVXbmAwYDcee54mMZ4ohtDJZQhPjgYPfuAM/wAqWuupk2rvZVKLbIbAjcxPpOY79jUd92Y/gaSue43YGIBjA/nUG5PbKqh37mW2hVCgYJ/4g/WKOv8Ayk/DnbyQZB8QTBnHM1HZ0PpJ/EDkoMBR3Mg5PaTU3yArbBJtsODAiZKsYzjyM1NzTY3SA11r7yBAntEKfTP1JqwZN6mNoBmceDAkeSQ0D9KpUvj5fzGDMzQEAPsN3qHIyBmO9EEM0yxLwSNpPbhZxI3EcfaulG9oCbOXAGuG2udyqRIghe8dyJ7HNK5fUwVgKfSFz+IYKnxMAj7+K7ptAN7fjyigtxkSWZskzPA8CjrPyn4tlpAGY2wvEfkTRc0gJMrbh4naIxAOCe+Z8TzxBpX2HJO7sFXEwc/h/t+dS/OcXN4UCVO2Mgkk7iB/u4wfNMsWfmk72hvaV+kRxn7011tgbvR1GO2VBXtJOMGYI5AxQ3V3BBKD1cANJU+kj7mCQR+tSPZKBWdGAEz5C8SPTkk5kVJrQAgKs52xAZYZoBAyO2Tggc02rsWTSVMoNH0e3auBmLMTP4SBGORmdw8Crz93PoAYAAEgyByCZO44wO3kimXNOqorl1gxguNyjkcd8HvjvQGm2NMF2ZSW3tMDvAECY5j2qlue2T5KKpE2u1BG0SBjkwZ89/8AJpUtTYVwvgA/ikSf4j+HuaVFJA5nuXwt1I3WddoVFVNoBJiQZ/kKv3gfeu0qHp4pxd+Dsv3g2puLZUMQTGB9zXnX7T+pBtMLoWGUnb9geaVKq9OhVtWeM67VN8pOM8/f/wA1S3rjOZJpUq0xJMgK5ip9NpC5gQIn3pUqaT0As9N8Mu67t6gc9/NWuh6fa090q83GABHpAAn3nn7UqVZ5ybReEUX2mAupCgqASckcwfC8cUrPTQVD3IPqiVmTjdBBMRSpVks0VsOtlPlyqwNwXgAxiDI5YHvTrtohVt7iqkiQskGc5DNE/alSqaHYRo9N89oZiETAUQODxjtV9+6qO0wO/wBaVKp5HTKQRHcsydimJz+n51FqbPyvxEzPpKgSD5z/ADpUqMXsE0qPI+tX97G6MHeVcDA3/wC5QMCR2xBmPayPWWVLCOSVI3NGTliFGTmB/M0qVenKKaVnnxbUjSBFvwI2tJCsFjucHP4fzNN0y7ZVnLAOQAVnbnIBL5zPI70qVYo+Uan0mXtnVtbRbpjlVgEnDQBk4/ICKC0l0tdDzJYTkRBDevInmZ845FKlUUlTHbHjQWwm4CA52gQDjJg9hEH9KENoK1lMgNuyOQQMntzI8d67SroPaOFpx6yrxBOYk5AYyJOP+hzV30rptq+LoAKtZUbRyrAhok4IMSJHGI4pUq5d/wCgTZUi2GDbFAA/EDkzONp9hGTk96qI/jgEFRIPczn3AkeewpUqeLJyWkxuh60GZlZWndgq0DiIZSMgmSciZoDWErAOZnaZMgDkH++TXKVaUkjO3aBQCxAY7pwCfEcN+fNSaeVcIApYnBPAwfuf+qVKq12J5D9MvypEB2OSSSB9opUqVGkc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solidFill>
                <a:prstClr val="black"/>
              </a:solidFill>
            </a:endParaRPr>
          </a:p>
        </p:txBody>
      </p:sp>
      <p:sp>
        <p:nvSpPr>
          <p:cNvPr id="133126" name="AutoShape 6" descr="data:image/jpeg;base64,/9j/4AAQSkZJRgABAQAAAQABAAD/2wCEAAkGBxQSEhUUExQWFRUXGBoaGBgYGBwbGhoZHBcYHBgaHRsaHCggHBwlHBcYITEhJSkrLi4uFx8zODMsNygtLisBCgoKDg0OGxAQGywlHyQsLCwsLCwsLCwsLCwsLCwsLCwsLCwsLCwsLCwsLCwsLCwsLCwsLCwsLCwsLCwsLCwsLP/AABEIALYBFQMBIgACEQEDEQH/xAAcAAABBQEBAQAAAAAAAAAAAAAEAAIDBQYBBwj/xAA8EAACAQMDAwIEAwcEAQMFAAABAhEAAyEEEjEFQVEiYQYTcYEykaEHFEKxwdHwI1Ji4fEVM3IkQ4KSsv/EABkBAAMBAQEAAAAAAAAAAAAAAAECAwQABf/EACcRAAICAgIBAwUAAwAAAAAAAAABAhEDIRIxQQQTIhQyUWFxQoGh/9oADAMBAAIRAxEAPwDz83BGaK0l9QhHvVcLWec1ImxWyZNY6RWwq5eG4ATjND9RunBOc1yywkt9q5qL4JA7cmuSoLYZqbx2iO4qLU3CLZH2pai9JCgcQa7dBKE+80ob/AnldgJ7frRml9zNVmt3G2rDsaJ0ZYxBFFrQU9hr21PpOaWjviySpG5TUOo9ImaEua8Eenkd6RI5vyX+mNq6x9YX61IpRDIYVlbdksxY49/BqysaYwAWn+tBwRyma5dbavIAB6x9pqi6zoBcG5V9Q5FVVuzcTdznI2kyKuNCz/KmSSeKH27TO53oG0DhQPTEUF1TRLecEQPNWnyyw9K571H1KzKqqqAe5nvXRnTs5u1RTX+k2QCDz5Bo34e6Rp2tXA0NcmRPihr+gZYBA3Yx596hNh7byMTiquTa7EpLwEt0RNxgCa5qOlIpj27cVbWunuYiZ7mp9ToiygiI7+fFSeXfYeJgtVbYNIBG3uK1PQviXU2kUCbgmCCMxVxa6Shdd2OMfSrrT2bQlAvq9gKXL6iDjTVj44O+wvQ9Ze8M23SB3GKh1uqzxGMmJFc1Vz0wrRPPP9KBPTGKzvKj75rEpJu+jRJS/pLZvITiAZzFF3upKuFY+45zWefpssflyWnE4BoV0u7iNpVhj6/Q1TgnuyVyXg0Y6m4/5LMiKvdB1dXHMfes1p1ZG3BiJAlTke9EaHTKGJ47+wnMUvxHi5GlcyJ5qs1LhAe4A7+KWr1gFskt9IIqpuOJjcTu7HihCyrmhWtQrKzo0bf4K70zqdu6PxDdMQeRVcE+WHgciB4qX4P6bbg5Buk5xn6VWcItWxOTbpGgKqTgH+ld1hNv1/nt/rR1xbSJDnPjjNVOp1qtbZUxP+c1CNXSKcmuxavrcKs55jP0pVl+qaV5G3Aj9cUqsoRRNZZGbu2ABIknvQbWic9jReldj/8AE+/eiDpiQBIn65ivRunRjIdHY3CAPvU66cIse/NTab/TMdgPrXdRfQqM5OfIqbbsOgS0BLTXHuoqn37U23Mme9R6ewGZiwMASPemrezkzmjvAowJqPR64qGCjI4NSmwAGlSvuOPyNT9G6C10bl9XIMcDwT4otxStgpvormvvd4yT2o7SaNoMjnFabTfDX/tn8I7wJNXB6LbRtwJAkESc/wDg1GfqILopHC2ZS1oXbAGO/tRdrQuElZaM559xV9qNIxG5ckcif5zTE6ithS91dqj8Unn2FQeZy6OeOnszwv8Ayz8xyFUGZPjx9aA1PxHplQhd7GeAsfqTxVL8VdaGpu/6a7bSk7AeTPLEdj7dqpK3w9MqTkRcq0jR3PjG8FK2wqL7+o/nVZe65fYybh+wAFV9I1dYoLpCcmaHo/xKyOBe9aTkx6h9PI9q0/Tuqaa8dp2MZxMrI+hrzWa6DU5+njL9DxytHuVuzsEJgMMAfyms/cW+S3oPsRxXmydQvAQLtwAcAO0flNWmj+LtXaEC7I8MA3P1E/rWZeilHp2UeaMu0ehWjdIllkqOTifvUouMI7Mfv+tYtv2h6n5ewJaB7ttmfscVTX/ibVOc3n+ghQPyFJH0mR90hveglo9RXWPbG2MngiiUdym5xjz71gfh74wclbd9gQcC4RmZ7n+tbm/rmZRaIBHI9z9e9Zs2FwdNFsc00EpaQrlwD2pradU5Ybu2DXemdOdiu5doGDux9Iqxu25JUwT2n+lQepVZdNNbK4XBGZJnFOFoNOT6ew7/AFruh1i7grCCDBx29q0A6vYtoyIoEqZMZOPNFRp0c0q0ZhtIpWfEGKh1unBExJGQe/FDdC0zO7yTsJ9MzxPvVh1K0CwCnb594p0qlVkqbVtFXc6dADgMGI4nFWfQtN8uWH42M0RcFsAEEnzPFSaLVgMECnI5/wA7UJTdDRikx99FY7rozPegOoKGAAws4ij9WXwSJB8frQJZWEERJ48DtSQXk6SsC1FiAsMDzzz2pVPqemDHqHeaVUUhODMF8nZBK7gOD4qHTuWuY4OJ7fee1T2Tk7gdpGR/KBRFj4fd2GxoTuSD4mCK9Hko9mOn4HvplySwY8Y4jzXL+mVyuyM9vMeDR/8A6YVILXFxk+P0GcVL+7C4wAxElTHPGR9anz2M0C3tFt9QkiOJyvvFHabRg2wZIYYOOQeDFTaHTckksIz/ANeRT9Xc2etTOROcQfAqcpt6KRS7YbZ6LZBm4jY4YkEe8eKtLnoUi2krEKB78cRVGusYZbKsCZ7yMcfcVJZdWC+tlY+D59qzyUn2VTj4LG3qWW3PdTt2wY/yaa2slAwMmfUp9vFSaKyA8IGaR+DfBPvJPmq34h1IsW2a+xtf7UKyzMOAuAfrU1HnKktjP4q7G9Z61+7pvchQAQF5LkjArzDrfW7uqcNcOAIVRgKPp59651rq9zVPuc4AhV7KP6n3qumvZ9P6dYlb7MWTI5MRNcmka5WkkdmuUqQrgCpV2KQFccOQTwJq2taZLaEvBb3nHsPegdHf2kekGD9zRWpvb4kBVGf+qR2x0kAai3B4/Soqn1V8NxQ5phTtekfs6+I2gW3RX+XG0nBgzAn2/lXm9a74S0hVN/d8/QCQP71PNBZI0ykMji7PXdZ1Et6oKiOPeqj1PmWEHkz/AEqHpnUVvWVyS2QY7EH+dE7doEloPf8AvXgvG02j0b5UwfVamWwFJEds1Odc7ZKACeAOffFD629bb0gHdyCv9TVc2va2wDNAOPyqnGxHKi9u64hRCgH6H8qC03y2MvLMDODEiciqrWa8uBBg578+DTtM/rwVCxmTmfAoxxaAsrbNR1C2lwbrSldsY9vehtTfZ7cHESARgxUOh1RgxxwR7UPq2LkpvCqTiKlGLTop+ycXGRfxEeDyagviTPj2qa1YLcP6R/uPeg9bfuIGRbbXG8CI9smqwpuh2lxsPOnR1Um4inMgwKVYe3bZncamUcEQsjAIpVp9tIz8v2XKaRQCSJP8MeB9qP1d8bQoOxSBwRyRIH6VjtF1prOpFp7n+nABbwY/l2q11T27uFudyZ9uQMd5rp4nyXLojz1SCHcQTkGY4kzGTUNi2rOCrtAHqyRB7H6UX08oILHcVOYxJx5/zNDve2sxIG18EQCACfzxFD9IXic1F0yEQEhcyG5n+lQLbLHYgI9+30nsKG0+qhypyRweDHHarGxqVtjaBDQCAfEfr96ZqloMdvYZo+m3FAkyDgCZj+1J9DdVfQh2sIZokjPHMipNJqnZdwdRnJiSIjyPt96tV1xtCCZ3ZjPce+KzylJF1GJnviPq/wC5WUEK9y4MAk+kDuRXnXUepXdQ5e65djxPYeAOwq4+OnZ9QHIIBWACZiDn+YNVukswu6ATNen6fHGEeSW2Zsk23XgGt6fGealGlxxniPemvfgzRNi5ugDnmPMVZt9kqK64kHNRkVbXbH05njEHxQ6aMmfIOQeM1ymdxAYp9yyV5BH1q1GmFs+k5P8AnNCXbZY5naJAzPejztncQQmkF/yKNWxt5qO6YH9a6wHAAByZqG5dJprOT3ptFI4VcrtS6TTNcdUUST/k0TibpWi+dcC9u59v+63V0G2oUYPCkDAx39qh6f0pNMpPJMTPJ8VNqGI5PJmpSdnDfhrqJs3G7T+Ie/G4f54q+V7ZS41w3Yn0mfzJA7VmGgHj6xRVty5MEyBBE9uxjway5cSl8vJoxZWviXjEKQqm3t/3QJA7fnVFe6jaF8q53R/t7+1G9JuWbDhbrAK5HILFuxAHHHmidV0ayLnzLa43ejEEDkT4qLUU3ZVr8DtL0/8Aj2IojAJkge80f+7IygqstE4Aoe3du7hywET7Zoo6hySQdsY4/SoSsqlFDNHpQSTtMmYiR9jRFjpV9plQCOBIwPrUa6t8Sw2jmCAak1HUCRiQTiQZkT3pbnyDa6KpUuB4iY9+9EXXcDcDDZn6fSodMEl967c85zUzlNoxngbT25qkuwKQBqdMzwxgyO65pVB1XWMGAt23YAcyOfzpU9MHxMP1Flu6kmSFcjJ54rRaDpIRLbXgdxcCDMEHPI7wJpXujIGBkug/i7bwDIMHnirPUbrvyikPcED04QGCoM8Tkdua05MlpJGaMK2yW/dRlEiXOJJxtz3HPAoFdQruBBLKRECBPYGYmKKt6Eg/KyV5YZ2g98yIM9qKuaqzJlYiTtA5MQBJORis91+x+KeyGzq7q3NnogrP4IPcYbvxNSXlDFH9LkiTtOTPgHvMzFS3NQl0g5LKBgAQoGQC0948UBZtsz7gNoMsCAIAmQATz34pU/L0dxDdLqgoJbCgxiJAOOO5qU6gk4naBB9JnPH5CgrNlSWV9o9MwBP3zkGRnEZqDV3WCnLgspjbECJMnucGuUbYG2uiHrGgbUqthQXvbgUjuZI259q3vwn+xhUWdbc3Er/7dvAVvJbv+VVf7GtJc1GrF9yGWypO/b+IsNqgGOYJPtXuVejghUaZGcrPGvjP9iispfQNDyP9NzgrtggGMGYOfevHNT0u7prrW7yFHQwwPY/bn7V9kViP2j/AadQT5iHZfRTBgkMBkKYIzPeqNfgQ+a1uefcRRFq5LCTAjn+VM1WlKOyt+JfSw8NwaBvXNpwaVbDssTfG7IyZ+mOKr7WpIEVELp71GwyadRA2SteNROabSo0LZ2uClRvSuntfuBFDHyVEwPeSB+tGziPRaN7z7UBJPJ7AeT4FbY2tPobQMTcIg92dvA8Caa121pEFnTD5t9gZnaDjzH6LzUfStC283tRm8T6ZMqAR4I9JFI3YaCtMjuBcuckelBwo7/VvepH+lSajE+D2/tUO0kSDn/MUgwO6RjtzTdNcAeREjB8HP8v5ECpUuFgSVKkEiD38EexoK+qKGhtjbXftniQZ5+lB/gKD9HoXe6t24QQpOyO0nuOavbVwXAQZISGEd/c1j/hp7wQm2fnW/wCND6WX3VjImtbobogNlZGJxHkHzWTMn1Zqxuw51BDEuCkTgjJ9/wDO1CafbcCXARtM54AI8jzTNS1u56QfVGZ/C0cRQ19mtJCNMqQ1srCzPHv9ajCKqvJSTrsMN5NwlBJ4aRB857GKE1Fk22LqPSf+XAFP0bIVUYEwNgzH2Ndu9KHzAfmbSvKc/pRTUdCtN7QYumjTjUK4hsBImRPeeKgGvt2Nt1iVYSQpGD2P6UrpNtYJLLyq+Pp2iiLOkS+nqVW9ifw/2NJX5HaALpVmNy2WIeCQDAGO1KqzrR+SypatbgBmCcHxSqzgmImDaDrsXNjwF2kA5A2sIIMdo4Aoj/1E2SBb2sPIH4QYjHNUr2UddzARnImee48TNGpphdJaYaBBSJ3DkgcH3H6VeUImaPIs7PV3Lt8ySpHAxCggnByCTVrY06XDgKF5gAD+ee2T71WpYsoVJt3fmbZB+aVJiMbRE8cHFXOs1mwIzpbuKZAY2x6iORKwyuJ4nOCKy5K/xNEE19wH1K2jQiAiBBnExIHETyPek3zb6WktILakZ5xA7TzP9aN0luzyLb2mIk/6m8ADxvWR9Ki1l4zA3CIBhcmT5mMeKRy8FOOit6Z09jdIcjcJXOZzkk9xgYmrTqgILqR6jH4VyCBzjAMZGKnfqBFtAm1Qxm4Si7iAdpye09vpQN7WRcPp2qAczIJzkn+IfqJ9qFylKxKjFUb79j1gBNSQf41BUCADtmY8ndXotYb9lCRZv7hDtd3EgyCNoCwfoPzrbXbkCvUxzUcabMc18h9KodNqA4MGYMH61NVYyUlaFaadM8A/b30NbN5NRbUD5hhoPeCZ2/nmvJGM19B/t0cNpogEgjaTH5AHk/SvnuhjaYJWNNKuGlTgsVdUVyaK02pggGCPdQf5igzkEWNAoIL3LW0/8zP5KCftRl3rBY/Jt3DasmBuEqMYJbMlT71Lp9FZdRmXMzEAEchkP8LD/a2D570tX0+0BuuGD5GJ+ozn3FJyQ/Ev+ndItrbAdBuwVO7coYfxIYkA4MGaJ1tyMtx5HH5VlNN1T5Y2Wbrbf+YwPpI/SuXNE9w7mYueQytkf/jx+RFCt7ONLYYnLA+2Zx2IYY+xpzrGRWfS5qLYlSH8g4JHuPPvVrpdaHgRD49J5E4z7e9LLSsKVugrS2w7qskA/iIEkKPxGO8Cuxp0xBLNMOwG8rMTHHYY7VPqkFlMiWOS0hTgg+lgZgYx3rNJ1FWb8OJJmMn79qzpvJsvqGjS9MvkIRCoBwojI8x/Spb2vCgcY7j+3f61j7nVLhgDCjmO/wBfeoNTqwRgGe/iKPsW9nPNS0aJPiJUeQsEHkf91Fquv/Mk7QMyCOeeKziAn6HyK63gkgfz96p7UbJe5JoubnV2EHg5iRxRGi6yCf8AUXPeJmqH5ixBJJHArtu5HP8An3ovGmujlOSNvodZZJO64ViQikYE9yf6VYXOooi7LIlz+IggTjn9K88uMDEL+RND7/BKn6xUvp1Y/vOj0awiMPUzbpz6cZAIgxn7Uqw9nrV+2IV5HuAaVD6Z/k73jS9E+HW1QuotlmCgNbuYA3x67bMcQZEeCvvRmq+Gb4X5rWtipAPrTBmMjuJ+9XXw91U6TQi0+LobapB/gJYbgOSao+pX9V1JRYLrZVGkzum40QGMdgASB5NS5Nyd6RSta7L0dJtHTl7+otAD8P8AuUDiWkkHvEd6zul1HzXNpAz2SfV4EcNJ9vEmj9F0e1aBtgi4xbPr7gHG2OIJBk/0pLcVYQI9qOdhAX2w3qM0i81so78hmn0wXAJjgC4QcA5lhkH3Ip9gpgAqQob05yf4d3sPHJqAX7gJVDbcOQDBzI7nggwODn3oC9ogScspkkSMSBiD7+D+dTUXfyH5WtBOmuBwV9JhtwlcIe4gDgwOT2pvWdtxWBWSp3D/AJZGBE9s0JpOmNcaLdxVBxJJ9fBIjsQT9eOaO6l0m9ae0C4juCu4nOOOB9+9GoqXYqtraCvhPrd6w8opGQNpzIaMEfXM16lrupnbnBxMfrWG+HOlkXxcYqyhZXa0yY7g8QTV31C6cnx7ma5zta6NGD08ZSVob0vrxttJMqXfcPILkf2rbXeoWwm/cIiefavGdXqjsvLOflXGBwRKkRBoP4I6wLWoFzUN/o3gQwZpRQ0kEzgVbDKUYtC+vxwck0c/aBqLvUb0WfU65sqp/EyjcSJ5IAOTXnPxRq1u3tyjb6VBGcEcgzmZqy1fXja6lcvaV4UXT8stwFkiPZckfShfirqgv3C1y3bW8cs9smHng4Me3FbYJqjzJ0Z6KK6fomusFBjycwP+/aha1vT9Stm1b+XlnHq3CR7GD2wffFPkk0tCRjbG3fhq1JVHIhBDHu2d2PrWavadlnHBg+xrcpaO1yB6v4pgcdwI7zzQ/UOnkqSoAaIYfwv4Edj4b6VDHm3stLHa0YpWjiR964afdABIyPIPI9qZWogcrY/BdpHt3BcWcmDIBnbgScx9KxxrR6HUBNKgTDm4zFhyIwBU8yuNIpiaTtmpfpawQoMRgjd98HB/SgNNr00pclv+MxluTn2qh13xLqXAU3nhRGMT9Yqra+Tls+ajHBJfcx5ZVeiz6j1d7jHIjsPaq/sIETTbZnP+RXQrNETV1GtE27ZKt6Bx9z5p124CuMcfn7UOW8ikv6+5xXUAkFyOZMdu1ds3A09wI/8AApgYMDg4qA4OMe9Gkzgu8ZJOPp3qW0RQYuSc06SBk47V1HE7g8k1JZfcYVZnH+TUc7hBE1q+gdAACsxIJ/hHj3nn6VOc1FbGhFyZRarpRWJMHuPFcrdPoExu2jx6e1KoL1P6LPAwPp91Xtl90uMyABH5zP0rW9GRrzKtmzu/3cDaDyScCJH1rxo6W6JBkQYInP3zzjk16R+yrr1y1eGnd1C3TIY+ptwEKsxETNTzYlGLa2NjyN6PQNP8EtvdjcRdwXcMtxP080Uf2e6RiSTckxlWA/SK51a7A2tqLlsu4WUVZBPGT2qXpIuaMQ919RbBO5mEuvg4/EOZ71iwZ06a/JTJCdd/8Mn1/wDZlqEYnSuLik4VyFYfU8H8hVF034N6qt0W2tjbH8ZBtkcEbgcc4HtXvCOCAQZB4p1ex7MWY1kkjK9C+Dbdq3tvbXJJwkqsGOwPOOatrvQNOwg2l4AnMwOMzPerSotTcKqxAkgEgeSBxXPFigujvcnJ9mXXoq2LsqxIKkRHHqnFBdWSQwyAeYA471Loup/NYkh5xkj05HbAkA4+1UnxHrCobIkDmI8e/vXncU3o9PFNwWzz/rmuNq8pGdyMp9wwI/MmDQtkMiA3LT7BtVt/pgxiBzB88YoTrr//AFSgttIg5JyfGO9O1fUCgIRmKgDdba4WVs5Yd0YcyPbmtTjSozznylYF8UdLtJbL27TLJwwOAJO4EefeKyRr0rq+mQ2VJdvl3kBW42ROJBKzJBO0g+x81iF6M/zShxBOfI9oq2CeqZmzR8og6Xo/muAx2pmW/oPevQLWnRFh+CBA2niOQBxVZ03pyBlltpQYUSJPk4z/ACq0W6u4F0BXjuNvv3xg/c1HPPlKkUxQpWOVVZlESgX1NIxjx3+2alR2XJDEDgACfAzUVjVbSyrAtnvMbZMx/wAgcc+Ki/fnAZSqr2BX+IeZ7dqztMvoxPxMkam5gjcZiqqvRepaH94WHQlgBDAw0mIJ81jOqdEvWLjW7iQVmfGPf7Vvw5E40Y8kKdleiyQPNHai7JG1QoAiAOY70CEqRmzVnsmmdK1OibYYZHt/Y8UMWnvXJoAJ7jkmRBBzIEfp2rnzYnGe3tTbbf4KmFsgEnI5yTXf0YbauAT9Py/vXSp5Bx2xzTLgE+as9L0a60ekqdoYBgQSpEg/Qjg0G0tndlXbuEHxRF0mB79v+6s//RWBh+/jIjvntWj6T0C0iG5eAeeBtkDwD4PvUZ54rZSOOUjM9N+Hrl8N8pZgbiZAAH1NCjRXFcKU9R7HII+vFb/QdVS0Ht2kUA7twGGEoQCOR9vc96qtQTqWR2O0J2U/iP8AQYqcc0nd9FJYo6SeyLpGiFuGMFhB4/oa0iahjOCJ9s/T/wAUFpnhckQpmCB3P61JcaSxgHyKhN8mViqQRdtq2SST7T+RPeu0HbNz8QBAOMew/wC6VLxQ1gI6S9xU3ySBkyASB/8A1A7+1F6no4tQYBWMY7wN0EHjHPvT1vIbo2sVUkZVQYImQOJB4nwTg0ZrNVPL7tmYaJPePUsqe8cYIiulJtElXgvOl/GTKyrcX5iCIMesQckziQZ8cV6V0nqVnVIWTsRuBiVMTmK8F1tlgqHiPfvnA8qZ59q237Ium3mvXL7f+2VKzkBzuxiIMARNJjxJbSX8FnJvvwer2UAELgVIaazAVHeeQQPFeipLHGvJnq2J7238XE1Wdc1oA2g8iZFFreAAQepgMivNdb1stqWRY9TFUkwBGIJrHkyTkuKNWCEedyJzrF04uXHJDtEERAAk4znJNZjqfU3vsGYiBG4z+EdyZ/KPY0X1HqL3FCylsDAfaXIHaFiO/M0N1fqGlt6VlQh/SUIxJkZY+5Oa6LpJUVluzz34oT5lx3QyqBZImJIBA/8A1oDS9XdI5JGJMcePcf3r3z9nXwdpm0Vx9RaRxqHLeoSAqSi88ZDH71gf2n/s+sabbe0VwFGkNaLbiDzKtMn6H8+1bk1VMxOzBP1NuR3zjsf871pumi5+7LeuCDcO222PwLMnn9ayGm0ty5cREQl3IVVA5JgR9MVvethksJaGRZtwAD9J+uQxpuKXROUm9GUtdVc3GyYmB4gHAPeDWi0TfMA3QJ/L8/HfNUHQOk/Mh7ghM/ee+fEVfkbI2SYiJ74iSTxg8VmzVdI04rrYZf0pOByOcfpigOr6n5CTAJJAAJ5845ruv6z8pfUw3kyFBmfMx345rLdZ6u+obcwAgCY8/fnjtSYsUm99DzyKqRa9B6le1Wu0ludoa9aUhZEj5izMnOBW9/az0onUXAP/ALnqJAGACInwJNUv7Evh83taupfFuxLCcbnOFjyACSftWx/atfX5jkGPQqFokAl9wAz3H8qtNxT+PgirfZ4wOmXp2wp5kY7Dye396eOgXTyoGJGRB/WrPXdVtAQGYk5JA79gD9qSXb98qqr8u1Ilz2WSJLfniu5zq3oPCN0jP6vp7JcKYJHO1pEd81GumxJiPJI/lW103w0oXdcm4rMF3AemVHcn8OM+9WGg6UgWGW3n8IicTjMZwPvSv1MVpB+nb7PP30xgbdzTz6SB7ZrlmxcbCh4ngKSJr0C6VVhtjPYYiPpiJ/lRVzRgIGBGJJA7MTwAPNc/Ua6OWBGM6Z8Nu5VmIVQRMnt7+BWqs9PLAlJDEcDkiDEduAIFJ7FxkIBaMSByfAx496m/e8QfVAgTkCP87VCc5T8lYxUQROm7XUsW3DOCMmAM+1W1tA7kPIC4lDtPEndGGwI4qqtXWLkgEniNs+AYB45FXN6zcVVIC5EmMMIjafY/2qc/A8SvvaRC68Bf4R9RJB8xu5ph0dtQCqggQAImS0xEH9aNe26pJHk7RAOM/QARUGi1e63yAeTGQCJzA8ZH51yboNbIrlobifwxiPHkyfvT1ufw8AAHHIng/eoE1AyrQzgHgxzmY/r78UHp7xIJCkGT6t2Tx+njxTxV9it0H/vu0AkST4HEeRXKpW1j91I+grtU4IXmTXdUFMrLyICgkAiTjPNHdJLEYUS2YJngRiY+45P0rT2/2f6y3bLotsv7nIgd+0T4q26B8GhSTqflgsZCoYz34HHep5KSBHfRS/A3QTqrxe+R8hPX6VhTjCg8gjBxXp174jsWtyrP+muFAjxAB4jIqr1+ttWbYt21baMBVGP7mPFCafpLXNQ9wINr2wZPsRMeDxU4yk/tKe1FK5jdH+0C25Vbgb/UbasLBMmJycCYGYrbKPST38/+KzXVun2renKFVjElYDDvO7nmsb8PfGv7ldfT3GuXbc4djMTO33E/U8VWGF9sjklFv4qi8611W/pbdx/SASYJIEEmBzmYrzwa/wDEu4tIBwQBMyJx25on4x6k+pdDdeLbS1sSMvIEc4hc+c1D0vSMMqoUnJkRkZ+zYIovStjRTvRBb0N12JYHMRHgZ5PfHirhtJbtWrhZVC7Du9wPM/U1y/1C3YDG+wQLwCTJkcDu3071hfi74xbVEpbDLZ5IJ9Tn/lGI9vzrscZ5JWuimRwxx/ZFqfjbVtprekS8wsoGwMFgSTDHkgT38d6z+mALgSFngxifBrTfDPTrTJuwWIgzmP7VHrukWrS7gJM+ZrfaWjBdjtBfNkkBtrfhYgwY8fSjbnVXEy09lOMziPfJFY/VXyzljyTXBqWJBb1QQYzBg8YopaFa2WlrqTWHdSSVPg/QiW5gcVJ/6w9wkARxCqSJzBE8zBq16QPmG21q3bUAqG9AZhxK7sm4SDx2gzFGLYsB4+WoUsCCg/Cw8FQSRMYis05xT62WXKqKnpnw2LihnuEKXjaB6o8yTmfavQek9N0mltj5Qi5J3loZsk7QJEKuOR+ZrNLq0swsFmUllIwIgkxwZyDjyaJvdRTIaQWJPqPsoETkjkifNZ8mScv4Vgor+mrHxfdIeLSmPShG7BWcxEd/YHjzWX19s31O+6GJ9RB3BRGNzr+Js4kYj8qAPVE27Fz2gMd3Mn3znnmaKsXBtkrLeogE7onIkckSRPiaSpJ2M1aAdR0m0lvdd2IEYHCyhM4YbRMHiDOe9DP1gl5Uqd3BJ8ADg5HGPtUnVdKrMoWflz+AiTJ7Ez6iCImhNP0hfmSrFPG2cD0+1aFTW2LtaRdarr9x7NvTMVFsOHcAZndO2O4xU97UXbhESoPqWQAMk5EY7/QcQKh0XTUwwLNczmWJME8iCDxzRY1AKbSu4KZwCCpmSRHBMDt7ZqMpLwVjF+RabSQzZ2mYJ3CBAmPzro0wUEhlcRLETK55IPAkz3qwfX+kZYloktbUtPBG+ZP0Nc6idiDbuJH4hITbPErniSealex9UC/hBYkA4gxBGQSJ7cfrQLCTODghTEATyRmMf1qNSUIkL+LC/igcDvnMwKOs6bcsA7SYPGAMe2Afc09KIt8jnTdSyqSxZW5UiJx5keaurvxAzKFuhXaIJdAx2jjxH50A+nLBJZQFOY7mI/Km6i1bIlSGIB75jn+s0mm9hSaRDrTbb0FxmYwYHnAMxJptnp10AkAsD3t+oHtyvB9iBTdNolckyeRmVHYnnAirHU9SRBncpjlSBlRkEg9x9s0brUQX5kVw07Z9IMdoIP0I85pt6woJBVQSIJ7x/WknxOz+kuHycH1FRJAlstT/AN4ciB6jxIBJHtEdo5pvkuzvi1orL2mzBbbHGCMH/wAUqk1LEfjGc5mJ44xSp7YtI+iv31S7IZEQNxwCT2WeftTNZ09GXjIBggSftXD0uy10XmG5oG0kkgf/ABHA+tHb601GS+dGVScX8TP9M0mlLFEuBri/iEw/gyOa51vrFrQr6y2eAgkk+/ge9HdR0OnZ1uPbU3B+F49f0BGay/xb1ddj2nSHIAXcMMSMfQx/Oo1ji6RRynJW2ZjrXxDvEFQq5jiYJwSawPUNTua6BycD7CQfr70zrevO2IJBIE+BQw2qzMTlhnOOKvGNEnIqNa9zcjMzNt47havb3xhsUbBLwJBwAfc/28Vm9XriGYLx5oCqe2pdhU3Hom12te82+424/oPYeKHmuxTktkxGSeBVOkJbYRo9c9segwDUuo6hcuLmNvt/n+RVhoOgDbuuGMj/AExl47mBwPere10e2WUT6Qfwc5C8kCJnGe3H1jLLFFFjbMYtokYBMD+vNW/R/h25eIJG233bE98AHJJjxW76bbFs7yFAPfvzlQRxj6VNrFYgsC0bQV3hgRE8E+kmcwYqEvVN9IrHAu2M0emS0ilRsUNsX1boUCWMDuxPOZ9X2B6nZ/1LZVVBUgmQojJYcEwY7DPijG0zXth3smwlm3enk4YZkRJ4qa+8H0DcJDEhhIf8JPGccYxmsvJ8r8lXj0ZW1Z3M1sKSRuIU5zyRkZkLPb+lFK5yuS26A4g59yPwkN28GrjUaJizME2sQAIP8IMECOJWeP8Ad7VCNOxWdoZhJZf4iAfURj1QskfVvFWcroj7ezH6pb924ZguRIgjKiZyT2z3o/puluudrA+k7SoMMJHMnAEfzFHdGt7XfZci207gY9Q5X0EAceD2rXWTb9Uggrt9aEnn+I7sbYJET27802XNx1Q0MV7spLWgtBVXbmAwYDcee54mMZ4ohtDJZQhPjgYPfuAM/wAqWuupk2rvZVKLbIbAjcxPpOY79jUd92Y/gaSue43YGIBjA/nUG5PbKqh37mW2hVCgYJ/4g/WKOv8Ayk/DnbyQZB8QTBnHM1HZ0PpJ/EDkoMBR3Mg5PaTU3yArbBJtsODAiZKsYzjyM1NzTY3SA11r7yBAntEKfTP1JqwZN6mNoBmceDAkeSQ0D9KpUvj5fzGDMzQEAPsN3qHIyBmO9EEM0yxLwSNpPbhZxI3EcfaulG9oCbOXAGuG2udyqRIghe8dyJ7HNK5fUwVgKfSFz+IYKnxMAj7+K7ptAN7fjyigtxkSWZskzPA8CjrPyn4tlpAGY2wvEfkTRc0gJMrbh4naIxAOCe+Z8TzxBpX2HJO7sFXEwc/h/t+dS/OcXN4UCVO2Mgkk7iB/u4wfNMsWfmk72hvaV+kRxn7011tgbvR1GO2VBXtJOMGYI5AxQ3V3BBKD1cANJU+kj7mCQR+tSPZKBWdGAEz5C8SPTkk5kVJrQAgKs52xAZYZoBAyO2Tggc02rsWTSVMoNH0e3auBmLMTP4SBGORmdw8Crz93PoAYAAEgyByCZO44wO3kimXNOqorl1gxguNyjkcd8HvjvQGm2NMF2ZSW3tMDvAECY5j2qlue2T5KKpE2u1BG0SBjkwZ89/8AJpUtTYVwvgA/ikSf4j+HuaVFJA5nuXwt1I3WddoVFVNoBJiQZ/kKv3gfeu0qHp4pxd+Dsv3g2puLZUMQTGB9zXnX7T+pBtMLoWGUnb9geaVKq9OhVtWeM67VN8pOM8/f/wA1S3rjOZJpUq0xJMgK5ip9NpC5gQIn3pUqaT0As9N8Mu67t6gc9/NWuh6fa090q83GABHpAAn3nn7UqVZ5ybReEUX2mAupCgqASckcwfC8cUrPTQVD3IPqiVmTjdBBMRSpVks0VsOtlPlyqwNwXgAxiDI5YHvTrtohVt7iqkiQskGc5DNE/alSqaHYRo9N89oZiETAUQODxjtV9+6qO0wO/wBaVKp5HTKQRHcsydimJz+n51FqbPyvxEzPpKgSD5z/ADpUqMXsE0qPI+tX97G6MHeVcDA3/wC5QMCR2xBmPayPWWVLCOSVI3NGTliFGTmB/M0qVenKKaVnnxbUjSBFvwI2tJCsFjucHP4fzNN0y7ZVnLAOQAVnbnIBL5zPI70qVYo+Uan0mXtnVtbRbpjlVgEnDQBk4/ICKC0l0tdDzJYTkRBDevInmZ845FKlUUlTHbHjQWwm4CA52gQDjJg9hEH9KENoK1lMgNuyOQQMntzI8d67SroPaOFpx6yrxBOYk5AYyJOP+hzV30rptq+LoAKtZUbRyrAhok4IMSJHGI4pUq5d/wCgTZUi2GDbFAA/EDkzONp9hGTk96qI/jgEFRIPczn3AkeewpUqeLJyWkxuh60GZlZWndgq0DiIZSMgmSciZoDWErAOZnaZMgDkH++TXKVaUkjO3aBQCxAY7pwCfEcN+fNSaeVcIApYnBPAwfuf+qVKq12J5D9MvypEB2OSSSB9opUqVGkc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solidFill>
                <a:prstClr val="black"/>
              </a:solidFill>
            </a:endParaRPr>
          </a:p>
        </p:txBody>
      </p:sp>
      <p:pic>
        <p:nvPicPr>
          <p:cNvPr id="149506" name="Picture 2"/>
          <p:cNvPicPr>
            <a:picLocks noChangeAspect="1" noChangeArrowheads="1"/>
          </p:cNvPicPr>
          <p:nvPr/>
        </p:nvPicPr>
        <p:blipFill>
          <a:blip r:embed="rId2"/>
          <a:srcRect/>
          <a:stretch>
            <a:fillRect/>
          </a:stretch>
        </p:blipFill>
        <p:spPr bwMode="auto">
          <a:xfrm>
            <a:off x="282404" y="285728"/>
            <a:ext cx="8686431" cy="6215106"/>
          </a:xfrm>
          <a:prstGeom prst="rect">
            <a:avLst/>
          </a:prstGeom>
          <a:noFill/>
          <a:ln w="9525">
            <a:noFill/>
            <a:miter lim="800000"/>
            <a:headEnd/>
            <a:tailEnd/>
          </a:ln>
          <a:effectLst/>
        </p:spPr>
      </p:pic>
    </p:spTree>
    <p:extLst>
      <p:ext uri="{BB962C8B-B14F-4D97-AF65-F5344CB8AC3E}">
        <p14:creationId xmlns:p14="http://schemas.microsoft.com/office/powerpoint/2010/main" val="362242947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dirty="0" smtClean="0"/>
              <a:t>CADENA ALIMENTICIA</a:t>
            </a:r>
            <a:endParaRPr lang="es-ES" dirty="0"/>
          </a:p>
        </p:txBody>
      </p:sp>
      <p:sp>
        <p:nvSpPr>
          <p:cNvPr id="6" name="5 Rectángulo"/>
          <p:cNvSpPr/>
          <p:nvPr/>
        </p:nvSpPr>
        <p:spPr>
          <a:xfrm>
            <a:off x="214282" y="1428736"/>
            <a:ext cx="8715404" cy="3785652"/>
          </a:xfrm>
          <a:prstGeom prst="rect">
            <a:avLst/>
          </a:prstGeom>
        </p:spPr>
        <p:txBody>
          <a:bodyPr wrap="square">
            <a:spAutoFit/>
          </a:bodyPr>
          <a:lstStyle/>
          <a:p>
            <a:pPr algn="just"/>
            <a:r>
              <a:rPr lang="es-MX" sz="2400" dirty="0">
                <a:solidFill>
                  <a:prstClr val="black"/>
                </a:solidFill>
                <a:ea typeface="Verdana" pitchFamily="34" charset="0"/>
                <a:cs typeface="Verdana" pitchFamily="34" charset="0"/>
              </a:rPr>
              <a:t>Las diferentes cadenas alimentarias no son tan estáticas ni están aisladas en el ecosistema sino que forman un entramado entre sí y se suele hablar de red trófica o trama alimentaria.</a:t>
            </a:r>
          </a:p>
          <a:p>
            <a:pPr algn="just"/>
            <a:endParaRPr lang="es-MX" sz="2400" dirty="0">
              <a:solidFill>
                <a:prstClr val="black"/>
              </a:solidFill>
              <a:ea typeface="Verdana" pitchFamily="34" charset="0"/>
              <a:cs typeface="Verdana" pitchFamily="34" charset="0"/>
            </a:endParaRPr>
          </a:p>
          <a:p>
            <a:pPr algn="just"/>
            <a:r>
              <a:rPr lang="es-MX" sz="2400" dirty="0">
                <a:solidFill>
                  <a:prstClr val="black"/>
                </a:solidFill>
                <a:ea typeface="Verdana" pitchFamily="34" charset="0"/>
                <a:cs typeface="Verdana" pitchFamily="34" charset="0"/>
              </a:rPr>
              <a:t>Los individuos además pueden ocupar diferentes posiciones en las distintas cadenas alimentarias por ejemplo un animal omnívoro, como el humano, puede ser consumidor primario en una  cadena pero ser un consumidor secundario o terciario en otra, comiendo carne de animales herbívoros, carnívoros u otros omnívoros</a:t>
            </a:r>
          </a:p>
        </p:txBody>
      </p:sp>
    </p:spTree>
    <p:extLst>
      <p:ext uri="{BB962C8B-B14F-4D97-AF65-F5344CB8AC3E}">
        <p14:creationId xmlns:p14="http://schemas.microsoft.com/office/powerpoint/2010/main" val="287012611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14340" y="-680224"/>
            <a:ext cx="8229600" cy="1600200"/>
          </a:xfrm>
        </p:spPr>
        <p:txBody>
          <a:bodyPr>
            <a:normAutofit/>
          </a:bodyPr>
          <a:lstStyle/>
          <a:p>
            <a:r>
              <a:rPr lang="es-ES" sz="4800" dirty="0" smtClean="0"/>
              <a:t>CADENA ALIMENTICIA</a:t>
            </a:r>
            <a:endParaRPr lang="es-ES" sz="4800" dirty="0"/>
          </a:p>
        </p:txBody>
      </p:sp>
      <p:sp>
        <p:nvSpPr>
          <p:cNvPr id="6" name="5 Rectángulo"/>
          <p:cNvSpPr/>
          <p:nvPr/>
        </p:nvSpPr>
        <p:spPr>
          <a:xfrm>
            <a:off x="71438" y="703555"/>
            <a:ext cx="8715404" cy="5909310"/>
          </a:xfrm>
          <a:prstGeom prst="rect">
            <a:avLst/>
          </a:prstGeom>
        </p:spPr>
        <p:txBody>
          <a:bodyPr wrap="square">
            <a:spAutoFit/>
          </a:bodyPr>
          <a:lstStyle/>
          <a:p>
            <a:pPr algn="just"/>
            <a:r>
              <a:rPr lang="es-ES" sz="2400" dirty="0">
                <a:solidFill>
                  <a:prstClr val="black"/>
                </a:solidFill>
              </a:rPr>
              <a:t>Las redes de alimentación (reunión de todas las cadenas tróficas) comienzan en las plantas (</a:t>
            </a:r>
            <a:r>
              <a:rPr lang="es-ES" sz="2400" b="1" dirty="0">
                <a:solidFill>
                  <a:prstClr val="black"/>
                </a:solidFill>
                <a:hlinkClick r:id="rId2"/>
              </a:rPr>
              <a:t>productores</a:t>
            </a:r>
            <a:r>
              <a:rPr lang="es-ES" sz="2400" dirty="0">
                <a:solidFill>
                  <a:prstClr val="black"/>
                </a:solidFill>
              </a:rPr>
              <a:t>) que captan la energía luminosa con su actividad fotosintética y la convierten en energía química almacenada en moléculas orgánicas. </a:t>
            </a:r>
          </a:p>
          <a:p>
            <a:pPr algn="just"/>
            <a:endParaRPr lang="es-ES" sz="1400" dirty="0">
              <a:solidFill>
                <a:prstClr val="black"/>
              </a:solidFill>
            </a:endParaRPr>
          </a:p>
          <a:p>
            <a:pPr algn="just"/>
            <a:r>
              <a:rPr lang="es-ES" sz="2400" dirty="0">
                <a:solidFill>
                  <a:prstClr val="black"/>
                </a:solidFill>
              </a:rPr>
              <a:t>Las plantas son devoradas por otros seres vivos que forman el nivel trófico de los </a:t>
            </a:r>
            <a:r>
              <a:rPr lang="es-ES" sz="2400" b="1" dirty="0">
                <a:solidFill>
                  <a:prstClr val="black"/>
                </a:solidFill>
              </a:rPr>
              <a:t>consumidores primarios</a:t>
            </a:r>
            <a:r>
              <a:rPr lang="es-ES" sz="2400" dirty="0">
                <a:solidFill>
                  <a:prstClr val="black"/>
                </a:solidFill>
              </a:rPr>
              <a:t> (herbívoros). </a:t>
            </a:r>
          </a:p>
          <a:p>
            <a:pPr algn="just"/>
            <a:endParaRPr lang="es-ES" sz="1400" dirty="0">
              <a:solidFill>
                <a:prstClr val="black"/>
              </a:solidFill>
            </a:endParaRPr>
          </a:p>
          <a:p>
            <a:pPr algn="just"/>
            <a:r>
              <a:rPr lang="es-ES" sz="2400" dirty="0">
                <a:solidFill>
                  <a:prstClr val="black"/>
                </a:solidFill>
              </a:rPr>
              <a:t>La cadena alimentaria más corta estaría formada por los dos eslabones citados (ej.: elefantes alimentándose de la vegetación). superficie.</a:t>
            </a:r>
          </a:p>
          <a:p>
            <a:pPr algn="just"/>
            <a:endParaRPr lang="es-ES" sz="1400" dirty="0">
              <a:solidFill>
                <a:prstClr val="black"/>
              </a:solidFill>
            </a:endParaRPr>
          </a:p>
          <a:p>
            <a:pPr algn="just"/>
            <a:r>
              <a:rPr lang="es-ES" sz="2400" dirty="0">
                <a:solidFill>
                  <a:prstClr val="black"/>
                </a:solidFill>
              </a:rPr>
              <a:t>Pero los herbívoros suelen ser presa, generalmente, de los carnívoros (depredadores) que son </a:t>
            </a:r>
            <a:r>
              <a:rPr lang="es-ES" sz="2400" b="1" dirty="0">
                <a:solidFill>
                  <a:prstClr val="black"/>
                </a:solidFill>
              </a:rPr>
              <a:t>consumidores secundarios</a:t>
            </a:r>
            <a:r>
              <a:rPr lang="es-ES" sz="2400" dirty="0">
                <a:solidFill>
                  <a:prstClr val="black"/>
                </a:solidFill>
              </a:rPr>
              <a:t> en el ecosistema. Ejemplos de cadenas alimentarias de tres eslabones serían:       hierba - vaca - hombre 	algas - krill - ballena.</a:t>
            </a:r>
          </a:p>
        </p:txBody>
      </p:sp>
    </p:spTree>
    <p:extLst>
      <p:ext uri="{BB962C8B-B14F-4D97-AF65-F5344CB8AC3E}">
        <p14:creationId xmlns:p14="http://schemas.microsoft.com/office/powerpoint/2010/main" val="23174645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85804" y="-434898"/>
            <a:ext cx="8229600" cy="1600200"/>
          </a:xfrm>
        </p:spPr>
        <p:txBody>
          <a:bodyPr>
            <a:normAutofit/>
          </a:bodyPr>
          <a:lstStyle/>
          <a:p>
            <a:r>
              <a:rPr lang="es-ES" sz="4400" dirty="0" smtClean="0"/>
              <a:t>ORIGEN DE LA ECOLOGÍA</a:t>
            </a:r>
            <a:endParaRPr lang="es-ES" sz="4400" dirty="0"/>
          </a:p>
        </p:txBody>
      </p:sp>
      <p:sp>
        <p:nvSpPr>
          <p:cNvPr id="6" name="5 Rectángulo"/>
          <p:cNvSpPr/>
          <p:nvPr/>
        </p:nvSpPr>
        <p:spPr>
          <a:xfrm>
            <a:off x="0" y="1165302"/>
            <a:ext cx="8715404" cy="5632311"/>
          </a:xfrm>
          <a:prstGeom prst="rect">
            <a:avLst/>
          </a:prstGeom>
        </p:spPr>
        <p:txBody>
          <a:bodyPr wrap="square">
            <a:spAutoFit/>
          </a:bodyPr>
          <a:lstStyle/>
          <a:p>
            <a:pPr algn="just"/>
            <a:r>
              <a:rPr lang="es-ES" sz="2600" dirty="0">
                <a:solidFill>
                  <a:prstClr val="black"/>
                </a:solidFill>
              </a:rPr>
              <a:t>A finales del S XVIII y principios del XIX dos cuestiones que comprometían el equilibrio de la naturaleza ganaron aceptación:</a:t>
            </a:r>
          </a:p>
          <a:p>
            <a:pPr algn="just"/>
            <a:r>
              <a:rPr lang="es-ES" sz="2600" dirty="0">
                <a:solidFill>
                  <a:prstClr val="black"/>
                </a:solidFill>
              </a:rPr>
              <a:t>- que muchas especies se habían extinguido</a:t>
            </a:r>
          </a:p>
          <a:p>
            <a:pPr algn="just"/>
            <a:r>
              <a:rPr lang="es-ES" sz="2600" dirty="0">
                <a:solidFill>
                  <a:prstClr val="black"/>
                </a:solidFill>
              </a:rPr>
              <a:t>- que la competencia causada por la presión de la población es un hecho importante en la naturaleza</a:t>
            </a:r>
          </a:p>
          <a:p>
            <a:pPr algn="just"/>
            <a:r>
              <a:rPr lang="es-ES" sz="2600" dirty="0">
                <a:solidFill>
                  <a:prstClr val="black"/>
                </a:solidFill>
              </a:rPr>
              <a:t>• La ecología “providencial” y el equilibrio de la naturaleza </a:t>
            </a:r>
            <a:r>
              <a:rPr lang="es-ES" sz="2600" dirty="0" smtClean="0">
                <a:solidFill>
                  <a:prstClr val="black"/>
                </a:solidFill>
              </a:rPr>
              <a:t>fueron </a:t>
            </a:r>
            <a:r>
              <a:rPr lang="es-ES" sz="2600" dirty="0">
                <a:solidFill>
                  <a:prstClr val="black"/>
                </a:solidFill>
              </a:rPr>
              <a:t>reemplazadas por la selección natural y la lucha por la existencia </a:t>
            </a:r>
            <a:endParaRPr lang="es-ES" sz="2600" dirty="0" smtClean="0">
              <a:solidFill>
                <a:prstClr val="black"/>
              </a:solidFill>
            </a:endParaRPr>
          </a:p>
          <a:p>
            <a:pPr algn="just"/>
            <a:endParaRPr lang="es-ES" sz="2600" dirty="0">
              <a:solidFill>
                <a:prstClr val="black"/>
              </a:solidFill>
            </a:endParaRPr>
          </a:p>
          <a:p>
            <a:pPr algn="just"/>
            <a:r>
              <a:rPr lang="es-ES" sz="2600" dirty="0">
                <a:solidFill>
                  <a:prstClr val="black"/>
                </a:solidFill>
              </a:rPr>
              <a:t>• Muchos de los primeros progresos de la ecología vinieron de los campos aplicados.</a:t>
            </a:r>
          </a:p>
          <a:p>
            <a:pPr algn="just"/>
            <a:r>
              <a:rPr lang="es-ES" sz="2400" dirty="0">
                <a:solidFill>
                  <a:prstClr val="black"/>
                </a:solidFill>
              </a:rPr>
              <a:t> </a:t>
            </a:r>
            <a:br>
              <a:rPr lang="es-ES" sz="2400" dirty="0">
                <a:solidFill>
                  <a:prstClr val="black"/>
                </a:solidFill>
              </a:rPr>
            </a:br>
            <a:endParaRPr lang="es-ES" sz="2400" dirty="0">
              <a:solidFill>
                <a:prstClr val="black"/>
              </a:solidFill>
            </a:endParaRPr>
          </a:p>
        </p:txBody>
      </p:sp>
    </p:spTree>
    <p:extLst>
      <p:ext uri="{BB962C8B-B14F-4D97-AF65-F5344CB8AC3E}">
        <p14:creationId xmlns:p14="http://schemas.microsoft.com/office/powerpoint/2010/main" val="397706080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71438" y="1071546"/>
            <a:ext cx="9072562" cy="5386090"/>
          </a:xfrm>
          <a:prstGeom prst="rect">
            <a:avLst/>
          </a:prstGeom>
        </p:spPr>
        <p:txBody>
          <a:bodyPr wrap="square">
            <a:spAutoFit/>
          </a:bodyPr>
          <a:lstStyle/>
          <a:p>
            <a:pPr algn="just"/>
            <a:r>
              <a:rPr lang="es-ES" sz="2400" dirty="0">
                <a:solidFill>
                  <a:prstClr val="black"/>
                </a:solidFill>
              </a:rPr>
              <a:t>Las cadenas alimentarias suelen tener, como mucho, cuatro o cinco eslabones - seis constituyen ya un caso excepcional-</a:t>
            </a:r>
          </a:p>
          <a:p>
            <a:pPr algn="just"/>
            <a:endParaRPr lang="es-ES" sz="1400" dirty="0">
              <a:solidFill>
                <a:prstClr val="black"/>
              </a:solidFill>
            </a:endParaRPr>
          </a:p>
          <a:p>
            <a:pPr algn="just"/>
            <a:r>
              <a:rPr lang="es-ES" sz="2400" dirty="0">
                <a:solidFill>
                  <a:prstClr val="black"/>
                </a:solidFill>
              </a:rPr>
              <a:t>Pero las cadenas alimentarias no acaban en el depredador cumbre, sino que como todo ser vivo muere, existen necrófagos, como algunos hongos o bacterias que se alimentan de los residuos muertos y detritos en general (organismos </a:t>
            </a:r>
            <a:r>
              <a:rPr lang="es-ES" sz="2400" b="1" dirty="0" err="1">
                <a:solidFill>
                  <a:prstClr val="black"/>
                </a:solidFill>
              </a:rPr>
              <a:t>descomponedores</a:t>
            </a:r>
            <a:r>
              <a:rPr lang="es-ES" sz="2400" b="1" dirty="0">
                <a:solidFill>
                  <a:prstClr val="black"/>
                </a:solidFill>
              </a:rPr>
              <a:t> o detritívoros</a:t>
            </a:r>
            <a:r>
              <a:rPr lang="es-ES" sz="2400" dirty="0">
                <a:solidFill>
                  <a:prstClr val="black"/>
                </a:solidFill>
              </a:rPr>
              <a:t>). </a:t>
            </a:r>
          </a:p>
          <a:p>
            <a:pPr algn="just"/>
            <a:endParaRPr lang="es-ES" sz="1400" dirty="0">
              <a:solidFill>
                <a:prstClr val="black"/>
              </a:solidFill>
            </a:endParaRPr>
          </a:p>
          <a:p>
            <a:pPr algn="just"/>
            <a:r>
              <a:rPr lang="es-ES" sz="2400" dirty="0">
                <a:solidFill>
                  <a:prstClr val="black"/>
                </a:solidFill>
              </a:rPr>
              <a:t>De esta forma se soluciona en la naturaleza el problema de los residuos. </a:t>
            </a:r>
          </a:p>
          <a:p>
            <a:pPr algn="just"/>
            <a:r>
              <a:rPr lang="es-ES" sz="2400" dirty="0">
                <a:solidFill>
                  <a:prstClr val="black"/>
                </a:solidFill>
              </a:rPr>
              <a:t>Los detritos (restos orgánicos de seres vivos) constituyen en muchas ocasiones el inicio de nuevas cadenas tróficas. Por ej., los animales de los fondos abisales se nutren de los detritos que van descendiendo de la superficie.</a:t>
            </a:r>
          </a:p>
        </p:txBody>
      </p:sp>
      <p:sp>
        <p:nvSpPr>
          <p:cNvPr id="5" name="1 Título"/>
          <p:cNvSpPr txBox="1">
            <a:spLocks/>
          </p:cNvSpPr>
          <p:nvPr/>
        </p:nvSpPr>
        <p:spPr>
          <a:xfrm>
            <a:off x="0" y="428604"/>
            <a:ext cx="8686800" cy="838200"/>
          </a:xfrm>
          <a:prstGeom prst="rect">
            <a:avLst/>
          </a:prstGeom>
        </p:spPr>
        <p:txBody>
          <a:bodyPr vert="horz" anchor="ctr">
            <a:normAutofit/>
          </a:bodyPr>
          <a:lstStyle/>
          <a:p>
            <a:pPr>
              <a:spcBef>
                <a:spcPct val="0"/>
              </a:spcBef>
              <a:defRPr/>
            </a:pPr>
            <a:r>
              <a:rPr lang="es-ES" sz="3600" cap="all">
                <a:solidFill>
                  <a:srgbClr val="4E3B30"/>
                </a:solidFill>
                <a:effectLst>
                  <a:reflection blurRad="12700" stA="48000" endA="300" endPos="55000" dir="5400000" sy="-90000" algn="bl" rotWithShape="0"/>
                </a:effectLst>
                <a:latin typeface="Franklin Gothic Medium"/>
              </a:rPr>
              <a:t>CADENA ALIMENTICIA</a:t>
            </a:r>
            <a:endParaRPr lang="es-ES" sz="3600" cap="all" dirty="0">
              <a:solidFill>
                <a:srgbClr val="4E3B30"/>
              </a:solidFill>
              <a:effectLst>
                <a:reflection blurRad="12700" stA="48000" endA="300" endPos="55000" dir="5400000" sy="-90000" algn="bl" rotWithShape="0"/>
              </a:effectLst>
              <a:latin typeface="Franklin Gothic Medium"/>
            </a:endParaRPr>
          </a:p>
        </p:txBody>
      </p:sp>
    </p:spTree>
    <p:extLst>
      <p:ext uri="{BB962C8B-B14F-4D97-AF65-F5344CB8AC3E}">
        <p14:creationId xmlns:p14="http://schemas.microsoft.com/office/powerpoint/2010/main" val="290813991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357166"/>
            <a:ext cx="8686800" cy="642918"/>
          </a:xfrm>
        </p:spPr>
        <p:txBody>
          <a:bodyPr anchor="t">
            <a:normAutofit fontScale="90000"/>
          </a:bodyPr>
          <a:lstStyle/>
          <a:p>
            <a:r>
              <a:rPr lang="es-ES" dirty="0" smtClean="0"/>
              <a:t>Ciclos de la materia</a:t>
            </a:r>
            <a:endParaRPr lang="es-ES" dirty="0"/>
          </a:p>
        </p:txBody>
      </p:sp>
      <p:sp>
        <p:nvSpPr>
          <p:cNvPr id="3" name="2 Marcador de contenido"/>
          <p:cNvSpPr>
            <a:spLocks noGrp="1"/>
          </p:cNvSpPr>
          <p:nvPr>
            <p:ph idx="1"/>
          </p:nvPr>
        </p:nvSpPr>
        <p:spPr>
          <a:xfrm>
            <a:off x="285720" y="1000132"/>
            <a:ext cx="8686800" cy="5786454"/>
          </a:xfrm>
        </p:spPr>
        <p:txBody>
          <a:bodyPr>
            <a:normAutofit fontScale="77500" lnSpcReduction="20000"/>
          </a:bodyPr>
          <a:lstStyle/>
          <a:p>
            <a:pPr marL="0" indent="0" algn="just">
              <a:buNone/>
            </a:pPr>
            <a:r>
              <a:rPr lang="es-ES" sz="2600" dirty="0" smtClean="0">
                <a:solidFill>
                  <a:schemeClr val="tx1"/>
                </a:solidFill>
              </a:rPr>
              <a:t>Los elementos químicos que forman principalmente a los seres vivos (</a:t>
            </a:r>
            <a:r>
              <a:rPr lang="es-ES" sz="2600" b="1" dirty="0" smtClean="0">
                <a:solidFill>
                  <a:schemeClr val="tx1"/>
                </a:solidFill>
              </a:rPr>
              <a:t>oxígeno</a:t>
            </a:r>
            <a:r>
              <a:rPr lang="es-ES" sz="2600" dirty="0" smtClean="0">
                <a:solidFill>
                  <a:schemeClr val="tx1"/>
                </a:solidFill>
              </a:rPr>
              <a:t>, </a:t>
            </a:r>
            <a:r>
              <a:rPr lang="es-ES" sz="2600" b="1" dirty="0" smtClean="0">
                <a:solidFill>
                  <a:schemeClr val="tx1"/>
                </a:solidFill>
              </a:rPr>
              <a:t>carbono</a:t>
            </a:r>
            <a:r>
              <a:rPr lang="es-ES" sz="2600" dirty="0" smtClean="0">
                <a:solidFill>
                  <a:schemeClr val="tx1"/>
                </a:solidFill>
              </a:rPr>
              <a:t>, </a:t>
            </a:r>
            <a:r>
              <a:rPr lang="es-ES" sz="2600" b="1" dirty="0" smtClean="0">
                <a:solidFill>
                  <a:schemeClr val="tx1"/>
                </a:solidFill>
              </a:rPr>
              <a:t>hidrógeno</a:t>
            </a:r>
            <a:r>
              <a:rPr lang="es-ES" sz="2600" dirty="0" smtClean="0">
                <a:solidFill>
                  <a:schemeClr val="tx1"/>
                </a:solidFill>
              </a:rPr>
              <a:t>, </a:t>
            </a:r>
            <a:r>
              <a:rPr lang="es-ES" sz="2600" b="1" dirty="0" smtClean="0">
                <a:solidFill>
                  <a:schemeClr val="tx1"/>
                </a:solidFill>
              </a:rPr>
              <a:t>nitrógeno</a:t>
            </a:r>
            <a:r>
              <a:rPr lang="es-ES" sz="2600" dirty="0" smtClean="0">
                <a:solidFill>
                  <a:schemeClr val="tx1"/>
                </a:solidFill>
              </a:rPr>
              <a:t>, </a:t>
            </a:r>
            <a:r>
              <a:rPr lang="es-ES" sz="2600" b="1" dirty="0" smtClean="0">
                <a:solidFill>
                  <a:schemeClr val="tx1"/>
                </a:solidFill>
              </a:rPr>
              <a:t>azufre</a:t>
            </a:r>
            <a:r>
              <a:rPr lang="es-ES" sz="2600" dirty="0" smtClean="0">
                <a:solidFill>
                  <a:schemeClr val="tx1"/>
                </a:solidFill>
              </a:rPr>
              <a:t>, etc.) </a:t>
            </a:r>
            <a:r>
              <a:rPr lang="es-MX" sz="2600" dirty="0" smtClean="0">
                <a:solidFill>
                  <a:schemeClr val="tx1"/>
                </a:solidFill>
                <a:ea typeface="Verdana" pitchFamily="34" charset="0"/>
                <a:cs typeface="Verdana" pitchFamily="34" charset="0"/>
              </a:rPr>
              <a:t>en conjunto, suponen más del 95% de peso de los seres vivos y pasan </a:t>
            </a:r>
            <a:r>
              <a:rPr lang="es-ES" sz="2600" dirty="0" smtClean="0">
                <a:solidFill>
                  <a:schemeClr val="tx1"/>
                </a:solidFill>
              </a:rPr>
              <a:t>de unos niveles tróficos a otros. </a:t>
            </a:r>
          </a:p>
          <a:p>
            <a:pPr marL="0" indent="0" algn="just">
              <a:buNone/>
            </a:pPr>
            <a:endParaRPr lang="es-ES" sz="1500" dirty="0" smtClean="0">
              <a:solidFill>
                <a:schemeClr val="tx1"/>
              </a:solidFill>
              <a:latin typeface="Franklin Gothic Book" pitchFamily="34" charset="0"/>
              <a:ea typeface="Verdana" pitchFamily="34" charset="0"/>
              <a:cs typeface="Verdana" pitchFamily="34" charset="0"/>
            </a:endParaRPr>
          </a:p>
          <a:p>
            <a:pPr marL="0" indent="0" algn="just">
              <a:buNone/>
            </a:pPr>
            <a:r>
              <a:rPr lang="es-MX" sz="2600" dirty="0" smtClean="0">
                <a:solidFill>
                  <a:schemeClr val="tx1"/>
                </a:solidFill>
                <a:ea typeface="Verdana" pitchFamily="34" charset="0"/>
                <a:cs typeface="Verdana" pitchFamily="34" charset="0"/>
              </a:rPr>
              <a:t>El resto es fósforo, azufre, calcio, potasio, y un largo etcétera de elementos presentes en cantidades muy pequeñas, aunque algunos de ellos muy importantes para el metabolismo</a:t>
            </a:r>
            <a:endParaRPr lang="es-ES" sz="2600" dirty="0" smtClean="0">
              <a:solidFill>
                <a:schemeClr val="tx1"/>
              </a:solidFill>
            </a:endParaRPr>
          </a:p>
          <a:p>
            <a:pPr marL="0" indent="0" algn="just">
              <a:buNone/>
            </a:pPr>
            <a:endParaRPr lang="es-ES" sz="1400" dirty="0" smtClean="0">
              <a:solidFill>
                <a:schemeClr val="tx1"/>
              </a:solidFill>
            </a:endParaRPr>
          </a:p>
          <a:p>
            <a:pPr marL="0" indent="0" algn="just">
              <a:buNone/>
            </a:pPr>
            <a:r>
              <a:rPr lang="es-ES" sz="2600" dirty="0" smtClean="0">
                <a:solidFill>
                  <a:schemeClr val="tx1"/>
                </a:solidFill>
                <a:ea typeface="Verdana" pitchFamily="34" charset="0"/>
                <a:cs typeface="Verdana" pitchFamily="34" charset="0"/>
              </a:rPr>
              <a:t>Las plantas los recogen del suelo o de la atmósfera y los convierten en moléculas orgánicas (glúcidos, lípidos, proteínas y ácidos </a:t>
            </a:r>
            <a:r>
              <a:rPr lang="es-ES" sz="2600" dirty="0" err="1" smtClean="0">
                <a:solidFill>
                  <a:schemeClr val="tx1"/>
                </a:solidFill>
                <a:ea typeface="Verdana" pitchFamily="34" charset="0"/>
                <a:cs typeface="Verdana" pitchFamily="34" charset="0"/>
              </a:rPr>
              <a:t>nucleicos</a:t>
            </a:r>
            <a:r>
              <a:rPr lang="es-ES" sz="2600" dirty="0" smtClean="0">
                <a:solidFill>
                  <a:schemeClr val="tx1"/>
                </a:solidFill>
                <a:ea typeface="Verdana" pitchFamily="34" charset="0"/>
                <a:cs typeface="Verdana" pitchFamily="34" charset="0"/>
              </a:rPr>
              <a:t>). </a:t>
            </a:r>
          </a:p>
          <a:p>
            <a:pPr marL="0" indent="0" algn="just">
              <a:buNone/>
            </a:pPr>
            <a:endParaRPr lang="es-ES" sz="1400" dirty="0" smtClean="0">
              <a:solidFill>
                <a:schemeClr val="tx1"/>
              </a:solidFill>
            </a:endParaRPr>
          </a:p>
          <a:p>
            <a:pPr marL="0" indent="0" algn="just">
              <a:buNone/>
            </a:pPr>
            <a:r>
              <a:rPr lang="es-ES" sz="2600" dirty="0" smtClean="0">
                <a:solidFill>
                  <a:schemeClr val="tx1"/>
                </a:solidFill>
                <a:ea typeface="Verdana" pitchFamily="34" charset="0"/>
                <a:cs typeface="Verdana" pitchFamily="34" charset="0"/>
              </a:rPr>
              <a:t>Los animales los toman de las plantas o de otros animales. Después los van devolviendo a la tierra, la atmósfera o las aguas por la respiración, las heces o la descomposición de los cadáveres, cuando mueren. </a:t>
            </a:r>
          </a:p>
          <a:p>
            <a:pPr marL="0" indent="0" algn="just">
              <a:buNone/>
            </a:pPr>
            <a:endParaRPr lang="es-ES" sz="1500" dirty="0" smtClean="0">
              <a:solidFill>
                <a:schemeClr val="tx1"/>
              </a:solidFill>
            </a:endParaRPr>
          </a:p>
          <a:p>
            <a:pPr marL="0" indent="0" algn="just">
              <a:buNone/>
            </a:pPr>
            <a:r>
              <a:rPr lang="es-ES" sz="2600" dirty="0" smtClean="0">
                <a:solidFill>
                  <a:schemeClr val="tx1"/>
                </a:solidFill>
              </a:rPr>
              <a:t>De esta forma encontramos en todo ecosistema unos </a:t>
            </a:r>
            <a:r>
              <a:rPr lang="es-ES" sz="2600" b="1" dirty="0" smtClean="0">
                <a:solidFill>
                  <a:schemeClr val="tx1"/>
                </a:solidFill>
              </a:rPr>
              <a:t>ciclos</a:t>
            </a:r>
            <a:r>
              <a:rPr lang="es-ES" sz="2600" dirty="0" smtClean="0">
                <a:solidFill>
                  <a:schemeClr val="tx1"/>
                </a:solidFill>
              </a:rPr>
              <a:t> del oxígeno, el carbono, hidrógeno, nitrógeno, etc. cuyo estudio es esencial para conocer su funcionamiento.</a:t>
            </a:r>
            <a:endParaRPr lang="es-ES" sz="2600" dirty="0">
              <a:solidFill>
                <a:schemeClr val="tx1"/>
              </a:solidFill>
            </a:endParaRPr>
          </a:p>
        </p:txBody>
      </p:sp>
    </p:spTree>
    <p:extLst>
      <p:ext uri="{BB962C8B-B14F-4D97-AF65-F5344CB8AC3E}">
        <p14:creationId xmlns:p14="http://schemas.microsoft.com/office/powerpoint/2010/main" val="131871587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357166"/>
            <a:ext cx="8686800" cy="642918"/>
          </a:xfrm>
        </p:spPr>
        <p:txBody>
          <a:bodyPr anchor="t">
            <a:normAutofit fontScale="90000"/>
          </a:bodyPr>
          <a:lstStyle/>
          <a:p>
            <a:r>
              <a:rPr lang="es-ES" dirty="0" smtClean="0"/>
              <a:t>Ciclos de la materia</a:t>
            </a:r>
            <a:endParaRPr lang="es-ES" dirty="0"/>
          </a:p>
        </p:txBody>
      </p:sp>
      <p:sp>
        <p:nvSpPr>
          <p:cNvPr id="3" name="2 Marcador de contenido"/>
          <p:cNvSpPr>
            <a:spLocks noGrp="1"/>
          </p:cNvSpPr>
          <p:nvPr>
            <p:ph idx="1"/>
          </p:nvPr>
        </p:nvSpPr>
        <p:spPr>
          <a:xfrm>
            <a:off x="285720" y="1000132"/>
            <a:ext cx="8686800" cy="5786454"/>
          </a:xfrm>
        </p:spPr>
        <p:txBody>
          <a:bodyPr>
            <a:normAutofit/>
          </a:bodyPr>
          <a:lstStyle/>
          <a:p>
            <a:pPr marL="0" indent="0" algn="just">
              <a:buNone/>
            </a:pPr>
            <a:r>
              <a:rPr lang="es-MX" sz="2400" dirty="0" smtClean="0">
                <a:latin typeface="Franklin Gothic Book" pitchFamily="34" charset="0"/>
                <a:ea typeface="Verdana" pitchFamily="34" charset="0"/>
                <a:cs typeface="Verdana" pitchFamily="34" charset="0"/>
              </a:rPr>
              <a:t>Así, en la atmósfera hay O</a:t>
            </a:r>
            <a:r>
              <a:rPr lang="es-MX" sz="2400" baseline="-25000" dirty="0" smtClean="0">
                <a:latin typeface="Franklin Gothic Book" pitchFamily="34" charset="0"/>
                <a:ea typeface="Verdana" pitchFamily="34" charset="0"/>
                <a:cs typeface="Verdana" pitchFamily="34" charset="0"/>
              </a:rPr>
              <a:t>2</a:t>
            </a:r>
            <a:r>
              <a:rPr lang="es-MX" sz="2400" dirty="0" smtClean="0">
                <a:latin typeface="Franklin Gothic Book" pitchFamily="34" charset="0"/>
                <a:ea typeface="Verdana" pitchFamily="34" charset="0"/>
                <a:cs typeface="Verdana" pitchFamily="34" charset="0"/>
              </a:rPr>
              <a:t>, N</a:t>
            </a:r>
            <a:r>
              <a:rPr lang="es-MX" sz="2400" baseline="-25000" dirty="0" smtClean="0">
                <a:latin typeface="Franklin Gothic Book" pitchFamily="34" charset="0"/>
                <a:ea typeface="Verdana" pitchFamily="34" charset="0"/>
                <a:cs typeface="Verdana" pitchFamily="34" charset="0"/>
              </a:rPr>
              <a:t>2</a:t>
            </a:r>
            <a:r>
              <a:rPr lang="es-MX" sz="2400" dirty="0" smtClean="0">
                <a:latin typeface="Franklin Gothic Book" pitchFamily="34" charset="0"/>
                <a:ea typeface="Verdana" pitchFamily="34" charset="0"/>
                <a:cs typeface="Verdana" pitchFamily="34" charset="0"/>
              </a:rPr>
              <a:t> y CO</a:t>
            </a:r>
            <a:r>
              <a:rPr lang="es-MX" sz="2400" baseline="-25000" dirty="0" smtClean="0">
                <a:latin typeface="Franklin Gothic Book" pitchFamily="34" charset="0"/>
                <a:ea typeface="Verdana" pitchFamily="34" charset="0"/>
                <a:cs typeface="Verdana" pitchFamily="34" charset="0"/>
              </a:rPr>
              <a:t>2</a:t>
            </a:r>
            <a:r>
              <a:rPr lang="es-MX" sz="2400" dirty="0" smtClean="0">
                <a:latin typeface="Franklin Gothic Book" pitchFamily="34" charset="0"/>
                <a:ea typeface="Verdana" pitchFamily="34" charset="0"/>
                <a:cs typeface="Verdana" pitchFamily="34" charset="0"/>
              </a:rPr>
              <a:t>. En el suelo H</a:t>
            </a:r>
            <a:r>
              <a:rPr lang="es-MX" sz="2400" baseline="-25000" dirty="0" smtClean="0">
                <a:latin typeface="Franklin Gothic Book" pitchFamily="34" charset="0"/>
                <a:ea typeface="Verdana" pitchFamily="34" charset="0"/>
                <a:cs typeface="Verdana" pitchFamily="34" charset="0"/>
              </a:rPr>
              <a:t>2</a:t>
            </a:r>
            <a:r>
              <a:rPr lang="es-MX" sz="2400" dirty="0" smtClean="0">
                <a:latin typeface="Franklin Gothic Book" pitchFamily="34" charset="0"/>
                <a:ea typeface="Verdana" pitchFamily="34" charset="0"/>
                <a:cs typeface="Verdana" pitchFamily="34" charset="0"/>
              </a:rPr>
              <a:t>O, nitratos, fosfatos y otras sales. En las rocas fosfatos, carbonatos, etc. </a:t>
            </a:r>
          </a:p>
          <a:p>
            <a:pPr marL="0" indent="0" algn="just">
              <a:buNone/>
            </a:pPr>
            <a:endParaRPr lang="es-MX" sz="1400" dirty="0" smtClean="0">
              <a:latin typeface="Franklin Gothic Book" pitchFamily="34" charset="0"/>
              <a:ea typeface="Verdana" pitchFamily="34" charset="0"/>
              <a:cs typeface="Verdana" pitchFamily="34" charset="0"/>
            </a:endParaRPr>
          </a:p>
          <a:p>
            <a:pPr marL="0" indent="0" algn="just">
              <a:buNone/>
            </a:pPr>
            <a:r>
              <a:rPr lang="es-MX" sz="2400" dirty="0" smtClean="0">
                <a:latin typeface="Franklin Gothic Book" pitchFamily="34" charset="0"/>
                <a:ea typeface="Verdana" pitchFamily="34" charset="0"/>
                <a:cs typeface="Verdana" pitchFamily="34" charset="0"/>
              </a:rPr>
              <a:t>Estos elementos son captados por lo vegetales (autótrofos) de la tierra y el aire y transformados en moléculas orgánicas como carbohidratos, lípidos, aminoácidos, etc. los que son la base de la alimentación para organismos </a:t>
            </a:r>
            <a:r>
              <a:rPr lang="es-MX" sz="2400" u="sng" dirty="0" smtClean="0">
                <a:solidFill>
                  <a:srgbClr val="FF0000"/>
                </a:solidFill>
                <a:latin typeface="Franklin Gothic Book" pitchFamily="34" charset="0"/>
                <a:ea typeface="Verdana" pitchFamily="34" charset="0"/>
                <a:cs typeface="Verdana" pitchFamily="34" charset="0"/>
              </a:rPr>
              <a:t>heterótrofos</a:t>
            </a:r>
            <a:r>
              <a:rPr lang="es-MX" sz="2400" dirty="0" smtClean="0">
                <a:latin typeface="Franklin Gothic Book" pitchFamily="34" charset="0"/>
                <a:ea typeface="Verdana" pitchFamily="34" charset="0"/>
                <a:cs typeface="Verdana" pitchFamily="34" charset="0"/>
              </a:rPr>
              <a:t>.</a:t>
            </a:r>
          </a:p>
          <a:p>
            <a:pPr marL="0" indent="0" algn="just">
              <a:buNone/>
            </a:pPr>
            <a:r>
              <a:rPr lang="es-MX" sz="1400" dirty="0" smtClean="0">
                <a:latin typeface="Franklin Gothic Book" pitchFamily="34" charset="0"/>
                <a:ea typeface="Verdana" pitchFamily="34" charset="0"/>
                <a:cs typeface="Verdana" pitchFamily="34" charset="0"/>
              </a:rPr>
              <a:t> </a:t>
            </a:r>
          </a:p>
          <a:p>
            <a:pPr marL="0" indent="0" algn="just">
              <a:buNone/>
            </a:pPr>
            <a:r>
              <a:rPr lang="es-MX" sz="2400" dirty="0" smtClean="0">
                <a:latin typeface="Franklin Gothic Book" pitchFamily="34" charset="0"/>
                <a:ea typeface="Verdana" pitchFamily="34" charset="0"/>
                <a:cs typeface="Verdana" pitchFamily="34" charset="0"/>
              </a:rPr>
              <a:t>Estos individuos utilizan estas moléculas para obtener la energía (degradándolas) y formar parte de su organismo (músculos, órganos, huesos, etc.)</a:t>
            </a:r>
          </a:p>
          <a:p>
            <a:pPr marL="0" indent="0" algn="just">
              <a:buNone/>
            </a:pPr>
            <a:endParaRPr lang="es-MX" sz="2400" dirty="0" smtClean="0">
              <a:latin typeface="Franklin Gothic Book" pitchFamily="34" charset="0"/>
              <a:ea typeface="Verdana" pitchFamily="34" charset="0"/>
              <a:cs typeface="Verdana" pitchFamily="34" charset="0"/>
            </a:endParaRPr>
          </a:p>
          <a:p>
            <a:pPr marL="0" indent="0" algn="just">
              <a:buNone/>
            </a:pPr>
            <a:r>
              <a:rPr lang="es-MX" sz="1600" i="1" u="sng" dirty="0" smtClean="0">
                <a:solidFill>
                  <a:schemeClr val="tx1"/>
                </a:solidFill>
                <a:latin typeface="Franklin Gothic Book" pitchFamily="34" charset="0"/>
                <a:ea typeface="Verdana" pitchFamily="34" charset="0"/>
                <a:cs typeface="Verdana" pitchFamily="34" charset="0"/>
              </a:rPr>
              <a:t>Heterótrofos</a:t>
            </a:r>
            <a:r>
              <a:rPr lang="es-MX" sz="1600" i="1" dirty="0" smtClean="0">
                <a:solidFill>
                  <a:schemeClr val="tx1"/>
                </a:solidFill>
                <a:latin typeface="Franklin Gothic Book" pitchFamily="34" charset="0"/>
                <a:ea typeface="Verdana" pitchFamily="34" charset="0"/>
                <a:cs typeface="Verdana" pitchFamily="34" charset="0"/>
              </a:rPr>
              <a:t>: Que se alimentan de materia orgánica elaborada</a:t>
            </a:r>
            <a:endParaRPr lang="es-MX" sz="1600" i="1" dirty="0">
              <a:solidFill>
                <a:schemeClr val="tx1"/>
              </a:solidFill>
              <a:latin typeface="Franklin Gothic Book" pitchFamily="34" charset="0"/>
              <a:ea typeface="Verdana" pitchFamily="34" charset="0"/>
              <a:cs typeface="Verdana" pitchFamily="34" charset="0"/>
            </a:endParaRPr>
          </a:p>
        </p:txBody>
      </p:sp>
    </p:spTree>
    <p:extLst>
      <p:ext uri="{BB962C8B-B14F-4D97-AF65-F5344CB8AC3E}">
        <p14:creationId xmlns:p14="http://schemas.microsoft.com/office/powerpoint/2010/main" val="72235095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156443"/>
            <a:ext cx="8686800" cy="642918"/>
          </a:xfrm>
        </p:spPr>
        <p:txBody>
          <a:bodyPr anchor="t">
            <a:normAutofit fontScale="90000"/>
          </a:bodyPr>
          <a:lstStyle/>
          <a:p>
            <a:r>
              <a:rPr lang="es-ES" dirty="0" smtClean="0"/>
              <a:t>Ciclos de la materia</a:t>
            </a:r>
            <a:endParaRPr lang="es-ES" dirty="0"/>
          </a:p>
        </p:txBody>
      </p:sp>
      <p:sp>
        <p:nvSpPr>
          <p:cNvPr id="3" name="2 Marcador de contenido"/>
          <p:cNvSpPr>
            <a:spLocks noGrp="1"/>
          </p:cNvSpPr>
          <p:nvPr>
            <p:ph idx="1"/>
          </p:nvPr>
        </p:nvSpPr>
        <p:spPr>
          <a:xfrm>
            <a:off x="285720" y="1000132"/>
            <a:ext cx="8686800" cy="5786454"/>
          </a:xfrm>
        </p:spPr>
        <p:txBody>
          <a:bodyPr>
            <a:normAutofit lnSpcReduction="10000"/>
          </a:bodyPr>
          <a:lstStyle/>
          <a:p>
            <a:pPr marL="0" indent="0" algn="just">
              <a:buNone/>
            </a:pPr>
            <a:r>
              <a:rPr lang="es-MX" sz="2400" dirty="0" smtClean="0">
                <a:latin typeface="Franklin Gothic Book" pitchFamily="34" charset="0"/>
                <a:ea typeface="Verdana" pitchFamily="34" charset="0"/>
                <a:cs typeface="Verdana" pitchFamily="34" charset="0"/>
              </a:rPr>
              <a:t>A diferencia del ciclo de la energía, los ciclo de la materia son cerrados, pues los átomos se usan una y otra vez. </a:t>
            </a:r>
          </a:p>
          <a:p>
            <a:pPr marL="0" indent="0" algn="just">
              <a:buNone/>
            </a:pPr>
            <a:endParaRPr lang="es-MX" sz="1400" dirty="0" smtClean="0">
              <a:latin typeface="Franklin Gothic Book" pitchFamily="34" charset="0"/>
              <a:ea typeface="Verdana" pitchFamily="34" charset="0"/>
              <a:cs typeface="Verdana" pitchFamily="34" charset="0"/>
            </a:endParaRPr>
          </a:p>
          <a:p>
            <a:pPr marL="0" indent="0" algn="just">
              <a:buNone/>
            </a:pPr>
            <a:r>
              <a:rPr lang="es-MX" sz="2400" dirty="0" smtClean="0">
                <a:latin typeface="Franklin Gothic Book" pitchFamily="34" charset="0"/>
                <a:ea typeface="Verdana" pitchFamily="34" charset="0"/>
                <a:cs typeface="Verdana" pitchFamily="34" charset="0"/>
              </a:rPr>
              <a:t>Para la perpetuación de los ciclos no se requiere nueva materia, pero si energía, el ciclo de la energía no es cerrado.</a:t>
            </a:r>
          </a:p>
          <a:p>
            <a:pPr marL="0" indent="0" algn="just">
              <a:buNone/>
            </a:pPr>
            <a:endParaRPr lang="es-MX" sz="1400" dirty="0" smtClean="0">
              <a:latin typeface="Franklin Gothic Book" pitchFamily="34" charset="0"/>
              <a:ea typeface="Verdana" pitchFamily="34" charset="0"/>
              <a:cs typeface="Verdana" pitchFamily="34" charset="0"/>
            </a:endParaRPr>
          </a:p>
          <a:p>
            <a:pPr marL="0" indent="0" algn="just">
              <a:buNone/>
            </a:pPr>
            <a:r>
              <a:rPr lang="es-MX" sz="2400" dirty="0" smtClean="0">
                <a:latin typeface="Franklin Gothic Book" pitchFamily="34" charset="0"/>
                <a:ea typeface="Verdana" pitchFamily="34" charset="0"/>
                <a:cs typeface="Verdana" pitchFamily="34" charset="0"/>
              </a:rPr>
              <a:t>Después de que los seres de los distintos niveles tróficos van consumiendo estas moléculas los van devolviendo a la tierra, la atmósfera o  a las aguas por la respiración, las heces o la descomposición de los cadáveres, cuando mueren. En este punto es fundamental el rol de los </a:t>
            </a:r>
            <a:r>
              <a:rPr lang="es-MX" sz="2400" dirty="0" err="1" smtClean="0">
                <a:latin typeface="Franklin Gothic Book" pitchFamily="34" charset="0"/>
                <a:ea typeface="Verdana" pitchFamily="34" charset="0"/>
                <a:cs typeface="Verdana" pitchFamily="34" charset="0"/>
              </a:rPr>
              <a:t>descomponedores</a:t>
            </a:r>
            <a:r>
              <a:rPr lang="es-MX" sz="2400" dirty="0" smtClean="0">
                <a:latin typeface="Franklin Gothic Book" pitchFamily="34" charset="0"/>
                <a:ea typeface="Verdana" pitchFamily="34" charset="0"/>
                <a:cs typeface="Verdana" pitchFamily="34" charset="0"/>
              </a:rPr>
              <a:t> quienes permiten que los elementos estén disponibles nuevamente para los vegetales.</a:t>
            </a:r>
          </a:p>
          <a:p>
            <a:pPr marL="0" indent="0" algn="just">
              <a:buNone/>
            </a:pPr>
            <a:endParaRPr lang="es-MX" sz="1400" dirty="0" smtClean="0">
              <a:latin typeface="Franklin Gothic Book" pitchFamily="34" charset="0"/>
              <a:ea typeface="Verdana" pitchFamily="34" charset="0"/>
              <a:cs typeface="Verdana" pitchFamily="34" charset="0"/>
            </a:endParaRPr>
          </a:p>
          <a:p>
            <a:pPr marL="0" indent="0" algn="just">
              <a:buNone/>
            </a:pPr>
            <a:r>
              <a:rPr lang="es-MX" sz="2400" dirty="0" smtClean="0">
                <a:latin typeface="Franklin Gothic Book" pitchFamily="34" charset="0"/>
                <a:ea typeface="Verdana" pitchFamily="34" charset="0"/>
                <a:cs typeface="Verdana" pitchFamily="34" charset="0"/>
              </a:rPr>
              <a:t>De esta forma encontramos en todo ecosistema unos ciclos del oxígeno, el carbono, hidrógeno, nitrógeno, etc. cuyo estudio es esencial para conocer su funcionamiento.</a:t>
            </a:r>
          </a:p>
        </p:txBody>
      </p:sp>
    </p:spTree>
    <p:extLst>
      <p:ext uri="{BB962C8B-B14F-4D97-AF65-F5344CB8AC3E}">
        <p14:creationId xmlns:p14="http://schemas.microsoft.com/office/powerpoint/2010/main" val="173630642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357166"/>
            <a:ext cx="8686800" cy="642918"/>
          </a:xfrm>
        </p:spPr>
        <p:txBody>
          <a:bodyPr anchor="t">
            <a:normAutofit fontScale="90000"/>
          </a:bodyPr>
          <a:lstStyle/>
          <a:p>
            <a:r>
              <a:rPr lang="es-ES" dirty="0" smtClean="0"/>
              <a:t>Ciclo DEL AGUA</a:t>
            </a:r>
            <a:endParaRPr lang="es-ES" dirty="0"/>
          </a:p>
        </p:txBody>
      </p:sp>
      <p:sp>
        <p:nvSpPr>
          <p:cNvPr id="3" name="2 Marcador de contenido"/>
          <p:cNvSpPr>
            <a:spLocks noGrp="1"/>
          </p:cNvSpPr>
          <p:nvPr>
            <p:ph idx="1"/>
          </p:nvPr>
        </p:nvSpPr>
        <p:spPr>
          <a:xfrm>
            <a:off x="714348" y="3643314"/>
            <a:ext cx="2428892" cy="2786058"/>
          </a:xfrm>
        </p:spPr>
        <p:style>
          <a:lnRef idx="2">
            <a:schemeClr val="accent2"/>
          </a:lnRef>
          <a:fillRef idx="1">
            <a:schemeClr val="lt1"/>
          </a:fillRef>
          <a:effectRef idx="0">
            <a:schemeClr val="accent2"/>
          </a:effectRef>
          <a:fontRef idx="minor">
            <a:schemeClr val="dk1"/>
          </a:fontRef>
        </p:style>
        <p:txBody>
          <a:bodyPr>
            <a:normAutofit lnSpcReduction="10000"/>
          </a:bodyPr>
          <a:lstStyle/>
          <a:p>
            <a:pPr marL="0" indent="0" algn="just">
              <a:buNone/>
            </a:pPr>
            <a:r>
              <a:rPr lang="es-MX" sz="2400" dirty="0" smtClean="0">
                <a:latin typeface="Franklin Gothic Book" pitchFamily="34" charset="0"/>
                <a:ea typeface="Verdana" pitchFamily="34" charset="0"/>
                <a:cs typeface="Verdana" pitchFamily="34" charset="0"/>
              </a:rPr>
              <a:t>Precipitación</a:t>
            </a:r>
          </a:p>
          <a:p>
            <a:pPr marL="0" indent="0" algn="just">
              <a:buNone/>
            </a:pPr>
            <a:r>
              <a:rPr lang="es-MX" sz="2400" dirty="0" smtClean="0">
                <a:latin typeface="Franklin Gothic Book" pitchFamily="34" charset="0"/>
                <a:ea typeface="Verdana" pitchFamily="34" charset="0"/>
                <a:cs typeface="Verdana" pitchFamily="34" charset="0"/>
              </a:rPr>
              <a:t>Infiltración</a:t>
            </a:r>
          </a:p>
          <a:p>
            <a:pPr marL="0" indent="0" algn="just">
              <a:buNone/>
            </a:pPr>
            <a:r>
              <a:rPr lang="es-MX" sz="2400" dirty="0" smtClean="0">
                <a:latin typeface="Franklin Gothic Book" pitchFamily="34" charset="0"/>
                <a:ea typeface="Verdana" pitchFamily="34" charset="0"/>
                <a:cs typeface="Verdana" pitchFamily="34" charset="0"/>
              </a:rPr>
              <a:t>Evaporación</a:t>
            </a:r>
          </a:p>
          <a:p>
            <a:pPr marL="0" indent="0" algn="just">
              <a:buNone/>
            </a:pPr>
            <a:r>
              <a:rPr lang="es-MX" sz="2400" dirty="0" smtClean="0">
                <a:latin typeface="Franklin Gothic Book" pitchFamily="34" charset="0"/>
                <a:ea typeface="Verdana" pitchFamily="34" charset="0"/>
                <a:cs typeface="Verdana" pitchFamily="34" charset="0"/>
              </a:rPr>
              <a:t>Condensación</a:t>
            </a:r>
          </a:p>
          <a:p>
            <a:pPr marL="0" indent="0" algn="just">
              <a:buNone/>
            </a:pPr>
            <a:r>
              <a:rPr lang="es-MX" sz="2400" dirty="0" smtClean="0">
                <a:latin typeface="Franklin Gothic Book" pitchFamily="34" charset="0"/>
                <a:ea typeface="Verdana" pitchFamily="34" charset="0"/>
                <a:cs typeface="Verdana" pitchFamily="34" charset="0"/>
              </a:rPr>
              <a:t>Transpiración</a:t>
            </a:r>
          </a:p>
          <a:p>
            <a:pPr marL="0" indent="0" algn="just">
              <a:buNone/>
            </a:pPr>
            <a:r>
              <a:rPr lang="es-MX" sz="2400" dirty="0" smtClean="0">
                <a:latin typeface="Franklin Gothic Book" pitchFamily="34" charset="0"/>
                <a:ea typeface="Verdana" pitchFamily="34" charset="0"/>
                <a:cs typeface="Verdana" pitchFamily="34" charset="0"/>
              </a:rPr>
              <a:t>Salida superficial</a:t>
            </a:r>
            <a:endParaRPr lang="es-MX" sz="1400" dirty="0" smtClean="0">
              <a:latin typeface="Franklin Gothic Book" pitchFamily="34" charset="0"/>
              <a:ea typeface="Verdana" pitchFamily="34" charset="0"/>
              <a:cs typeface="Verdana" pitchFamily="34" charset="0"/>
            </a:endParaRPr>
          </a:p>
        </p:txBody>
      </p:sp>
      <p:pic>
        <p:nvPicPr>
          <p:cNvPr id="4" name="Picture 2" descr="http://1.bp.blogspot.com/_ZB4yAeIYkIo/TAfn7KA79pI/AAAAAAAAAC0/VYGVHjXngno/s1600/agua.jpg"/>
          <p:cNvPicPr>
            <a:picLocks noChangeAspect="1" noChangeArrowheads="1"/>
          </p:cNvPicPr>
          <p:nvPr/>
        </p:nvPicPr>
        <p:blipFill>
          <a:blip r:embed="rId2"/>
          <a:srcRect/>
          <a:stretch>
            <a:fillRect/>
          </a:stretch>
        </p:blipFill>
        <p:spPr bwMode="auto">
          <a:xfrm>
            <a:off x="4166351" y="1214422"/>
            <a:ext cx="4977649" cy="4043028"/>
          </a:xfrm>
          <a:prstGeom prst="rect">
            <a:avLst/>
          </a:prstGeom>
          <a:noFill/>
        </p:spPr>
      </p:pic>
    </p:spTree>
    <p:extLst>
      <p:ext uri="{BB962C8B-B14F-4D97-AF65-F5344CB8AC3E}">
        <p14:creationId xmlns:p14="http://schemas.microsoft.com/office/powerpoint/2010/main" val="273657341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357166"/>
            <a:ext cx="8686800" cy="642918"/>
          </a:xfrm>
        </p:spPr>
        <p:txBody>
          <a:bodyPr anchor="t">
            <a:normAutofit fontScale="90000"/>
          </a:bodyPr>
          <a:lstStyle/>
          <a:p>
            <a:r>
              <a:rPr lang="es-ES" dirty="0" smtClean="0"/>
              <a:t>Ciclo DEL OXÍGENO</a:t>
            </a:r>
            <a:endParaRPr lang="es-ES" dirty="0"/>
          </a:p>
        </p:txBody>
      </p:sp>
      <p:pic>
        <p:nvPicPr>
          <p:cNvPr id="5" name="Picture 2" descr="http://4.bp.blogspot.com/_ZB4yAeIYkIo/TAfQCD36aNI/AAAAAAAAAA0/v-IUTGlTIW8/s1600/oxi.jpg"/>
          <p:cNvPicPr>
            <a:picLocks noChangeAspect="1" noChangeArrowheads="1"/>
          </p:cNvPicPr>
          <p:nvPr/>
        </p:nvPicPr>
        <p:blipFill>
          <a:blip r:embed="rId2"/>
          <a:srcRect/>
          <a:stretch>
            <a:fillRect/>
          </a:stretch>
        </p:blipFill>
        <p:spPr bwMode="auto">
          <a:xfrm>
            <a:off x="4286248" y="1142984"/>
            <a:ext cx="4618791" cy="3500462"/>
          </a:xfrm>
          <a:prstGeom prst="rect">
            <a:avLst/>
          </a:prstGeom>
          <a:noFill/>
        </p:spPr>
      </p:pic>
      <p:sp>
        <p:nvSpPr>
          <p:cNvPr id="7" name="6 Rectángulo"/>
          <p:cNvSpPr/>
          <p:nvPr/>
        </p:nvSpPr>
        <p:spPr>
          <a:xfrm>
            <a:off x="142876" y="1285860"/>
            <a:ext cx="4143372" cy="409342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s-ES" sz="2000" dirty="0">
                <a:solidFill>
                  <a:prstClr val="black"/>
                </a:solidFill>
              </a:rPr>
              <a:t>El proceso que comprende la etapa donde los </a:t>
            </a:r>
            <a:r>
              <a:rPr lang="es-ES" sz="2000" b="1" dirty="0">
                <a:solidFill>
                  <a:prstClr val="black"/>
                </a:solidFill>
              </a:rPr>
              <a:t>animales</a:t>
            </a:r>
            <a:r>
              <a:rPr lang="es-ES" sz="2000" dirty="0">
                <a:solidFill>
                  <a:prstClr val="black"/>
                </a:solidFill>
              </a:rPr>
              <a:t> y los </a:t>
            </a:r>
            <a:r>
              <a:rPr lang="es-ES" sz="2000" b="1" dirty="0">
                <a:solidFill>
                  <a:prstClr val="black"/>
                </a:solidFill>
              </a:rPr>
              <a:t>seres  humanos</a:t>
            </a:r>
            <a:r>
              <a:rPr lang="es-ES" sz="2000" dirty="0">
                <a:solidFill>
                  <a:prstClr val="black"/>
                </a:solidFill>
              </a:rPr>
              <a:t> toman del aire el oxigeno que las plantas producen y luego lo exhalan cómo gas carbónico (respiración). A su vez, las plantas toman el gas carbónico exhalado para utilizarlo en el proceso de la fotosíntesis. </a:t>
            </a:r>
          </a:p>
          <a:p>
            <a:r>
              <a:rPr lang="es-ES" sz="2000" dirty="0">
                <a:solidFill>
                  <a:prstClr val="black"/>
                </a:solidFill>
              </a:rPr>
              <a:t>Plantas, animales y seres humanos intercambian oxigeno y gas carbónico todo el tiempo, los vuelven a usar y los reciclan.</a:t>
            </a:r>
          </a:p>
        </p:txBody>
      </p:sp>
    </p:spTree>
    <p:extLst>
      <p:ext uri="{BB962C8B-B14F-4D97-AF65-F5344CB8AC3E}">
        <p14:creationId xmlns:p14="http://schemas.microsoft.com/office/powerpoint/2010/main" val="6274328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357166"/>
            <a:ext cx="8686800" cy="642918"/>
          </a:xfrm>
        </p:spPr>
        <p:txBody>
          <a:bodyPr anchor="t">
            <a:normAutofit fontScale="90000"/>
          </a:bodyPr>
          <a:lstStyle/>
          <a:p>
            <a:r>
              <a:rPr lang="es-ES" dirty="0" smtClean="0"/>
              <a:t>Ciclo DEL CARBONO</a:t>
            </a:r>
            <a:endParaRPr lang="es-ES" dirty="0"/>
          </a:p>
        </p:txBody>
      </p:sp>
      <p:sp>
        <p:nvSpPr>
          <p:cNvPr id="7" name="6 Rectángulo"/>
          <p:cNvSpPr/>
          <p:nvPr/>
        </p:nvSpPr>
        <p:spPr>
          <a:xfrm>
            <a:off x="142876" y="1285860"/>
            <a:ext cx="4143372" cy="501675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s-ES" sz="2000" dirty="0">
                <a:solidFill>
                  <a:prstClr val="black"/>
                </a:solidFill>
              </a:rPr>
              <a:t>CICLO DEL CARBONO1-Dióxido de carbono en la atmósfera, 2-Fábricas/centrales térmicas, </a:t>
            </a:r>
          </a:p>
          <a:p>
            <a:r>
              <a:rPr lang="es-ES" sz="2000" dirty="0">
                <a:solidFill>
                  <a:prstClr val="black"/>
                </a:solidFill>
              </a:rPr>
              <a:t>3-Depósito calizo, 4-Respiración de las raíces, 5-Descomposición, 6-Depósito de combustibles fósiles </a:t>
            </a:r>
          </a:p>
          <a:p>
            <a:r>
              <a:rPr lang="es-ES" sz="2000" dirty="0">
                <a:solidFill>
                  <a:prstClr val="black"/>
                </a:solidFill>
              </a:rPr>
              <a:t>(carbón, petróleo, gas natural...), 7-Emisión del suelo y respiración de los organismos, 8-Respiración </a:t>
            </a:r>
          </a:p>
          <a:p>
            <a:r>
              <a:rPr lang="es-ES" sz="2000" dirty="0">
                <a:solidFill>
                  <a:prstClr val="black"/>
                </a:solidFill>
              </a:rPr>
              <a:t>de los animales, 9-Respiración de las plantas, 10-Asimilación por las plantas, 11-Respiración de las </a:t>
            </a:r>
          </a:p>
          <a:p>
            <a:r>
              <a:rPr lang="es-ES" sz="2000" dirty="0">
                <a:solidFill>
                  <a:prstClr val="black"/>
                </a:solidFill>
              </a:rPr>
              <a:t>algas y animales acuáticos, 12-Fotosíntesis de las algas,13-Restos vegetales.</a:t>
            </a:r>
          </a:p>
          <a:p>
            <a:r>
              <a:rPr lang="es-ES" sz="2000" dirty="0">
                <a:solidFill>
                  <a:prstClr val="black"/>
                </a:solidFill>
              </a:rPr>
              <a:t>.</a:t>
            </a:r>
          </a:p>
        </p:txBody>
      </p:sp>
      <p:pic>
        <p:nvPicPr>
          <p:cNvPr id="6" name="Picture 2" descr="http://3.bp.blogspot.com/_ZB4yAeIYkIo/TAfkRfEQ_aI/AAAAAAAAACU/ytqMwmjZZuE/s1600/carb.jpg"/>
          <p:cNvPicPr>
            <a:picLocks noChangeAspect="1" noChangeArrowheads="1"/>
          </p:cNvPicPr>
          <p:nvPr/>
        </p:nvPicPr>
        <p:blipFill>
          <a:blip r:embed="rId2"/>
          <a:srcRect/>
          <a:stretch>
            <a:fillRect/>
          </a:stretch>
        </p:blipFill>
        <p:spPr bwMode="auto">
          <a:xfrm>
            <a:off x="4500562" y="1428736"/>
            <a:ext cx="4282453" cy="3000396"/>
          </a:xfrm>
          <a:prstGeom prst="rect">
            <a:avLst/>
          </a:prstGeom>
          <a:noFill/>
        </p:spPr>
      </p:pic>
    </p:spTree>
    <p:extLst>
      <p:ext uri="{BB962C8B-B14F-4D97-AF65-F5344CB8AC3E}">
        <p14:creationId xmlns:p14="http://schemas.microsoft.com/office/powerpoint/2010/main" val="382466728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357166"/>
            <a:ext cx="8686800" cy="642918"/>
          </a:xfrm>
        </p:spPr>
        <p:txBody>
          <a:bodyPr anchor="t">
            <a:normAutofit fontScale="90000"/>
          </a:bodyPr>
          <a:lstStyle/>
          <a:p>
            <a:r>
              <a:rPr lang="es-ES" dirty="0" smtClean="0"/>
              <a:t>Ciclo DEL NITRÓGENO</a:t>
            </a:r>
            <a:endParaRPr lang="es-ES" dirty="0"/>
          </a:p>
        </p:txBody>
      </p:sp>
      <p:sp>
        <p:nvSpPr>
          <p:cNvPr id="7" name="6 Rectángulo"/>
          <p:cNvSpPr/>
          <p:nvPr/>
        </p:nvSpPr>
        <p:spPr>
          <a:xfrm>
            <a:off x="214282" y="1071546"/>
            <a:ext cx="4143372" cy="224676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s-ES" sz="2000" dirty="0">
                <a:solidFill>
                  <a:prstClr val="black"/>
                </a:solidFill>
              </a:rPr>
              <a:t>Los seres vivos requieren átomos de nitrógeno para la síntesis de moléculas orgánicas esenciales como las proteínas, los ácidos </a:t>
            </a:r>
            <a:r>
              <a:rPr lang="es-ES" sz="2000" dirty="0" err="1">
                <a:solidFill>
                  <a:prstClr val="black"/>
                </a:solidFill>
              </a:rPr>
              <a:t>nucleicos</a:t>
            </a:r>
            <a:r>
              <a:rPr lang="es-ES" sz="2000" dirty="0">
                <a:solidFill>
                  <a:prstClr val="black"/>
                </a:solidFill>
              </a:rPr>
              <a:t>, el ADN, por lo tanto es otro elemento indispensable para el desarrollo de los seres vivos</a:t>
            </a:r>
          </a:p>
        </p:txBody>
      </p:sp>
      <p:pic>
        <p:nvPicPr>
          <p:cNvPr id="5" name="Picture 2" descr="http://1.bp.blogspot.com/_ZB4yAeIYkIo/TAfPDIkPb_I/AAAAAAAAAAs/BjmxqF19ZnI/s1600/sdgg.jpg"/>
          <p:cNvPicPr>
            <a:picLocks noChangeAspect="1" noChangeArrowheads="1"/>
          </p:cNvPicPr>
          <p:nvPr/>
        </p:nvPicPr>
        <p:blipFill>
          <a:blip r:embed="rId2"/>
          <a:srcRect/>
          <a:stretch>
            <a:fillRect/>
          </a:stretch>
        </p:blipFill>
        <p:spPr bwMode="auto">
          <a:xfrm>
            <a:off x="4847529" y="857232"/>
            <a:ext cx="4296471" cy="3143272"/>
          </a:xfrm>
          <a:prstGeom prst="rect">
            <a:avLst/>
          </a:prstGeom>
          <a:noFill/>
        </p:spPr>
      </p:pic>
      <p:pic>
        <p:nvPicPr>
          <p:cNvPr id="138242" name="Picture 2" descr="http://www.lenntech.com/images/ciclo-2.gif"/>
          <p:cNvPicPr>
            <a:picLocks noChangeAspect="1" noChangeArrowheads="1"/>
          </p:cNvPicPr>
          <p:nvPr/>
        </p:nvPicPr>
        <p:blipFill>
          <a:blip r:embed="rId3"/>
          <a:srcRect/>
          <a:stretch>
            <a:fillRect/>
          </a:stretch>
        </p:blipFill>
        <p:spPr bwMode="auto">
          <a:xfrm>
            <a:off x="500034" y="3549922"/>
            <a:ext cx="4095744" cy="3308102"/>
          </a:xfrm>
          <a:prstGeom prst="rect">
            <a:avLst/>
          </a:prstGeom>
          <a:noFill/>
        </p:spPr>
      </p:pic>
    </p:spTree>
    <p:extLst>
      <p:ext uri="{BB962C8B-B14F-4D97-AF65-F5344CB8AC3E}">
        <p14:creationId xmlns:p14="http://schemas.microsoft.com/office/powerpoint/2010/main" val="165673687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357166"/>
            <a:ext cx="8686800" cy="642918"/>
          </a:xfrm>
        </p:spPr>
        <p:txBody>
          <a:bodyPr anchor="t">
            <a:normAutofit fontScale="90000"/>
          </a:bodyPr>
          <a:lstStyle/>
          <a:p>
            <a:r>
              <a:rPr lang="es-ES" dirty="0" smtClean="0"/>
              <a:t>FLUJO DE LA ENERGÍA</a:t>
            </a:r>
            <a:endParaRPr lang="es-ES" dirty="0"/>
          </a:p>
        </p:txBody>
      </p:sp>
      <p:sp>
        <p:nvSpPr>
          <p:cNvPr id="3" name="2 Marcador de contenido"/>
          <p:cNvSpPr>
            <a:spLocks noGrp="1"/>
          </p:cNvSpPr>
          <p:nvPr>
            <p:ph idx="1"/>
          </p:nvPr>
        </p:nvSpPr>
        <p:spPr>
          <a:xfrm>
            <a:off x="214282" y="1263457"/>
            <a:ext cx="8686800" cy="5715016"/>
          </a:xfrm>
        </p:spPr>
        <p:txBody>
          <a:bodyPr>
            <a:normAutofit/>
          </a:bodyPr>
          <a:lstStyle/>
          <a:p>
            <a:pPr marL="0" indent="0" algn="just">
              <a:buNone/>
            </a:pPr>
            <a:r>
              <a:rPr lang="es-ES" sz="2400" dirty="0" smtClean="0">
                <a:solidFill>
                  <a:schemeClr val="tx1"/>
                </a:solidFill>
              </a:rPr>
              <a:t>El ecosistema se mantiene en funcionamiento gracias al </a:t>
            </a:r>
            <a:r>
              <a:rPr lang="es-ES" sz="2400" b="1" dirty="0" smtClean="0">
                <a:solidFill>
                  <a:schemeClr val="tx1"/>
                </a:solidFill>
              </a:rPr>
              <a:t>flujo de energía</a:t>
            </a:r>
            <a:r>
              <a:rPr lang="es-ES" sz="2400" dirty="0" smtClean="0">
                <a:solidFill>
                  <a:schemeClr val="tx1"/>
                </a:solidFill>
              </a:rPr>
              <a:t> que va pasando de un nivel al siguiente. </a:t>
            </a:r>
          </a:p>
          <a:p>
            <a:pPr marL="0" indent="0" algn="just">
              <a:buNone/>
            </a:pPr>
            <a:endParaRPr lang="es-ES" sz="2400" dirty="0" smtClean="0">
              <a:solidFill>
                <a:schemeClr val="tx1"/>
              </a:solidFill>
            </a:endParaRPr>
          </a:p>
          <a:p>
            <a:pPr marL="0" indent="0" algn="just">
              <a:buNone/>
            </a:pPr>
            <a:r>
              <a:rPr lang="es-ES" sz="2400" dirty="0" smtClean="0">
                <a:solidFill>
                  <a:schemeClr val="tx1"/>
                </a:solidFill>
              </a:rPr>
              <a:t>La energía fluye a través de la cadena alimentaria sólo en una dirección: va siempre desde el sol, a través de los productores a los </a:t>
            </a:r>
            <a:r>
              <a:rPr lang="es-ES" sz="2400" dirty="0" err="1" smtClean="0">
                <a:solidFill>
                  <a:schemeClr val="tx1"/>
                </a:solidFill>
              </a:rPr>
              <a:t>descomponedores</a:t>
            </a:r>
            <a:r>
              <a:rPr lang="es-ES" sz="2400" dirty="0" smtClean="0">
                <a:solidFill>
                  <a:schemeClr val="tx1"/>
                </a:solidFill>
              </a:rPr>
              <a:t>. La energía entra en el ecosistema en forma de energía luminosa y sale en forma de energía calorífica que ya no puede </a:t>
            </a:r>
            <a:r>
              <a:rPr lang="es-ES" sz="2400" dirty="0" err="1" smtClean="0">
                <a:solidFill>
                  <a:schemeClr val="tx1"/>
                </a:solidFill>
              </a:rPr>
              <a:t>reutilizarse</a:t>
            </a:r>
            <a:r>
              <a:rPr lang="es-ES" sz="2400" dirty="0" smtClean="0">
                <a:solidFill>
                  <a:schemeClr val="tx1"/>
                </a:solidFill>
              </a:rPr>
              <a:t> para mantener otro ecosistema en funcionamiento</a:t>
            </a:r>
            <a:endParaRPr lang="es-ES" dirty="0">
              <a:solidFill>
                <a:schemeClr val="tx1"/>
              </a:solidFill>
            </a:endParaRPr>
          </a:p>
        </p:txBody>
      </p:sp>
    </p:spTree>
    <p:extLst>
      <p:ext uri="{BB962C8B-B14F-4D97-AF65-F5344CB8AC3E}">
        <p14:creationId xmlns:p14="http://schemas.microsoft.com/office/powerpoint/2010/main" val="400792448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85720" y="-600092"/>
            <a:ext cx="8229600" cy="1600200"/>
          </a:xfrm>
        </p:spPr>
        <p:txBody>
          <a:bodyPr>
            <a:normAutofit/>
          </a:bodyPr>
          <a:lstStyle/>
          <a:p>
            <a:r>
              <a:rPr lang="es-ES" sz="4000" dirty="0" smtClean="0"/>
              <a:t>FLUJO DE LA ENERGÍA</a:t>
            </a:r>
            <a:endParaRPr lang="es-ES" sz="4000" dirty="0"/>
          </a:p>
        </p:txBody>
      </p:sp>
      <p:sp>
        <p:nvSpPr>
          <p:cNvPr id="3" name="2 Marcador de contenido"/>
          <p:cNvSpPr>
            <a:spLocks noGrp="1"/>
          </p:cNvSpPr>
          <p:nvPr>
            <p:ph idx="1"/>
          </p:nvPr>
        </p:nvSpPr>
        <p:spPr>
          <a:xfrm>
            <a:off x="285720" y="1071546"/>
            <a:ext cx="8686800" cy="5357850"/>
          </a:xfrm>
        </p:spPr>
        <p:txBody>
          <a:bodyPr>
            <a:normAutofit fontScale="92500" lnSpcReduction="20000"/>
          </a:bodyPr>
          <a:lstStyle/>
          <a:p>
            <a:pPr marL="0" indent="0" algn="just">
              <a:buNone/>
            </a:pPr>
            <a:r>
              <a:rPr lang="es-ES" sz="2400" dirty="0" smtClean="0">
                <a:solidFill>
                  <a:schemeClr val="tx1"/>
                </a:solidFill>
              </a:rPr>
              <a:t>La energía solar se utiliza y se transforma a través de distintas reacciones químicas y termina convertida en energía calórica que irradia nuevamente al espacio. En tanto los nutrientes químicos se conservan y, aunque  cambien su forma y distribución, no se van de la tierra y se regeneran constantemente. </a:t>
            </a:r>
          </a:p>
          <a:p>
            <a:pPr marL="0" indent="0" algn="just">
              <a:buNone/>
            </a:pPr>
            <a:r>
              <a:rPr lang="es-ES" sz="2400" dirty="0" smtClean="0">
                <a:solidFill>
                  <a:schemeClr val="tx1"/>
                </a:solidFill>
              </a:rPr>
              <a:t>Todas las transformaciones de energía obedecen a dos leyes de la Termodinámica:</a:t>
            </a:r>
          </a:p>
          <a:p>
            <a:pPr marL="0" indent="0" algn="just">
              <a:buNone/>
            </a:pPr>
            <a:r>
              <a:rPr lang="es-ES" sz="2400" dirty="0" smtClean="0">
                <a:solidFill>
                  <a:schemeClr val="tx1"/>
                </a:solidFill>
              </a:rPr>
              <a:t>La primera ley establece que </a:t>
            </a:r>
            <a:r>
              <a:rPr lang="es-ES" sz="2400" b="1" u="sng" dirty="0" smtClean="0">
                <a:solidFill>
                  <a:schemeClr val="tx1"/>
                </a:solidFill>
              </a:rPr>
              <a:t>la energía no se crea ni se destruye</a:t>
            </a:r>
            <a:r>
              <a:rPr lang="es-ES" sz="2400" dirty="0" smtClean="0">
                <a:solidFill>
                  <a:schemeClr val="tx1"/>
                </a:solidFill>
              </a:rPr>
              <a:t>; es decir que la cantidad total de energía en el Universo es constante; pasa de una comunidad a otra, en un flujo unidireccional continuo, por lo tanto es necesario reponer constantemente la energía a partir de una fuente externa - el sol-</a:t>
            </a:r>
          </a:p>
          <a:p>
            <a:pPr marL="0" indent="0" algn="just">
              <a:buNone/>
            </a:pPr>
            <a:r>
              <a:rPr lang="es-ES" sz="2400" dirty="0" smtClean="0">
                <a:solidFill>
                  <a:schemeClr val="tx1"/>
                </a:solidFill>
              </a:rPr>
              <a:t>Sin embargo la </a:t>
            </a:r>
            <a:r>
              <a:rPr lang="es-ES" sz="2400" b="1" dirty="0" smtClean="0">
                <a:solidFill>
                  <a:schemeClr val="tx1"/>
                </a:solidFill>
              </a:rPr>
              <a:t>segunda ley</a:t>
            </a:r>
            <a:r>
              <a:rPr lang="es-ES" sz="2400" dirty="0" smtClean="0">
                <a:solidFill>
                  <a:schemeClr val="tx1"/>
                </a:solidFill>
              </a:rPr>
              <a:t> señala que cuando se transforma la energía de una variedad a otra, disminuye la cantidad útil, parte se degrada en calor y se disipa</a:t>
            </a:r>
            <a:r>
              <a:rPr lang="es-ES" dirty="0" smtClean="0">
                <a:solidFill>
                  <a:schemeClr val="tx1"/>
                </a:solidFill>
              </a:rPr>
              <a:t>.</a:t>
            </a:r>
          </a:p>
          <a:p>
            <a:pPr marL="0" indent="0" algn="just">
              <a:buNone/>
            </a:pPr>
            <a:r>
              <a:rPr lang="es-ES" dirty="0" smtClean="0">
                <a:solidFill>
                  <a:schemeClr val="tx1"/>
                </a:solidFill>
              </a:rPr>
              <a:t> </a:t>
            </a:r>
            <a:r>
              <a:rPr lang="es-ES" dirty="0">
                <a:solidFill>
                  <a:schemeClr val="tx1"/>
                </a:solidFill>
              </a:rPr>
              <a:t>https://www.youtube.com/watch?v=WN9ssJSCIEA</a:t>
            </a:r>
          </a:p>
          <a:p>
            <a:pPr marL="0" indent="0" algn="just">
              <a:buNone/>
            </a:pPr>
            <a:endParaRPr lang="es-ES" sz="2400" dirty="0" smtClean="0">
              <a:solidFill>
                <a:schemeClr val="tx1"/>
              </a:solidFill>
            </a:endParaRPr>
          </a:p>
          <a:p>
            <a:pPr marL="0" indent="0" algn="just">
              <a:buNone/>
            </a:pPr>
            <a:endParaRPr lang="es-ES" sz="2400" b="1" dirty="0"/>
          </a:p>
        </p:txBody>
      </p:sp>
      <p:sp>
        <p:nvSpPr>
          <p:cNvPr id="6" name="5 Rectángulo"/>
          <p:cNvSpPr/>
          <p:nvPr/>
        </p:nvSpPr>
        <p:spPr>
          <a:xfrm>
            <a:off x="214282" y="1071546"/>
            <a:ext cx="8715404" cy="830997"/>
          </a:xfrm>
          <a:prstGeom prst="rect">
            <a:avLst/>
          </a:prstGeom>
        </p:spPr>
        <p:txBody>
          <a:bodyPr wrap="square">
            <a:spAutoFit/>
          </a:bodyPr>
          <a:lstStyle/>
          <a:p>
            <a:pPr algn="just"/>
            <a:r>
              <a:rPr lang="es-ES" sz="2400" dirty="0">
                <a:solidFill>
                  <a:prstClr val="black"/>
                </a:solidFill>
              </a:rPr>
              <a:t/>
            </a:r>
            <a:br>
              <a:rPr lang="es-ES" sz="2400" dirty="0">
                <a:solidFill>
                  <a:prstClr val="black"/>
                </a:solidFill>
              </a:rPr>
            </a:br>
            <a:endParaRPr lang="es-ES" sz="2400" dirty="0">
              <a:solidFill>
                <a:prstClr val="black"/>
              </a:solidFill>
            </a:endParaRPr>
          </a:p>
        </p:txBody>
      </p:sp>
    </p:spTree>
    <p:extLst>
      <p:ext uri="{BB962C8B-B14F-4D97-AF65-F5344CB8AC3E}">
        <p14:creationId xmlns:p14="http://schemas.microsoft.com/office/powerpoint/2010/main" val="365786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ox(in)">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ox(in)">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box(in)">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box(in)">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14320" y="-600092"/>
            <a:ext cx="8229600" cy="1600200"/>
          </a:xfrm>
        </p:spPr>
        <p:txBody>
          <a:bodyPr>
            <a:normAutofit/>
          </a:bodyPr>
          <a:lstStyle/>
          <a:p>
            <a:r>
              <a:rPr lang="es-ES" sz="4800" dirty="0" smtClean="0"/>
              <a:t>ECOLOGÍA</a:t>
            </a:r>
            <a:endParaRPr lang="es-ES" sz="4800" dirty="0"/>
          </a:p>
        </p:txBody>
      </p:sp>
      <p:sp>
        <p:nvSpPr>
          <p:cNvPr id="3" name="2 Marcador de contenido"/>
          <p:cNvSpPr>
            <a:spLocks noGrp="1"/>
          </p:cNvSpPr>
          <p:nvPr>
            <p:ph idx="1"/>
          </p:nvPr>
        </p:nvSpPr>
        <p:spPr>
          <a:xfrm>
            <a:off x="285720" y="1214422"/>
            <a:ext cx="8686800" cy="4525963"/>
          </a:xfrm>
        </p:spPr>
        <p:txBody>
          <a:bodyPr>
            <a:normAutofit/>
          </a:bodyPr>
          <a:lstStyle/>
          <a:p>
            <a:pPr algn="ctr">
              <a:buNone/>
            </a:pPr>
            <a:endParaRPr lang="es-MX" altLang="es-MX" dirty="0" smtClean="0"/>
          </a:p>
          <a:p>
            <a:pPr algn="ctr">
              <a:buNone/>
            </a:pPr>
            <a:endParaRPr lang="es-MX" altLang="es-MX" dirty="0" smtClean="0"/>
          </a:p>
          <a:p>
            <a:pPr algn="ctr">
              <a:buNone/>
            </a:pPr>
            <a:endParaRPr lang="es-ES" dirty="0" smtClean="0"/>
          </a:p>
          <a:p>
            <a:pPr algn="ctr">
              <a:buNone/>
            </a:pPr>
            <a:endParaRPr lang="es-ES" dirty="0"/>
          </a:p>
        </p:txBody>
      </p:sp>
      <p:sp>
        <p:nvSpPr>
          <p:cNvPr id="6" name="5 Rectángulo"/>
          <p:cNvSpPr/>
          <p:nvPr/>
        </p:nvSpPr>
        <p:spPr>
          <a:xfrm>
            <a:off x="147375" y="538137"/>
            <a:ext cx="8715404" cy="5878532"/>
          </a:xfrm>
          <a:prstGeom prst="rect">
            <a:avLst/>
          </a:prstGeom>
        </p:spPr>
        <p:txBody>
          <a:bodyPr wrap="square">
            <a:spAutoFit/>
          </a:bodyPr>
          <a:lstStyle/>
          <a:p>
            <a:endParaRPr lang="es-ES" sz="2400" dirty="0">
              <a:solidFill>
                <a:prstClr val="black"/>
              </a:solidFill>
              <a:ea typeface="Verdana" pitchFamily="34" charset="0"/>
              <a:cs typeface="Verdana" pitchFamily="34" charset="0"/>
            </a:endParaRPr>
          </a:p>
          <a:p>
            <a:pPr algn="just"/>
            <a:r>
              <a:rPr lang="es-ES" sz="1400" dirty="0">
                <a:solidFill>
                  <a:prstClr val="black"/>
                </a:solidFill>
              </a:rPr>
              <a:t/>
            </a:r>
            <a:br>
              <a:rPr lang="es-ES" sz="1400" dirty="0">
                <a:solidFill>
                  <a:prstClr val="black"/>
                </a:solidFill>
              </a:rPr>
            </a:br>
            <a:r>
              <a:rPr lang="es-ES" sz="2600" dirty="0">
                <a:solidFill>
                  <a:prstClr val="black"/>
                </a:solidFill>
              </a:rPr>
              <a:t>La ecología estudia </a:t>
            </a:r>
            <a:r>
              <a:rPr lang="es-MX" sz="2600" dirty="0">
                <a:solidFill>
                  <a:prstClr val="black"/>
                </a:solidFill>
                <a:ea typeface="Verdana" pitchFamily="34" charset="0"/>
                <a:cs typeface="Verdana" pitchFamily="34" charset="0"/>
              </a:rPr>
              <a:t>los seres vivos, su ambiente, la distribución y abundancia y cómo esas propiedades son afectadas por la interacción entre los organismos y su ambiente.</a:t>
            </a:r>
          </a:p>
          <a:p>
            <a:endParaRPr lang="es-MX" sz="2600" dirty="0">
              <a:solidFill>
                <a:prstClr val="black"/>
              </a:solidFill>
            </a:endParaRPr>
          </a:p>
          <a:p>
            <a:pPr algn="just"/>
            <a:r>
              <a:rPr lang="es-MX" sz="2600" dirty="0">
                <a:solidFill>
                  <a:prstClr val="black"/>
                </a:solidFill>
                <a:ea typeface="Verdana" pitchFamily="34" charset="0"/>
                <a:cs typeface="Verdana" pitchFamily="34" charset="0"/>
              </a:rPr>
              <a:t> El ambiente incluye las propiedades físicas que pueden ser descritas como la suma de factores abióticos locales, como el clima y la geología, y los demás organismos que comparten ese hábitat (factores bióticos).</a:t>
            </a:r>
          </a:p>
          <a:p>
            <a:pPr algn="just"/>
            <a:endParaRPr lang="es-MX" sz="2600" dirty="0">
              <a:solidFill>
                <a:prstClr val="black"/>
              </a:solidFill>
              <a:ea typeface="Verdana" pitchFamily="34" charset="0"/>
              <a:cs typeface="Verdana" pitchFamily="34" charset="0"/>
            </a:endParaRPr>
          </a:p>
          <a:p>
            <a:pPr algn="just"/>
            <a:r>
              <a:rPr lang="es-ES" sz="2600" dirty="0">
                <a:solidFill>
                  <a:prstClr val="black"/>
                </a:solidFill>
              </a:rPr>
              <a:t>La ecología analiza también la distribución y la </a:t>
            </a:r>
            <a:r>
              <a:rPr lang="es-ES" sz="2600" b="1" dirty="0">
                <a:solidFill>
                  <a:prstClr val="black"/>
                </a:solidFill>
              </a:rPr>
              <a:t>cantidad de organismos vivos</a:t>
            </a:r>
            <a:r>
              <a:rPr lang="es-ES" sz="2600" dirty="0">
                <a:solidFill>
                  <a:prstClr val="black"/>
                </a:solidFill>
              </a:rPr>
              <a:t> como resultado de la citada relación.</a:t>
            </a:r>
            <a:br>
              <a:rPr lang="es-ES" sz="2600" dirty="0">
                <a:solidFill>
                  <a:prstClr val="black"/>
                </a:solidFill>
              </a:rPr>
            </a:br>
            <a:endParaRPr lang="es-ES" sz="2600" dirty="0">
              <a:solidFill>
                <a:prstClr val="black"/>
              </a:solidFill>
            </a:endParaRPr>
          </a:p>
        </p:txBody>
      </p:sp>
    </p:spTree>
    <p:extLst>
      <p:ext uri="{BB962C8B-B14F-4D97-AF65-F5344CB8AC3E}">
        <p14:creationId xmlns:p14="http://schemas.microsoft.com/office/powerpoint/2010/main" val="140617098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184" y="-416727"/>
            <a:ext cx="8229600" cy="1600200"/>
          </a:xfrm>
        </p:spPr>
        <p:txBody>
          <a:bodyPr>
            <a:normAutofit/>
          </a:bodyPr>
          <a:lstStyle/>
          <a:p>
            <a:r>
              <a:rPr lang="es-ES" sz="4800" dirty="0" smtClean="0"/>
              <a:t>FLUJO DE LA ENERGÍA</a:t>
            </a:r>
            <a:endParaRPr lang="es-ES" sz="4800" dirty="0"/>
          </a:p>
        </p:txBody>
      </p:sp>
      <p:sp>
        <p:nvSpPr>
          <p:cNvPr id="6" name="5 Rectángulo"/>
          <p:cNvSpPr/>
          <p:nvPr/>
        </p:nvSpPr>
        <p:spPr>
          <a:xfrm>
            <a:off x="214282" y="1071546"/>
            <a:ext cx="8715404" cy="830997"/>
          </a:xfrm>
          <a:prstGeom prst="rect">
            <a:avLst/>
          </a:prstGeom>
        </p:spPr>
        <p:txBody>
          <a:bodyPr wrap="square">
            <a:spAutoFit/>
          </a:bodyPr>
          <a:lstStyle/>
          <a:p>
            <a:pPr algn="just"/>
            <a:r>
              <a:rPr lang="es-ES" sz="2400" dirty="0">
                <a:solidFill>
                  <a:prstClr val="black"/>
                </a:solidFill>
              </a:rPr>
              <a:t/>
            </a:r>
            <a:br>
              <a:rPr lang="es-ES" sz="2400" dirty="0">
                <a:solidFill>
                  <a:prstClr val="black"/>
                </a:solidFill>
              </a:rPr>
            </a:br>
            <a:endParaRPr lang="es-ES" sz="2400" dirty="0">
              <a:solidFill>
                <a:prstClr val="black"/>
              </a:solidFill>
            </a:endParaRPr>
          </a:p>
        </p:txBody>
      </p:sp>
      <p:pic>
        <p:nvPicPr>
          <p:cNvPr id="143362" name="Picture 2"/>
          <p:cNvPicPr>
            <a:picLocks noChangeAspect="1" noChangeArrowheads="1"/>
          </p:cNvPicPr>
          <p:nvPr/>
        </p:nvPicPr>
        <p:blipFill>
          <a:blip r:embed="rId2"/>
          <a:srcRect/>
          <a:stretch>
            <a:fillRect/>
          </a:stretch>
        </p:blipFill>
        <p:spPr bwMode="auto">
          <a:xfrm>
            <a:off x="285720" y="1295400"/>
            <a:ext cx="8643998" cy="5276872"/>
          </a:xfrm>
          <a:prstGeom prst="rect">
            <a:avLst/>
          </a:prstGeom>
          <a:noFill/>
          <a:ln w="9525">
            <a:noFill/>
            <a:miter lim="800000"/>
            <a:headEnd/>
            <a:tailEnd/>
          </a:ln>
          <a:effectLst/>
        </p:spPr>
      </p:pic>
    </p:spTree>
    <p:extLst>
      <p:ext uri="{BB962C8B-B14F-4D97-AF65-F5344CB8AC3E}">
        <p14:creationId xmlns:p14="http://schemas.microsoft.com/office/powerpoint/2010/main" val="357647982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3449" y="-528654"/>
            <a:ext cx="8229600" cy="1600200"/>
          </a:xfrm>
        </p:spPr>
        <p:txBody>
          <a:bodyPr>
            <a:normAutofit/>
          </a:bodyPr>
          <a:lstStyle/>
          <a:p>
            <a:r>
              <a:rPr lang="es-ES" sz="4800" dirty="0" smtClean="0"/>
              <a:t>FLUJO DE LA ENERGÍA</a:t>
            </a:r>
            <a:endParaRPr lang="es-ES" sz="4800" dirty="0"/>
          </a:p>
        </p:txBody>
      </p:sp>
      <p:sp>
        <p:nvSpPr>
          <p:cNvPr id="6" name="5 Rectángulo"/>
          <p:cNvSpPr/>
          <p:nvPr/>
        </p:nvSpPr>
        <p:spPr>
          <a:xfrm>
            <a:off x="214282" y="1071546"/>
            <a:ext cx="8715404" cy="830997"/>
          </a:xfrm>
          <a:prstGeom prst="rect">
            <a:avLst/>
          </a:prstGeom>
        </p:spPr>
        <p:txBody>
          <a:bodyPr wrap="square">
            <a:spAutoFit/>
          </a:bodyPr>
          <a:lstStyle/>
          <a:p>
            <a:pPr algn="just"/>
            <a:r>
              <a:rPr lang="es-ES" sz="2400" dirty="0">
                <a:solidFill>
                  <a:prstClr val="black"/>
                </a:solidFill>
              </a:rPr>
              <a:t/>
            </a:r>
            <a:br>
              <a:rPr lang="es-ES" sz="2400" dirty="0">
                <a:solidFill>
                  <a:prstClr val="black"/>
                </a:solidFill>
              </a:rPr>
            </a:br>
            <a:endParaRPr lang="es-ES" sz="2400" dirty="0">
              <a:solidFill>
                <a:prstClr val="black"/>
              </a:solidFill>
            </a:endParaRPr>
          </a:p>
        </p:txBody>
      </p:sp>
      <p:pic>
        <p:nvPicPr>
          <p:cNvPr id="144386" name="Picture 2"/>
          <p:cNvPicPr>
            <a:picLocks noChangeAspect="1" noChangeArrowheads="1"/>
          </p:cNvPicPr>
          <p:nvPr/>
        </p:nvPicPr>
        <p:blipFill>
          <a:blip r:embed="rId2"/>
          <a:srcRect/>
          <a:stretch>
            <a:fillRect/>
          </a:stretch>
        </p:blipFill>
        <p:spPr bwMode="auto">
          <a:xfrm>
            <a:off x="694790" y="143368"/>
            <a:ext cx="8111577" cy="5706251"/>
          </a:xfrm>
          <a:prstGeom prst="rect">
            <a:avLst/>
          </a:prstGeom>
          <a:noFill/>
          <a:ln w="9525">
            <a:noFill/>
            <a:miter lim="800000"/>
            <a:headEnd/>
            <a:tailEnd/>
          </a:ln>
          <a:effectLst/>
        </p:spPr>
      </p:pic>
    </p:spTree>
    <p:extLst>
      <p:ext uri="{BB962C8B-B14F-4D97-AF65-F5344CB8AC3E}">
        <p14:creationId xmlns:p14="http://schemas.microsoft.com/office/powerpoint/2010/main" val="327121401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184" y="-517503"/>
            <a:ext cx="8229600" cy="1600200"/>
          </a:xfrm>
        </p:spPr>
        <p:txBody>
          <a:bodyPr>
            <a:normAutofit/>
          </a:bodyPr>
          <a:lstStyle/>
          <a:p>
            <a:r>
              <a:rPr lang="es-ES" sz="4400" dirty="0" smtClean="0"/>
              <a:t>PARÁMETROS TRÓFICOS</a:t>
            </a:r>
            <a:endParaRPr lang="es-ES" sz="4400" dirty="0"/>
          </a:p>
        </p:txBody>
      </p:sp>
      <p:sp>
        <p:nvSpPr>
          <p:cNvPr id="6" name="5 Rectángulo"/>
          <p:cNvSpPr/>
          <p:nvPr/>
        </p:nvSpPr>
        <p:spPr>
          <a:xfrm>
            <a:off x="214282" y="1071546"/>
            <a:ext cx="8715404" cy="830997"/>
          </a:xfrm>
          <a:prstGeom prst="rect">
            <a:avLst/>
          </a:prstGeom>
        </p:spPr>
        <p:txBody>
          <a:bodyPr wrap="square">
            <a:spAutoFit/>
          </a:bodyPr>
          <a:lstStyle/>
          <a:p>
            <a:pPr algn="just"/>
            <a:r>
              <a:rPr lang="es-ES" sz="2400" dirty="0">
                <a:solidFill>
                  <a:prstClr val="black"/>
                </a:solidFill>
              </a:rPr>
              <a:t/>
            </a:r>
            <a:br>
              <a:rPr lang="es-ES" sz="2400" dirty="0">
                <a:solidFill>
                  <a:prstClr val="black"/>
                </a:solidFill>
              </a:rPr>
            </a:br>
            <a:endParaRPr lang="es-ES" sz="2400" dirty="0">
              <a:solidFill>
                <a:prstClr val="black"/>
              </a:solidFill>
            </a:endParaRPr>
          </a:p>
        </p:txBody>
      </p:sp>
      <p:pic>
        <p:nvPicPr>
          <p:cNvPr id="145410" name="Picture 2"/>
          <p:cNvPicPr>
            <a:picLocks noChangeAspect="1" noChangeArrowheads="1"/>
          </p:cNvPicPr>
          <p:nvPr/>
        </p:nvPicPr>
        <p:blipFill>
          <a:blip r:embed="rId2"/>
          <a:srcRect/>
          <a:stretch>
            <a:fillRect/>
          </a:stretch>
        </p:blipFill>
        <p:spPr bwMode="auto">
          <a:xfrm>
            <a:off x="531436" y="1600200"/>
            <a:ext cx="8398250" cy="4933972"/>
          </a:xfrm>
          <a:prstGeom prst="rect">
            <a:avLst/>
          </a:prstGeom>
          <a:noFill/>
          <a:ln w="9525">
            <a:noFill/>
            <a:miter lim="800000"/>
            <a:headEnd/>
            <a:tailEnd/>
          </a:ln>
          <a:effectLst/>
        </p:spPr>
      </p:pic>
    </p:spTree>
    <p:extLst>
      <p:ext uri="{BB962C8B-B14F-4D97-AF65-F5344CB8AC3E}">
        <p14:creationId xmlns:p14="http://schemas.microsoft.com/office/powerpoint/2010/main" val="369546875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7392" y="-591015"/>
            <a:ext cx="8229600" cy="1600200"/>
          </a:xfrm>
        </p:spPr>
        <p:txBody>
          <a:bodyPr>
            <a:normAutofit/>
          </a:bodyPr>
          <a:lstStyle/>
          <a:p>
            <a:r>
              <a:rPr lang="es-ES" sz="4800" dirty="0" smtClean="0"/>
              <a:t>BIOMASA (B)</a:t>
            </a:r>
            <a:endParaRPr lang="es-ES" sz="4800" dirty="0"/>
          </a:p>
        </p:txBody>
      </p:sp>
      <p:sp>
        <p:nvSpPr>
          <p:cNvPr id="6" name="5 Rectángulo"/>
          <p:cNvSpPr/>
          <p:nvPr/>
        </p:nvSpPr>
        <p:spPr>
          <a:xfrm>
            <a:off x="214282" y="1071546"/>
            <a:ext cx="8715404" cy="830997"/>
          </a:xfrm>
          <a:prstGeom prst="rect">
            <a:avLst/>
          </a:prstGeom>
        </p:spPr>
        <p:txBody>
          <a:bodyPr wrap="square">
            <a:spAutoFit/>
          </a:bodyPr>
          <a:lstStyle/>
          <a:p>
            <a:pPr algn="just"/>
            <a:r>
              <a:rPr lang="es-ES" sz="2400" dirty="0">
                <a:solidFill>
                  <a:prstClr val="black"/>
                </a:solidFill>
              </a:rPr>
              <a:t/>
            </a:r>
            <a:br>
              <a:rPr lang="es-ES" sz="2400" dirty="0">
                <a:solidFill>
                  <a:prstClr val="black"/>
                </a:solidFill>
              </a:rPr>
            </a:br>
            <a:endParaRPr lang="es-ES" sz="2400" dirty="0">
              <a:solidFill>
                <a:prstClr val="black"/>
              </a:solidFill>
            </a:endParaRPr>
          </a:p>
        </p:txBody>
      </p:sp>
      <p:sp>
        <p:nvSpPr>
          <p:cNvPr id="7" name="6 Rectángulo"/>
          <p:cNvSpPr/>
          <p:nvPr/>
        </p:nvSpPr>
        <p:spPr>
          <a:xfrm>
            <a:off x="428596" y="1214422"/>
            <a:ext cx="7929618" cy="1938992"/>
          </a:xfrm>
          <a:prstGeom prst="rect">
            <a:avLst/>
          </a:prstGeom>
        </p:spPr>
        <p:txBody>
          <a:bodyPr wrap="square">
            <a:spAutoFit/>
          </a:bodyPr>
          <a:lstStyle/>
          <a:p>
            <a:pPr algn="just"/>
            <a:r>
              <a:rPr lang="es-ES" sz="2000" dirty="0">
                <a:solidFill>
                  <a:prstClr val="black"/>
                </a:solidFill>
              </a:rPr>
              <a:t>Se entiende por </a:t>
            </a:r>
            <a:r>
              <a:rPr lang="es-ES" sz="2000" b="1" u="sng" dirty="0">
                <a:solidFill>
                  <a:prstClr val="black"/>
                </a:solidFill>
              </a:rPr>
              <a:t>biomasa</a:t>
            </a:r>
            <a:r>
              <a:rPr lang="es-ES" sz="2000" dirty="0">
                <a:solidFill>
                  <a:prstClr val="black"/>
                </a:solidFill>
              </a:rPr>
              <a:t> al conjunto de materia orgánica renovable de origen vegetal, animal o procedente de la transformación natural o artificial de la misma. La energía de la biomasa corresponde entonces a toda aquella energía que puede obtenerse de ella, bien sea a través de su quema directa o su procesamiento para conseguir otro tipo de combustible tal como el biogás o los biocombustibles líquidos.</a:t>
            </a:r>
          </a:p>
        </p:txBody>
      </p:sp>
      <p:pic>
        <p:nvPicPr>
          <p:cNvPr id="145411" name="Picture 3"/>
          <p:cNvPicPr>
            <a:picLocks noChangeAspect="1" noChangeArrowheads="1"/>
          </p:cNvPicPr>
          <p:nvPr/>
        </p:nvPicPr>
        <p:blipFill>
          <a:blip r:embed="rId2"/>
          <a:srcRect/>
          <a:stretch>
            <a:fillRect/>
          </a:stretch>
        </p:blipFill>
        <p:spPr bwMode="auto">
          <a:xfrm>
            <a:off x="928662" y="3071810"/>
            <a:ext cx="7227060" cy="3786190"/>
          </a:xfrm>
          <a:prstGeom prst="rect">
            <a:avLst/>
          </a:prstGeom>
          <a:noFill/>
          <a:ln w="9525">
            <a:noFill/>
            <a:miter lim="800000"/>
            <a:headEnd/>
            <a:tailEnd/>
          </a:ln>
          <a:effectLst/>
        </p:spPr>
      </p:pic>
    </p:spTree>
    <p:extLst>
      <p:ext uri="{BB962C8B-B14F-4D97-AF65-F5344CB8AC3E}">
        <p14:creationId xmlns:p14="http://schemas.microsoft.com/office/powerpoint/2010/main" val="3906197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184" y="-565642"/>
            <a:ext cx="8229600" cy="1600200"/>
          </a:xfrm>
        </p:spPr>
        <p:txBody>
          <a:bodyPr>
            <a:normAutofit/>
          </a:bodyPr>
          <a:lstStyle/>
          <a:p>
            <a:r>
              <a:rPr lang="es-ES" sz="4800" dirty="0" smtClean="0"/>
              <a:t>PRODUCCIÓN (P)</a:t>
            </a:r>
            <a:endParaRPr lang="es-ES" sz="4800" dirty="0"/>
          </a:p>
        </p:txBody>
      </p:sp>
      <p:sp>
        <p:nvSpPr>
          <p:cNvPr id="6" name="5 Rectángulo"/>
          <p:cNvSpPr/>
          <p:nvPr/>
        </p:nvSpPr>
        <p:spPr>
          <a:xfrm>
            <a:off x="214282" y="1071546"/>
            <a:ext cx="8715404" cy="830997"/>
          </a:xfrm>
          <a:prstGeom prst="rect">
            <a:avLst/>
          </a:prstGeom>
        </p:spPr>
        <p:txBody>
          <a:bodyPr wrap="square">
            <a:spAutoFit/>
          </a:bodyPr>
          <a:lstStyle/>
          <a:p>
            <a:pPr algn="just"/>
            <a:r>
              <a:rPr lang="es-ES" sz="2400" dirty="0">
                <a:solidFill>
                  <a:prstClr val="black"/>
                </a:solidFill>
              </a:rPr>
              <a:t/>
            </a:r>
            <a:br>
              <a:rPr lang="es-ES" sz="2400" dirty="0">
                <a:solidFill>
                  <a:prstClr val="black"/>
                </a:solidFill>
              </a:rPr>
            </a:br>
            <a:endParaRPr lang="es-ES" sz="2400" dirty="0">
              <a:solidFill>
                <a:prstClr val="black"/>
              </a:solidFill>
            </a:endParaRPr>
          </a:p>
        </p:txBody>
      </p:sp>
      <p:sp>
        <p:nvSpPr>
          <p:cNvPr id="8" name="7 Rectángulo"/>
          <p:cNvSpPr/>
          <p:nvPr/>
        </p:nvSpPr>
        <p:spPr>
          <a:xfrm>
            <a:off x="357158" y="1145522"/>
            <a:ext cx="8501122" cy="5355312"/>
          </a:xfrm>
          <a:prstGeom prst="rect">
            <a:avLst/>
          </a:prstGeom>
        </p:spPr>
        <p:txBody>
          <a:bodyPr wrap="square">
            <a:spAutoFit/>
          </a:bodyPr>
          <a:lstStyle/>
          <a:p>
            <a:pPr algn="just"/>
            <a:r>
              <a:rPr lang="es-ES" sz="2200" dirty="0">
                <a:solidFill>
                  <a:prstClr val="black"/>
                </a:solidFill>
              </a:rPr>
              <a:t>Los productores primarios son los organismos que hacen entrar la energía en los ecosistemas. Los principales productores primarios son las plantas verdes terrestres y acuáticas, incluidas las algas, y algunas bacterias. Forman el 99,9% en peso de los seres vivos de la biosfera.</a:t>
            </a:r>
          </a:p>
          <a:p>
            <a:pPr algn="just"/>
            <a:r>
              <a:rPr lang="es-ES" sz="1400" dirty="0">
                <a:solidFill>
                  <a:prstClr val="black"/>
                </a:solidFill>
              </a:rPr>
              <a:t>	</a:t>
            </a:r>
            <a:r>
              <a:rPr lang="es-ES" sz="2000" dirty="0">
                <a:solidFill>
                  <a:prstClr val="black"/>
                </a:solidFill>
              </a:rPr>
              <a:t>		</a:t>
            </a:r>
          </a:p>
          <a:p>
            <a:pPr algn="just"/>
            <a:r>
              <a:rPr lang="es-ES" sz="2200" dirty="0">
                <a:solidFill>
                  <a:prstClr val="black"/>
                </a:solidFill>
              </a:rPr>
              <a:t>Cuando se habla de producción de un ecosistema se hace referencia a la cantidad de energía que ese ecosistema es capaz de aprovechar. Una pradera húmeda y templada, por ejemplo, es capaz de convertir más energía luminosa en biomasa que un desierto y, por tanto, su producción es mayor.</a:t>
            </a:r>
          </a:p>
          <a:p>
            <a:pPr algn="just"/>
            <a:endParaRPr lang="es-ES" sz="1400" dirty="0">
              <a:solidFill>
                <a:prstClr val="black"/>
              </a:solidFill>
            </a:endParaRPr>
          </a:p>
          <a:p>
            <a:pPr algn="just"/>
            <a:r>
              <a:rPr lang="es-ES" sz="2200" dirty="0">
                <a:solidFill>
                  <a:prstClr val="black"/>
                </a:solidFill>
              </a:rPr>
              <a:t>La producción primaria bruta de un ecosistema es la energía total fijada por fotosíntesis por las plantas. La producción primaria neta es la energía fijada por fotosíntesis menos la energía empleada en la respiración, es decir la producción primaria bruta menos la respiración, es la energía que pasa al siguiente nivel trófico..</a:t>
            </a:r>
          </a:p>
        </p:txBody>
      </p:sp>
    </p:spTree>
    <p:extLst>
      <p:ext uri="{BB962C8B-B14F-4D97-AF65-F5344CB8AC3E}">
        <p14:creationId xmlns:p14="http://schemas.microsoft.com/office/powerpoint/2010/main" val="209692986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7158" y="-657922"/>
            <a:ext cx="8229600" cy="1600200"/>
          </a:xfrm>
        </p:spPr>
        <p:txBody>
          <a:bodyPr>
            <a:normAutofit/>
          </a:bodyPr>
          <a:lstStyle/>
          <a:p>
            <a:r>
              <a:rPr lang="es-ES" sz="4400" dirty="0" smtClean="0"/>
              <a:t>PRODUCTIVIDAD</a:t>
            </a:r>
            <a:endParaRPr lang="es-ES" sz="4400" dirty="0"/>
          </a:p>
        </p:txBody>
      </p:sp>
      <p:sp>
        <p:nvSpPr>
          <p:cNvPr id="6" name="5 Rectángulo"/>
          <p:cNvSpPr/>
          <p:nvPr/>
        </p:nvSpPr>
        <p:spPr>
          <a:xfrm>
            <a:off x="214282" y="1071546"/>
            <a:ext cx="8715404" cy="830997"/>
          </a:xfrm>
          <a:prstGeom prst="rect">
            <a:avLst/>
          </a:prstGeom>
        </p:spPr>
        <p:txBody>
          <a:bodyPr wrap="square">
            <a:spAutoFit/>
          </a:bodyPr>
          <a:lstStyle/>
          <a:p>
            <a:pPr algn="just"/>
            <a:r>
              <a:rPr lang="es-ES" sz="2400" dirty="0">
                <a:solidFill>
                  <a:prstClr val="black"/>
                </a:solidFill>
              </a:rPr>
              <a:t/>
            </a:r>
            <a:br>
              <a:rPr lang="es-ES" sz="2400" dirty="0">
                <a:solidFill>
                  <a:prstClr val="black"/>
                </a:solidFill>
              </a:rPr>
            </a:br>
            <a:endParaRPr lang="es-ES" sz="2400" dirty="0">
              <a:solidFill>
                <a:prstClr val="black"/>
              </a:solidFill>
            </a:endParaRPr>
          </a:p>
        </p:txBody>
      </p:sp>
      <p:sp>
        <p:nvSpPr>
          <p:cNvPr id="8" name="7 Rectángulo"/>
          <p:cNvSpPr/>
          <p:nvPr/>
        </p:nvSpPr>
        <p:spPr>
          <a:xfrm>
            <a:off x="357158" y="1145522"/>
            <a:ext cx="8501122" cy="3631763"/>
          </a:xfrm>
          <a:prstGeom prst="rect">
            <a:avLst/>
          </a:prstGeom>
        </p:spPr>
        <p:txBody>
          <a:bodyPr wrap="square">
            <a:spAutoFit/>
          </a:bodyPr>
          <a:lstStyle/>
          <a:p>
            <a:pPr algn="just"/>
            <a:r>
              <a:rPr lang="es-ES" sz="2600" dirty="0">
                <a:solidFill>
                  <a:prstClr val="black"/>
                </a:solidFill>
              </a:rPr>
              <a:t>Es una medida que hace referencia a la cantidad de E que un Ecosistema es capaz de aprovechar, es decir, es la cantidad de E transformada en moléculas orgánicas y almacenada en forma de biomasa, por unidad de superficie y en un tiempo determinado.</a:t>
            </a:r>
          </a:p>
          <a:p>
            <a:pPr algn="just"/>
            <a:endParaRPr lang="es-ES" sz="2600" dirty="0">
              <a:solidFill>
                <a:prstClr val="black"/>
              </a:solidFill>
            </a:endParaRPr>
          </a:p>
          <a:p>
            <a:pPr algn="just"/>
            <a:r>
              <a:rPr lang="es-ES" sz="2600" dirty="0">
                <a:solidFill>
                  <a:prstClr val="black"/>
                </a:solidFill>
              </a:rPr>
              <a:t>Permite estimar la cantidad de vida que dicho Ecosistema puede sostener.</a:t>
            </a:r>
          </a:p>
          <a:p>
            <a:pPr algn="just"/>
            <a:endParaRPr lang="es-ES" sz="2200" dirty="0">
              <a:solidFill>
                <a:prstClr val="black"/>
              </a:solidFill>
            </a:endParaRPr>
          </a:p>
        </p:txBody>
      </p:sp>
    </p:spTree>
    <p:extLst>
      <p:ext uri="{BB962C8B-B14F-4D97-AF65-F5344CB8AC3E}">
        <p14:creationId xmlns:p14="http://schemas.microsoft.com/office/powerpoint/2010/main" val="393638065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92919" y="-528654"/>
            <a:ext cx="8229600" cy="1600200"/>
          </a:xfrm>
        </p:spPr>
        <p:txBody>
          <a:bodyPr>
            <a:normAutofit/>
          </a:bodyPr>
          <a:lstStyle/>
          <a:p>
            <a:r>
              <a:rPr lang="es-ES" sz="4400" cap="none" dirty="0" smtClean="0"/>
              <a:t>PRODUCTIVIDAD (p)</a:t>
            </a:r>
            <a:endParaRPr lang="es-ES" sz="4400" cap="none" dirty="0"/>
          </a:p>
        </p:txBody>
      </p:sp>
      <p:sp>
        <p:nvSpPr>
          <p:cNvPr id="6" name="5 Rectángulo"/>
          <p:cNvSpPr/>
          <p:nvPr/>
        </p:nvSpPr>
        <p:spPr>
          <a:xfrm>
            <a:off x="214282" y="1071546"/>
            <a:ext cx="8715404" cy="830997"/>
          </a:xfrm>
          <a:prstGeom prst="rect">
            <a:avLst/>
          </a:prstGeom>
        </p:spPr>
        <p:txBody>
          <a:bodyPr wrap="square">
            <a:spAutoFit/>
          </a:bodyPr>
          <a:lstStyle/>
          <a:p>
            <a:pPr algn="just"/>
            <a:r>
              <a:rPr lang="es-ES" sz="2400" dirty="0">
                <a:solidFill>
                  <a:prstClr val="black"/>
                </a:solidFill>
              </a:rPr>
              <a:t/>
            </a:r>
            <a:br>
              <a:rPr lang="es-ES" sz="2400" dirty="0">
                <a:solidFill>
                  <a:prstClr val="black"/>
                </a:solidFill>
              </a:rPr>
            </a:br>
            <a:endParaRPr lang="es-ES" sz="2400" dirty="0">
              <a:solidFill>
                <a:prstClr val="black"/>
              </a:solidFill>
            </a:endParaRPr>
          </a:p>
        </p:txBody>
      </p:sp>
      <p:sp>
        <p:nvSpPr>
          <p:cNvPr id="8" name="7 Rectángulo"/>
          <p:cNvSpPr/>
          <p:nvPr/>
        </p:nvSpPr>
        <p:spPr>
          <a:xfrm>
            <a:off x="357158" y="1145522"/>
            <a:ext cx="8501122" cy="4985980"/>
          </a:xfrm>
          <a:prstGeom prst="rect">
            <a:avLst/>
          </a:prstGeom>
        </p:spPr>
        <p:txBody>
          <a:bodyPr wrap="square">
            <a:spAutoFit/>
          </a:bodyPr>
          <a:lstStyle/>
          <a:p>
            <a:pPr algn="just"/>
            <a:r>
              <a:rPr lang="es-ES" sz="2600" dirty="0">
                <a:solidFill>
                  <a:prstClr val="black"/>
                </a:solidFill>
              </a:rPr>
              <a:t>No toda E consumida por los herbívoros a partir de las plantas (a través de nutrientes) estará disponible para el siguiente nivel trófico, ya que de la E</a:t>
            </a:r>
            <a:r>
              <a:rPr lang="es-ES" sz="2600" baseline="-25000" dirty="0">
                <a:solidFill>
                  <a:prstClr val="black"/>
                </a:solidFill>
              </a:rPr>
              <a:t>t</a:t>
            </a:r>
            <a:r>
              <a:rPr lang="es-ES" sz="2600" dirty="0">
                <a:solidFill>
                  <a:prstClr val="black"/>
                </a:solidFill>
              </a:rPr>
              <a:t> ingerida parte no es absorbida a nivel intestinal por lo que es eliminado por las </a:t>
            </a:r>
            <a:r>
              <a:rPr lang="es-ES" sz="2600" dirty="0" err="1">
                <a:solidFill>
                  <a:prstClr val="black"/>
                </a:solidFill>
              </a:rPr>
              <a:t>fecas</a:t>
            </a:r>
            <a:r>
              <a:rPr lang="es-ES" sz="2600" dirty="0">
                <a:solidFill>
                  <a:prstClr val="black"/>
                </a:solidFill>
              </a:rPr>
              <a:t>, de la E absorbida un % es eliminada por la orina y otro % es utilizada por el individuo en sus procesos de respiración, movimientos, en general todos los que impliquen gasto de E (energía que se transformará en calor por lo que dejará de ser útil para el siguiente nivel trófico</a:t>
            </a:r>
            <a:r>
              <a:rPr lang="es-ES" sz="2200" dirty="0">
                <a:solidFill>
                  <a:prstClr val="black"/>
                </a:solidFill>
              </a:rPr>
              <a:t>). </a:t>
            </a:r>
          </a:p>
          <a:p>
            <a:pPr algn="just"/>
            <a:endParaRPr lang="es-ES" sz="2200" dirty="0">
              <a:solidFill>
                <a:prstClr val="black"/>
              </a:solidFill>
            </a:endParaRPr>
          </a:p>
          <a:p>
            <a:pPr algn="ctr"/>
            <a:r>
              <a:rPr lang="es-ES" sz="3600" b="1" dirty="0">
                <a:solidFill>
                  <a:prstClr val="black"/>
                </a:solidFill>
              </a:rPr>
              <a:t>p= P / B</a:t>
            </a:r>
          </a:p>
        </p:txBody>
      </p:sp>
    </p:spTree>
    <p:extLst>
      <p:ext uri="{BB962C8B-B14F-4D97-AF65-F5344CB8AC3E}">
        <p14:creationId xmlns:p14="http://schemas.microsoft.com/office/powerpoint/2010/main" val="361258186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184" y="-528654"/>
            <a:ext cx="8229600" cy="1600200"/>
          </a:xfrm>
        </p:spPr>
        <p:txBody>
          <a:bodyPr>
            <a:normAutofit/>
          </a:bodyPr>
          <a:lstStyle/>
          <a:p>
            <a:r>
              <a:rPr lang="es-ES" sz="4400" dirty="0" smtClean="0"/>
              <a:t>TIEMPO DE RENOVACIÓN </a:t>
            </a:r>
            <a:r>
              <a:rPr lang="es-ES" sz="4400" cap="none" dirty="0" smtClean="0"/>
              <a:t>(</a:t>
            </a:r>
            <a:r>
              <a:rPr lang="es-ES" sz="4400" cap="none" dirty="0" err="1" smtClean="0"/>
              <a:t>tr</a:t>
            </a:r>
            <a:r>
              <a:rPr lang="es-ES" sz="4400" cap="none" dirty="0" smtClean="0"/>
              <a:t>)</a:t>
            </a:r>
            <a:endParaRPr lang="es-ES" sz="4400" cap="none" dirty="0"/>
          </a:p>
        </p:txBody>
      </p:sp>
      <p:sp>
        <p:nvSpPr>
          <p:cNvPr id="6" name="5 Rectángulo"/>
          <p:cNvSpPr/>
          <p:nvPr/>
        </p:nvSpPr>
        <p:spPr>
          <a:xfrm>
            <a:off x="214282" y="1071546"/>
            <a:ext cx="8715404" cy="830997"/>
          </a:xfrm>
          <a:prstGeom prst="rect">
            <a:avLst/>
          </a:prstGeom>
        </p:spPr>
        <p:txBody>
          <a:bodyPr wrap="square">
            <a:spAutoFit/>
          </a:bodyPr>
          <a:lstStyle/>
          <a:p>
            <a:pPr algn="just"/>
            <a:r>
              <a:rPr lang="es-ES" sz="2400" dirty="0">
                <a:solidFill>
                  <a:prstClr val="black"/>
                </a:solidFill>
              </a:rPr>
              <a:t/>
            </a:r>
            <a:br>
              <a:rPr lang="es-ES" sz="2400" dirty="0">
                <a:solidFill>
                  <a:prstClr val="black"/>
                </a:solidFill>
              </a:rPr>
            </a:br>
            <a:endParaRPr lang="es-ES" sz="2400" dirty="0">
              <a:solidFill>
                <a:prstClr val="black"/>
              </a:solidFill>
            </a:endParaRPr>
          </a:p>
        </p:txBody>
      </p:sp>
      <p:sp>
        <p:nvSpPr>
          <p:cNvPr id="5" name="4 Rectángulo"/>
          <p:cNvSpPr/>
          <p:nvPr/>
        </p:nvSpPr>
        <p:spPr>
          <a:xfrm>
            <a:off x="357158" y="1145522"/>
            <a:ext cx="8501122" cy="5232202"/>
          </a:xfrm>
          <a:prstGeom prst="rect">
            <a:avLst/>
          </a:prstGeom>
        </p:spPr>
        <p:txBody>
          <a:bodyPr wrap="square">
            <a:spAutoFit/>
          </a:bodyPr>
          <a:lstStyle/>
          <a:p>
            <a:pPr algn="just"/>
            <a:r>
              <a:rPr lang="es-ES" sz="2600" dirty="0">
                <a:solidFill>
                  <a:prstClr val="black"/>
                </a:solidFill>
              </a:rPr>
              <a:t>Es el tiempo que tarda un nivel trófico, o un ecosistema completo, en renovar su biomasa</a:t>
            </a:r>
          </a:p>
          <a:p>
            <a:pPr algn="just"/>
            <a:r>
              <a:rPr lang="es-ES" sz="2600" dirty="0">
                <a:solidFill>
                  <a:prstClr val="black"/>
                </a:solidFill>
              </a:rPr>
              <a:t>			</a:t>
            </a:r>
            <a:r>
              <a:rPr lang="es-ES" sz="2600" dirty="0" err="1">
                <a:solidFill>
                  <a:prstClr val="black"/>
                </a:solidFill>
              </a:rPr>
              <a:t>tr</a:t>
            </a:r>
            <a:r>
              <a:rPr lang="es-ES" sz="2600" dirty="0">
                <a:solidFill>
                  <a:prstClr val="black"/>
                </a:solidFill>
              </a:rPr>
              <a:t>= B/</a:t>
            </a:r>
            <a:r>
              <a:rPr lang="es-ES" sz="2600" dirty="0" err="1">
                <a:solidFill>
                  <a:prstClr val="black"/>
                </a:solidFill>
              </a:rPr>
              <a:t>Pn</a:t>
            </a:r>
            <a:endParaRPr lang="es-ES" sz="2600" dirty="0">
              <a:solidFill>
                <a:prstClr val="black"/>
              </a:solidFill>
            </a:endParaRPr>
          </a:p>
          <a:p>
            <a:pPr algn="just"/>
            <a:endParaRPr lang="es-ES" sz="2600" dirty="0">
              <a:solidFill>
                <a:prstClr val="black"/>
              </a:solidFill>
            </a:endParaRPr>
          </a:p>
          <a:p>
            <a:pPr algn="just"/>
            <a:r>
              <a:rPr lang="es-ES" sz="2600" dirty="0">
                <a:solidFill>
                  <a:prstClr val="black"/>
                </a:solidFill>
              </a:rPr>
              <a:t>Es una medida del tiempo de permanencia de los elementos químicos dentro de las estructuras biológicas del ecosistema.</a:t>
            </a:r>
          </a:p>
          <a:p>
            <a:pPr algn="just"/>
            <a:endParaRPr lang="es-ES" sz="2600" dirty="0">
              <a:solidFill>
                <a:prstClr val="black"/>
              </a:solidFill>
            </a:endParaRPr>
          </a:p>
          <a:p>
            <a:pPr algn="just"/>
            <a:r>
              <a:rPr lang="es-ES" sz="2600" dirty="0">
                <a:solidFill>
                  <a:prstClr val="black"/>
                </a:solidFill>
              </a:rPr>
              <a:t>El plancton, por ejemplo, tiene una producción &lt; que los vegetales terrestres, sin embargo tiene una &gt; productividad porque su tasa de reproducción es muy alta y se renueva rápidamente</a:t>
            </a:r>
            <a:r>
              <a:rPr lang="es-ES" sz="2200" dirty="0">
                <a:solidFill>
                  <a:prstClr val="black"/>
                </a:solidFill>
              </a:rPr>
              <a:t>.</a:t>
            </a:r>
          </a:p>
          <a:p>
            <a:pPr algn="just"/>
            <a:endParaRPr lang="es-ES" sz="2200" dirty="0">
              <a:solidFill>
                <a:prstClr val="black"/>
              </a:solidFill>
            </a:endParaRPr>
          </a:p>
        </p:txBody>
      </p:sp>
    </p:spTree>
    <p:extLst>
      <p:ext uri="{BB962C8B-B14F-4D97-AF65-F5344CB8AC3E}">
        <p14:creationId xmlns:p14="http://schemas.microsoft.com/office/powerpoint/2010/main" val="118120350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0043" y="-528654"/>
            <a:ext cx="8229600" cy="1600200"/>
          </a:xfrm>
        </p:spPr>
        <p:txBody>
          <a:bodyPr>
            <a:normAutofit/>
          </a:bodyPr>
          <a:lstStyle/>
          <a:p>
            <a:r>
              <a:rPr lang="es-ES" dirty="0" smtClean="0"/>
              <a:t>eficiencia</a:t>
            </a:r>
            <a:endParaRPr lang="es-ES" cap="none" dirty="0"/>
          </a:p>
        </p:txBody>
      </p:sp>
      <p:sp>
        <p:nvSpPr>
          <p:cNvPr id="6" name="5 Rectángulo"/>
          <p:cNvSpPr/>
          <p:nvPr/>
        </p:nvSpPr>
        <p:spPr>
          <a:xfrm>
            <a:off x="214282" y="1071546"/>
            <a:ext cx="8715404" cy="830997"/>
          </a:xfrm>
          <a:prstGeom prst="rect">
            <a:avLst/>
          </a:prstGeom>
        </p:spPr>
        <p:txBody>
          <a:bodyPr wrap="square">
            <a:spAutoFit/>
          </a:bodyPr>
          <a:lstStyle/>
          <a:p>
            <a:pPr algn="just"/>
            <a:r>
              <a:rPr lang="es-ES" sz="2400" dirty="0">
                <a:solidFill>
                  <a:prstClr val="black"/>
                </a:solidFill>
              </a:rPr>
              <a:t/>
            </a:r>
            <a:br>
              <a:rPr lang="es-ES" sz="2400" dirty="0">
                <a:solidFill>
                  <a:prstClr val="black"/>
                </a:solidFill>
              </a:rPr>
            </a:br>
            <a:endParaRPr lang="es-ES" sz="2400" dirty="0">
              <a:solidFill>
                <a:prstClr val="black"/>
              </a:solidFill>
            </a:endParaRPr>
          </a:p>
        </p:txBody>
      </p:sp>
      <p:sp>
        <p:nvSpPr>
          <p:cNvPr id="5" name="4 Rectángulo"/>
          <p:cNvSpPr/>
          <p:nvPr/>
        </p:nvSpPr>
        <p:spPr>
          <a:xfrm>
            <a:off x="214282" y="1767452"/>
            <a:ext cx="8501122" cy="3354765"/>
          </a:xfrm>
          <a:prstGeom prst="rect">
            <a:avLst/>
          </a:prstGeom>
        </p:spPr>
        <p:txBody>
          <a:bodyPr wrap="square">
            <a:spAutoFit/>
          </a:bodyPr>
          <a:lstStyle/>
          <a:p>
            <a:pPr algn="just"/>
            <a:r>
              <a:rPr lang="es-ES" sz="2800" dirty="0">
                <a:solidFill>
                  <a:prstClr val="black"/>
                </a:solidFill>
              </a:rPr>
              <a:t>Mide el rendimiento energético de un nivel trófico o de un ecosistema completo, es decir, la capacidad de incorporar materia orgánica en sus tejidos.</a:t>
            </a:r>
          </a:p>
          <a:p>
            <a:pPr algn="just"/>
            <a:endParaRPr lang="es-ES" sz="2800" dirty="0">
              <a:solidFill>
                <a:prstClr val="black"/>
              </a:solidFill>
            </a:endParaRPr>
          </a:p>
          <a:p>
            <a:pPr algn="just"/>
            <a:r>
              <a:rPr lang="es-ES" sz="2800" dirty="0">
                <a:solidFill>
                  <a:prstClr val="black"/>
                </a:solidFill>
              </a:rPr>
              <a:t>Nos indica cuanta E entra, se pierde o se acumula en cada nivel trófico o en un ecosistema completo</a:t>
            </a:r>
          </a:p>
          <a:p>
            <a:pPr algn="just"/>
            <a:endParaRPr lang="es-ES" sz="2200" dirty="0">
              <a:solidFill>
                <a:prstClr val="black"/>
              </a:solidFill>
            </a:endParaRPr>
          </a:p>
          <a:p>
            <a:pPr algn="just"/>
            <a:endParaRPr lang="es-ES" sz="2200" dirty="0">
              <a:solidFill>
                <a:prstClr val="black"/>
              </a:solidFill>
            </a:endParaRPr>
          </a:p>
        </p:txBody>
      </p:sp>
    </p:spTree>
    <p:extLst>
      <p:ext uri="{BB962C8B-B14F-4D97-AF65-F5344CB8AC3E}">
        <p14:creationId xmlns:p14="http://schemas.microsoft.com/office/powerpoint/2010/main" val="66141097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35789" y="-528654"/>
            <a:ext cx="8229600" cy="1600200"/>
          </a:xfrm>
        </p:spPr>
        <p:txBody>
          <a:bodyPr>
            <a:normAutofit/>
          </a:bodyPr>
          <a:lstStyle/>
          <a:p>
            <a:r>
              <a:rPr lang="es-ES" dirty="0" smtClean="0"/>
              <a:t>Capacidad de carga</a:t>
            </a:r>
            <a:endParaRPr lang="es-ES" cap="none" dirty="0"/>
          </a:p>
        </p:txBody>
      </p:sp>
      <p:sp>
        <p:nvSpPr>
          <p:cNvPr id="6" name="5 Rectángulo"/>
          <p:cNvSpPr/>
          <p:nvPr/>
        </p:nvSpPr>
        <p:spPr>
          <a:xfrm>
            <a:off x="214282" y="1071546"/>
            <a:ext cx="8715404" cy="830997"/>
          </a:xfrm>
          <a:prstGeom prst="rect">
            <a:avLst/>
          </a:prstGeom>
        </p:spPr>
        <p:txBody>
          <a:bodyPr wrap="square">
            <a:spAutoFit/>
          </a:bodyPr>
          <a:lstStyle/>
          <a:p>
            <a:pPr algn="just"/>
            <a:r>
              <a:rPr lang="es-ES" sz="2400" dirty="0">
                <a:solidFill>
                  <a:prstClr val="black"/>
                </a:solidFill>
              </a:rPr>
              <a:t/>
            </a:r>
            <a:br>
              <a:rPr lang="es-ES" sz="2400" dirty="0">
                <a:solidFill>
                  <a:prstClr val="black"/>
                </a:solidFill>
              </a:rPr>
            </a:br>
            <a:endParaRPr lang="es-ES" sz="2400" dirty="0">
              <a:solidFill>
                <a:prstClr val="black"/>
              </a:solidFill>
            </a:endParaRPr>
          </a:p>
        </p:txBody>
      </p:sp>
      <p:sp>
        <p:nvSpPr>
          <p:cNvPr id="5" name="4 Rectángulo"/>
          <p:cNvSpPr/>
          <p:nvPr/>
        </p:nvSpPr>
        <p:spPr>
          <a:xfrm>
            <a:off x="357158" y="1071546"/>
            <a:ext cx="8501122" cy="5478423"/>
          </a:xfrm>
          <a:prstGeom prst="rect">
            <a:avLst/>
          </a:prstGeom>
        </p:spPr>
        <p:txBody>
          <a:bodyPr wrap="square">
            <a:spAutoFit/>
          </a:bodyPr>
          <a:lstStyle/>
          <a:p>
            <a:pPr algn="just"/>
            <a:r>
              <a:rPr lang="es-ES" sz="2200" dirty="0">
                <a:solidFill>
                  <a:prstClr val="black"/>
                </a:solidFill>
              </a:rPr>
              <a:t>Es la población máxima de una especie determinada que puede soportar un ecosistema y es diferente para cada especie y región. Se establece cuando el número total de nacimientos e inmigraciones es igual al número total de muertes y emigraciones, es decir, cuando el potencial biótico se mantiene en equilibrio.</a:t>
            </a:r>
          </a:p>
          <a:p>
            <a:pPr algn="just"/>
            <a:endParaRPr lang="es-ES" sz="1400" dirty="0">
              <a:solidFill>
                <a:prstClr val="black"/>
              </a:solidFill>
            </a:endParaRPr>
          </a:p>
          <a:p>
            <a:pPr algn="just"/>
            <a:r>
              <a:rPr lang="es-ES" sz="2200" dirty="0">
                <a:solidFill>
                  <a:prstClr val="black"/>
                </a:solidFill>
              </a:rPr>
              <a:t>En general este parámetro se expresa como el número de individuos que puede sobrevivir en una comunidad estable.</a:t>
            </a:r>
          </a:p>
          <a:p>
            <a:pPr algn="just"/>
            <a:endParaRPr lang="es-ES" sz="1400" dirty="0">
              <a:solidFill>
                <a:prstClr val="black"/>
              </a:solidFill>
            </a:endParaRPr>
          </a:p>
          <a:p>
            <a:pPr algn="just"/>
            <a:r>
              <a:rPr lang="es-ES" sz="2200" dirty="0">
                <a:solidFill>
                  <a:prstClr val="black"/>
                </a:solidFill>
              </a:rPr>
              <a:t> En  cuanto se refiere a los animales la capacidad de carga suele ser función de los recursos alimenticios disponibles, en el caso de las plantas depende de los nutrientes minerales, las concentraciones de CO</a:t>
            </a:r>
            <a:r>
              <a:rPr lang="es-ES" sz="2200" baseline="-25000" dirty="0">
                <a:solidFill>
                  <a:prstClr val="black"/>
                </a:solidFill>
              </a:rPr>
              <a:t>2</a:t>
            </a:r>
            <a:r>
              <a:rPr lang="es-ES" sz="2200" dirty="0">
                <a:solidFill>
                  <a:prstClr val="black"/>
                </a:solidFill>
              </a:rPr>
              <a:t> o la disponibilidad de luz solar.</a:t>
            </a:r>
          </a:p>
          <a:p>
            <a:pPr algn="just"/>
            <a:endParaRPr lang="es-ES" sz="1400" dirty="0">
              <a:solidFill>
                <a:prstClr val="black"/>
              </a:solidFill>
            </a:endParaRPr>
          </a:p>
          <a:p>
            <a:pPr algn="just"/>
            <a:r>
              <a:rPr lang="es-ES" sz="2200" dirty="0">
                <a:solidFill>
                  <a:prstClr val="black"/>
                </a:solidFill>
              </a:rPr>
              <a:t> Cuando la capacidad de carga es relativamente alta las densidades de la población tienden a ser grandes pero si la capacidad es baja, las poblaciones se dispersan.</a:t>
            </a:r>
          </a:p>
        </p:txBody>
      </p:sp>
    </p:spTree>
    <p:extLst>
      <p:ext uri="{BB962C8B-B14F-4D97-AF65-F5344CB8AC3E}">
        <p14:creationId xmlns:p14="http://schemas.microsoft.com/office/powerpoint/2010/main" val="23742580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14320" y="-528654"/>
            <a:ext cx="8229600" cy="1600200"/>
          </a:xfrm>
        </p:spPr>
        <p:txBody>
          <a:bodyPr>
            <a:normAutofit/>
          </a:bodyPr>
          <a:lstStyle/>
          <a:p>
            <a:r>
              <a:rPr lang="es-ES" sz="4800" dirty="0" smtClean="0"/>
              <a:t>ECOLOGÍA</a:t>
            </a:r>
            <a:endParaRPr lang="es-ES" sz="4800" dirty="0"/>
          </a:p>
        </p:txBody>
      </p:sp>
      <p:sp>
        <p:nvSpPr>
          <p:cNvPr id="3" name="2 Marcador de contenido"/>
          <p:cNvSpPr>
            <a:spLocks noGrp="1"/>
          </p:cNvSpPr>
          <p:nvPr>
            <p:ph idx="1"/>
          </p:nvPr>
        </p:nvSpPr>
        <p:spPr>
          <a:xfrm>
            <a:off x="285720" y="1214422"/>
            <a:ext cx="8686800" cy="4525963"/>
          </a:xfrm>
        </p:spPr>
        <p:txBody>
          <a:bodyPr>
            <a:normAutofit/>
          </a:bodyPr>
          <a:lstStyle/>
          <a:p>
            <a:pPr algn="ctr">
              <a:buNone/>
            </a:pPr>
            <a:endParaRPr lang="es-MX" altLang="es-MX" dirty="0" smtClean="0"/>
          </a:p>
          <a:p>
            <a:pPr algn="ctr">
              <a:buNone/>
            </a:pPr>
            <a:endParaRPr lang="es-MX" altLang="es-MX" dirty="0" smtClean="0"/>
          </a:p>
          <a:p>
            <a:pPr algn="ctr">
              <a:buNone/>
            </a:pPr>
            <a:endParaRPr lang="es-ES" dirty="0" smtClean="0"/>
          </a:p>
          <a:p>
            <a:pPr algn="ctr">
              <a:buNone/>
            </a:pPr>
            <a:endParaRPr lang="es-ES" dirty="0"/>
          </a:p>
        </p:txBody>
      </p:sp>
      <p:sp>
        <p:nvSpPr>
          <p:cNvPr id="6" name="5 Rectángulo"/>
          <p:cNvSpPr/>
          <p:nvPr/>
        </p:nvSpPr>
        <p:spPr>
          <a:xfrm>
            <a:off x="214282" y="1071546"/>
            <a:ext cx="8715404" cy="4062651"/>
          </a:xfrm>
          <a:prstGeom prst="rect">
            <a:avLst/>
          </a:prstGeom>
        </p:spPr>
        <p:txBody>
          <a:bodyPr wrap="square">
            <a:spAutoFit/>
          </a:bodyPr>
          <a:lstStyle/>
          <a:p>
            <a:endParaRPr lang="es-ES" sz="2400" dirty="0">
              <a:solidFill>
                <a:prstClr val="black"/>
              </a:solidFill>
              <a:ea typeface="Verdana" pitchFamily="34" charset="0"/>
              <a:cs typeface="Verdana" pitchFamily="34" charset="0"/>
            </a:endParaRPr>
          </a:p>
          <a:p>
            <a:pPr algn="just"/>
            <a:r>
              <a:rPr lang="es-ES" sz="1400" dirty="0">
                <a:solidFill>
                  <a:prstClr val="black"/>
                </a:solidFill>
              </a:rPr>
              <a:t/>
            </a:r>
            <a:br>
              <a:rPr lang="es-ES" sz="1400" dirty="0">
                <a:solidFill>
                  <a:prstClr val="black"/>
                </a:solidFill>
              </a:rPr>
            </a:br>
            <a:r>
              <a:rPr lang="es-ES" sz="2800" dirty="0" smtClean="0">
                <a:solidFill>
                  <a:prstClr val="black"/>
                </a:solidFill>
              </a:rPr>
              <a:t>La ecología </a:t>
            </a:r>
            <a:r>
              <a:rPr lang="es-ES" sz="2800" dirty="0">
                <a:solidFill>
                  <a:prstClr val="black"/>
                </a:solidFill>
                <a:ea typeface="Verdana" pitchFamily="34" charset="0"/>
                <a:cs typeface="Verdana" pitchFamily="34" charset="0"/>
              </a:rPr>
              <a:t>se interesa principalmente por:</a:t>
            </a:r>
          </a:p>
          <a:p>
            <a:pPr algn="just"/>
            <a:endParaRPr lang="es-ES" sz="2800" dirty="0">
              <a:solidFill>
                <a:prstClr val="black"/>
              </a:solidFill>
              <a:ea typeface="Verdana" pitchFamily="34" charset="0"/>
              <a:cs typeface="Verdana" pitchFamily="34" charset="0"/>
            </a:endParaRPr>
          </a:p>
          <a:p>
            <a:pPr>
              <a:buFont typeface="Wingdings" pitchFamily="2" charset="2"/>
              <a:buChar char="q"/>
            </a:pPr>
            <a:r>
              <a:rPr lang="es-ES" sz="2800" dirty="0">
                <a:solidFill>
                  <a:prstClr val="black"/>
                </a:solidFill>
              </a:rPr>
              <a:t>Los organismos</a:t>
            </a:r>
          </a:p>
          <a:p>
            <a:pPr>
              <a:buFont typeface="Wingdings" pitchFamily="2" charset="2"/>
              <a:buChar char="q"/>
            </a:pPr>
            <a:r>
              <a:rPr lang="es-ES" sz="2800" dirty="0">
                <a:solidFill>
                  <a:prstClr val="black"/>
                </a:solidFill>
              </a:rPr>
              <a:t>Las poblaciones</a:t>
            </a:r>
          </a:p>
          <a:p>
            <a:pPr>
              <a:buFont typeface="Wingdings" pitchFamily="2" charset="2"/>
              <a:buChar char="q"/>
            </a:pPr>
            <a:r>
              <a:rPr lang="es-ES" sz="2800" dirty="0">
                <a:solidFill>
                  <a:prstClr val="black"/>
                </a:solidFill>
              </a:rPr>
              <a:t>Las comunidades</a:t>
            </a:r>
          </a:p>
          <a:p>
            <a:pPr>
              <a:buFont typeface="Wingdings" pitchFamily="2" charset="2"/>
              <a:buChar char="q"/>
            </a:pPr>
            <a:r>
              <a:rPr lang="es-ES" sz="2800" dirty="0">
                <a:solidFill>
                  <a:prstClr val="black"/>
                </a:solidFill>
              </a:rPr>
              <a:t>Los ecosistemas</a:t>
            </a:r>
          </a:p>
          <a:p>
            <a:pPr>
              <a:buFont typeface="Wingdings" pitchFamily="2" charset="2"/>
              <a:buChar char="q"/>
            </a:pPr>
            <a:r>
              <a:rPr lang="es-ES" sz="2800" dirty="0">
                <a:solidFill>
                  <a:prstClr val="black"/>
                </a:solidFill>
              </a:rPr>
              <a:t>La biósfera</a:t>
            </a:r>
            <a:r>
              <a:rPr lang="es-ES" sz="2400" dirty="0">
                <a:solidFill>
                  <a:prstClr val="black"/>
                </a:solidFill>
              </a:rPr>
              <a:t/>
            </a:r>
            <a:br>
              <a:rPr lang="es-ES" sz="2400" dirty="0">
                <a:solidFill>
                  <a:prstClr val="black"/>
                </a:solidFill>
              </a:rPr>
            </a:br>
            <a:endParaRPr lang="es-ES" sz="2400" dirty="0">
              <a:solidFill>
                <a:prstClr val="black"/>
              </a:solidFill>
            </a:endParaRPr>
          </a:p>
        </p:txBody>
      </p:sp>
    </p:spTree>
    <p:extLst>
      <p:ext uri="{BB962C8B-B14F-4D97-AF65-F5344CB8AC3E}">
        <p14:creationId xmlns:p14="http://schemas.microsoft.com/office/powerpoint/2010/main" val="352295518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92919" y="-348527"/>
            <a:ext cx="8229600" cy="1600200"/>
          </a:xfrm>
        </p:spPr>
        <p:txBody>
          <a:bodyPr>
            <a:normAutofit/>
          </a:bodyPr>
          <a:lstStyle/>
          <a:p>
            <a:r>
              <a:rPr lang="es-ES" dirty="0" smtClean="0"/>
              <a:t>Tipos de ecosistemas</a:t>
            </a:r>
            <a:endParaRPr lang="es-ES" cap="none" dirty="0"/>
          </a:p>
        </p:txBody>
      </p:sp>
      <p:sp>
        <p:nvSpPr>
          <p:cNvPr id="6" name="5 Rectángulo"/>
          <p:cNvSpPr/>
          <p:nvPr/>
        </p:nvSpPr>
        <p:spPr>
          <a:xfrm>
            <a:off x="357158" y="274043"/>
            <a:ext cx="8715404" cy="830997"/>
          </a:xfrm>
          <a:prstGeom prst="rect">
            <a:avLst/>
          </a:prstGeom>
        </p:spPr>
        <p:txBody>
          <a:bodyPr wrap="square">
            <a:spAutoFit/>
          </a:bodyPr>
          <a:lstStyle/>
          <a:p>
            <a:pPr algn="just"/>
            <a:r>
              <a:rPr lang="es-ES" sz="2400" dirty="0">
                <a:solidFill>
                  <a:prstClr val="black"/>
                </a:solidFill>
              </a:rPr>
              <a:t/>
            </a:r>
            <a:br>
              <a:rPr lang="es-ES" sz="2400" dirty="0">
                <a:solidFill>
                  <a:prstClr val="black"/>
                </a:solidFill>
              </a:rPr>
            </a:br>
            <a:endParaRPr lang="es-ES" sz="2400" dirty="0">
              <a:solidFill>
                <a:prstClr val="black"/>
              </a:solidFill>
            </a:endParaRPr>
          </a:p>
        </p:txBody>
      </p:sp>
      <p:sp>
        <p:nvSpPr>
          <p:cNvPr id="5" name="4 Rectángulo"/>
          <p:cNvSpPr/>
          <p:nvPr/>
        </p:nvSpPr>
        <p:spPr>
          <a:xfrm>
            <a:off x="357158" y="1071546"/>
            <a:ext cx="8501122" cy="769441"/>
          </a:xfrm>
          <a:prstGeom prst="rect">
            <a:avLst/>
          </a:prstGeom>
        </p:spPr>
        <p:txBody>
          <a:bodyPr wrap="square">
            <a:spAutoFit/>
          </a:bodyPr>
          <a:lstStyle/>
          <a:p>
            <a:pPr algn="just"/>
            <a:endParaRPr lang="es-ES" sz="2200" dirty="0">
              <a:solidFill>
                <a:prstClr val="black"/>
              </a:solidFill>
            </a:endParaRPr>
          </a:p>
          <a:p>
            <a:pPr algn="just"/>
            <a:endParaRPr lang="es-ES" sz="2200" dirty="0">
              <a:solidFill>
                <a:prstClr val="black"/>
              </a:solidFill>
            </a:endParaRPr>
          </a:p>
        </p:txBody>
      </p:sp>
      <p:sp>
        <p:nvSpPr>
          <p:cNvPr id="8" name="7 Rectángulo"/>
          <p:cNvSpPr/>
          <p:nvPr/>
        </p:nvSpPr>
        <p:spPr>
          <a:xfrm>
            <a:off x="285720" y="1357298"/>
            <a:ext cx="8501122" cy="4493538"/>
          </a:xfrm>
          <a:prstGeom prst="rect">
            <a:avLst/>
          </a:prstGeom>
        </p:spPr>
        <p:txBody>
          <a:bodyPr wrap="square">
            <a:spAutoFit/>
          </a:bodyPr>
          <a:lstStyle/>
          <a:p>
            <a:pPr algn="just"/>
            <a:r>
              <a:rPr lang="es-ES" sz="2200" dirty="0">
                <a:solidFill>
                  <a:prstClr val="black"/>
                </a:solidFill>
              </a:rPr>
              <a:t>Los ecosistemas pueden ser:</a:t>
            </a:r>
          </a:p>
          <a:p>
            <a:pPr algn="just"/>
            <a:endParaRPr lang="es-ES" sz="2200" dirty="0">
              <a:solidFill>
                <a:prstClr val="black"/>
              </a:solidFill>
            </a:endParaRPr>
          </a:p>
          <a:p>
            <a:pPr algn="just"/>
            <a:r>
              <a:rPr lang="es-ES" sz="2200" b="1" dirty="0">
                <a:solidFill>
                  <a:prstClr val="black"/>
                </a:solidFill>
              </a:rPr>
              <a:t>Ecosistemas naturales: </a:t>
            </a:r>
            <a:r>
              <a:rPr lang="es-ES" sz="2200" dirty="0">
                <a:solidFill>
                  <a:prstClr val="black"/>
                </a:solidFill>
              </a:rPr>
              <a:t>Son los que se forman en la Naturaleza sin la  intervención del hombre.</a:t>
            </a:r>
          </a:p>
          <a:p>
            <a:pPr algn="just"/>
            <a:endParaRPr lang="es-ES" sz="2200" dirty="0">
              <a:solidFill>
                <a:prstClr val="black"/>
              </a:solidFill>
            </a:endParaRPr>
          </a:p>
          <a:p>
            <a:pPr algn="just"/>
            <a:r>
              <a:rPr lang="es-ES" sz="2200" dirty="0">
                <a:solidFill>
                  <a:prstClr val="black"/>
                </a:solidFill>
              </a:rPr>
              <a:t>		  Bosques</a:t>
            </a:r>
          </a:p>
          <a:p>
            <a:pPr algn="just"/>
            <a:r>
              <a:rPr lang="es-ES" sz="2200" b="1" dirty="0">
                <a:solidFill>
                  <a:prstClr val="black"/>
                </a:solidFill>
              </a:rPr>
              <a:t>E.N. Terrestres   </a:t>
            </a:r>
            <a:r>
              <a:rPr lang="es-ES" sz="2200" dirty="0">
                <a:solidFill>
                  <a:prstClr val="black"/>
                </a:solidFill>
              </a:rPr>
              <a:t>Praderas</a:t>
            </a:r>
          </a:p>
          <a:p>
            <a:pPr algn="just"/>
            <a:r>
              <a:rPr lang="es-ES" sz="2200" dirty="0">
                <a:solidFill>
                  <a:prstClr val="black"/>
                </a:solidFill>
              </a:rPr>
              <a:t>		  Desiertos</a:t>
            </a:r>
          </a:p>
          <a:p>
            <a:pPr algn="just"/>
            <a:r>
              <a:rPr lang="es-ES" sz="2200" dirty="0">
                <a:solidFill>
                  <a:prstClr val="black"/>
                </a:solidFill>
              </a:rPr>
              <a:t>		  Humedal</a:t>
            </a:r>
          </a:p>
          <a:p>
            <a:pPr algn="just"/>
            <a:endParaRPr lang="es-ES" sz="2200" dirty="0">
              <a:solidFill>
                <a:prstClr val="black"/>
              </a:solidFill>
            </a:endParaRPr>
          </a:p>
          <a:p>
            <a:pPr algn="just"/>
            <a:r>
              <a:rPr lang="es-ES" sz="2200" b="1" dirty="0">
                <a:solidFill>
                  <a:prstClr val="black"/>
                </a:solidFill>
              </a:rPr>
              <a:t>E.N. Acuáticos</a:t>
            </a:r>
            <a:r>
              <a:rPr lang="es-ES" sz="2200" dirty="0">
                <a:solidFill>
                  <a:prstClr val="black"/>
                </a:solidFill>
              </a:rPr>
              <a:t>:  Marinos</a:t>
            </a:r>
          </a:p>
          <a:p>
            <a:pPr algn="just"/>
            <a:r>
              <a:rPr lang="es-ES" sz="2200" dirty="0">
                <a:solidFill>
                  <a:prstClr val="black"/>
                </a:solidFill>
              </a:rPr>
              <a:t>		  Agua Dulce</a:t>
            </a:r>
          </a:p>
          <a:p>
            <a:pPr algn="just"/>
            <a:endParaRPr lang="es-ES" sz="2200" dirty="0">
              <a:solidFill>
                <a:prstClr val="black"/>
              </a:solidFill>
            </a:endParaRPr>
          </a:p>
        </p:txBody>
      </p:sp>
      <p:sp>
        <p:nvSpPr>
          <p:cNvPr id="9" name="8 Abrir llave"/>
          <p:cNvSpPr/>
          <p:nvPr/>
        </p:nvSpPr>
        <p:spPr>
          <a:xfrm>
            <a:off x="2143108" y="3143248"/>
            <a:ext cx="214314" cy="1214446"/>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s-ES">
              <a:solidFill>
                <a:prstClr val="black"/>
              </a:solidFill>
            </a:endParaRPr>
          </a:p>
        </p:txBody>
      </p:sp>
      <p:sp>
        <p:nvSpPr>
          <p:cNvPr id="10" name="9 Abrir llave"/>
          <p:cNvSpPr/>
          <p:nvPr/>
        </p:nvSpPr>
        <p:spPr>
          <a:xfrm>
            <a:off x="2143108" y="4709264"/>
            <a:ext cx="214314" cy="720000"/>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s-ES">
              <a:solidFill>
                <a:prstClr val="black"/>
              </a:solidFill>
            </a:endParaRPr>
          </a:p>
        </p:txBody>
      </p:sp>
      <p:pic>
        <p:nvPicPr>
          <p:cNvPr id="4098" name="Picture 2" descr="http://recursostic.educacion.es/bancoimagenes/ArchivosImagenes/DVD18/CD06/173333_im_1.jpg"/>
          <p:cNvPicPr>
            <a:picLocks noChangeAspect="1" noChangeArrowheads="1"/>
          </p:cNvPicPr>
          <p:nvPr/>
        </p:nvPicPr>
        <p:blipFill>
          <a:blip r:embed="rId2"/>
          <a:srcRect/>
          <a:stretch>
            <a:fillRect/>
          </a:stretch>
        </p:blipFill>
        <p:spPr bwMode="auto">
          <a:xfrm>
            <a:off x="3714745" y="2500306"/>
            <a:ext cx="5268734" cy="4000528"/>
          </a:xfrm>
          <a:prstGeom prst="rect">
            <a:avLst/>
          </a:prstGeom>
          <a:noFill/>
        </p:spPr>
      </p:pic>
    </p:spTree>
    <p:extLst>
      <p:ext uri="{BB962C8B-B14F-4D97-AF65-F5344CB8AC3E}">
        <p14:creationId xmlns:p14="http://schemas.microsoft.com/office/powerpoint/2010/main" val="254112692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21507" y="-457216"/>
            <a:ext cx="8229600" cy="1600200"/>
          </a:xfrm>
        </p:spPr>
        <p:txBody>
          <a:bodyPr>
            <a:normAutofit/>
          </a:bodyPr>
          <a:lstStyle/>
          <a:p>
            <a:r>
              <a:rPr lang="es-ES" dirty="0" smtClean="0"/>
              <a:t>Tipos de ecosistemas</a:t>
            </a:r>
            <a:endParaRPr lang="es-ES" cap="none" dirty="0"/>
          </a:p>
        </p:txBody>
      </p:sp>
      <p:sp>
        <p:nvSpPr>
          <p:cNvPr id="6" name="5 Rectángulo"/>
          <p:cNvSpPr/>
          <p:nvPr/>
        </p:nvSpPr>
        <p:spPr>
          <a:xfrm>
            <a:off x="214282" y="1071546"/>
            <a:ext cx="8715404" cy="830997"/>
          </a:xfrm>
          <a:prstGeom prst="rect">
            <a:avLst/>
          </a:prstGeom>
        </p:spPr>
        <p:txBody>
          <a:bodyPr wrap="square">
            <a:spAutoFit/>
          </a:bodyPr>
          <a:lstStyle/>
          <a:p>
            <a:pPr algn="just"/>
            <a:r>
              <a:rPr lang="es-ES" sz="2400" dirty="0">
                <a:solidFill>
                  <a:prstClr val="black"/>
                </a:solidFill>
              </a:rPr>
              <a:t/>
            </a:r>
            <a:br>
              <a:rPr lang="es-ES" sz="2400" dirty="0">
                <a:solidFill>
                  <a:prstClr val="black"/>
                </a:solidFill>
              </a:rPr>
            </a:br>
            <a:endParaRPr lang="es-ES" sz="2400" dirty="0">
              <a:solidFill>
                <a:prstClr val="black"/>
              </a:solidFill>
            </a:endParaRPr>
          </a:p>
        </p:txBody>
      </p:sp>
      <p:sp>
        <p:nvSpPr>
          <p:cNvPr id="5" name="4 Rectángulo"/>
          <p:cNvSpPr/>
          <p:nvPr/>
        </p:nvSpPr>
        <p:spPr>
          <a:xfrm>
            <a:off x="357158" y="1071546"/>
            <a:ext cx="8501122" cy="769441"/>
          </a:xfrm>
          <a:prstGeom prst="rect">
            <a:avLst/>
          </a:prstGeom>
        </p:spPr>
        <p:txBody>
          <a:bodyPr wrap="square">
            <a:spAutoFit/>
          </a:bodyPr>
          <a:lstStyle/>
          <a:p>
            <a:pPr algn="just"/>
            <a:endParaRPr lang="es-ES" sz="2200" dirty="0">
              <a:solidFill>
                <a:prstClr val="black"/>
              </a:solidFill>
            </a:endParaRPr>
          </a:p>
          <a:p>
            <a:pPr algn="just"/>
            <a:endParaRPr lang="es-ES" sz="2200" dirty="0">
              <a:solidFill>
                <a:prstClr val="black"/>
              </a:solidFill>
            </a:endParaRPr>
          </a:p>
        </p:txBody>
      </p:sp>
      <p:sp>
        <p:nvSpPr>
          <p:cNvPr id="8" name="7 Rectángulo"/>
          <p:cNvSpPr/>
          <p:nvPr/>
        </p:nvSpPr>
        <p:spPr>
          <a:xfrm>
            <a:off x="285752" y="1621206"/>
            <a:ext cx="8501122" cy="2123658"/>
          </a:xfrm>
          <a:prstGeom prst="rect">
            <a:avLst/>
          </a:prstGeom>
        </p:spPr>
        <p:txBody>
          <a:bodyPr wrap="square">
            <a:spAutoFit/>
          </a:bodyPr>
          <a:lstStyle/>
          <a:p>
            <a:pPr algn="just"/>
            <a:r>
              <a:rPr lang="es-ES" sz="2200" b="1" dirty="0">
                <a:solidFill>
                  <a:prstClr val="black"/>
                </a:solidFill>
              </a:rPr>
              <a:t>Ecosistemas artificiales: </a:t>
            </a:r>
            <a:r>
              <a:rPr lang="es-ES" sz="2200" dirty="0">
                <a:solidFill>
                  <a:prstClr val="black"/>
                </a:solidFill>
              </a:rPr>
              <a:t>Son los creados por el hombre.</a:t>
            </a:r>
          </a:p>
          <a:p>
            <a:pPr algn="just"/>
            <a:endParaRPr lang="es-ES" sz="2200" dirty="0">
              <a:solidFill>
                <a:prstClr val="black"/>
              </a:solidFill>
            </a:endParaRPr>
          </a:p>
          <a:p>
            <a:pPr algn="just"/>
            <a:r>
              <a:rPr lang="es-ES" sz="2200" dirty="0">
                <a:solidFill>
                  <a:prstClr val="black"/>
                </a:solidFill>
              </a:rPr>
              <a:t>Ecosistemas agrícolas</a:t>
            </a:r>
          </a:p>
          <a:p>
            <a:pPr algn="just"/>
            <a:r>
              <a:rPr lang="es-ES" sz="2200" dirty="0">
                <a:solidFill>
                  <a:prstClr val="black"/>
                </a:solidFill>
              </a:rPr>
              <a:t>Asentamientos urbanos</a:t>
            </a:r>
          </a:p>
          <a:p>
            <a:pPr algn="just"/>
            <a:r>
              <a:rPr lang="es-ES" sz="2200" dirty="0">
                <a:solidFill>
                  <a:prstClr val="black"/>
                </a:solidFill>
              </a:rPr>
              <a:t>Embalses o represas</a:t>
            </a:r>
          </a:p>
          <a:p>
            <a:pPr algn="just"/>
            <a:endParaRPr lang="es-ES" sz="2200" dirty="0">
              <a:solidFill>
                <a:prstClr val="black"/>
              </a:solidFill>
            </a:endParaRPr>
          </a:p>
        </p:txBody>
      </p:sp>
    </p:spTree>
    <p:extLst>
      <p:ext uri="{BB962C8B-B14F-4D97-AF65-F5344CB8AC3E}">
        <p14:creationId xmlns:p14="http://schemas.microsoft.com/office/powerpoint/2010/main" val="370695786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14282" y="-590210"/>
            <a:ext cx="8229600" cy="1600200"/>
          </a:xfrm>
        </p:spPr>
        <p:txBody>
          <a:bodyPr>
            <a:normAutofit/>
          </a:bodyPr>
          <a:lstStyle/>
          <a:p>
            <a:r>
              <a:rPr lang="es-ES" sz="4800" dirty="0" smtClean="0"/>
              <a:t>Cambios en los ecosistemas</a:t>
            </a:r>
            <a:endParaRPr lang="es-ES" sz="4800" cap="none" dirty="0"/>
          </a:p>
        </p:txBody>
      </p:sp>
      <p:sp>
        <p:nvSpPr>
          <p:cNvPr id="6" name="5 Rectángulo"/>
          <p:cNvSpPr/>
          <p:nvPr/>
        </p:nvSpPr>
        <p:spPr>
          <a:xfrm>
            <a:off x="214282" y="1071546"/>
            <a:ext cx="8715404" cy="830997"/>
          </a:xfrm>
          <a:prstGeom prst="rect">
            <a:avLst/>
          </a:prstGeom>
        </p:spPr>
        <p:txBody>
          <a:bodyPr wrap="square">
            <a:spAutoFit/>
          </a:bodyPr>
          <a:lstStyle/>
          <a:p>
            <a:pPr algn="just"/>
            <a:r>
              <a:rPr lang="es-ES" sz="2400" dirty="0">
                <a:solidFill>
                  <a:prstClr val="black"/>
                </a:solidFill>
              </a:rPr>
              <a:t/>
            </a:r>
            <a:br>
              <a:rPr lang="es-ES" sz="2400" dirty="0">
                <a:solidFill>
                  <a:prstClr val="black"/>
                </a:solidFill>
              </a:rPr>
            </a:br>
            <a:endParaRPr lang="es-ES" sz="2400" dirty="0">
              <a:solidFill>
                <a:prstClr val="black"/>
              </a:solidFill>
            </a:endParaRPr>
          </a:p>
        </p:txBody>
      </p:sp>
      <p:sp>
        <p:nvSpPr>
          <p:cNvPr id="5" name="4 Rectángulo"/>
          <p:cNvSpPr/>
          <p:nvPr/>
        </p:nvSpPr>
        <p:spPr>
          <a:xfrm>
            <a:off x="357158" y="1071546"/>
            <a:ext cx="8501122" cy="769441"/>
          </a:xfrm>
          <a:prstGeom prst="rect">
            <a:avLst/>
          </a:prstGeom>
        </p:spPr>
        <p:txBody>
          <a:bodyPr wrap="square">
            <a:spAutoFit/>
          </a:bodyPr>
          <a:lstStyle/>
          <a:p>
            <a:pPr algn="just"/>
            <a:endParaRPr lang="es-ES" sz="2200" dirty="0">
              <a:solidFill>
                <a:prstClr val="black"/>
              </a:solidFill>
            </a:endParaRPr>
          </a:p>
          <a:p>
            <a:pPr algn="just"/>
            <a:endParaRPr lang="es-ES" sz="2200" dirty="0">
              <a:solidFill>
                <a:prstClr val="black"/>
              </a:solidFill>
            </a:endParaRPr>
          </a:p>
        </p:txBody>
      </p:sp>
      <p:sp>
        <p:nvSpPr>
          <p:cNvPr id="8" name="7 Rectángulo"/>
          <p:cNvSpPr/>
          <p:nvPr/>
        </p:nvSpPr>
        <p:spPr>
          <a:xfrm>
            <a:off x="214282" y="1142984"/>
            <a:ext cx="8501122" cy="7879080"/>
          </a:xfrm>
          <a:prstGeom prst="rect">
            <a:avLst/>
          </a:prstGeom>
        </p:spPr>
        <p:txBody>
          <a:bodyPr wrap="square">
            <a:spAutoFit/>
          </a:bodyPr>
          <a:lstStyle/>
          <a:p>
            <a:pPr algn="just"/>
            <a:r>
              <a:rPr lang="es-ES" sz="2200" dirty="0">
                <a:solidFill>
                  <a:prstClr val="black"/>
                </a:solidFill>
              </a:rPr>
              <a:t>Los ecosistemas, como todos los sistemas vivos, no son estáticos, sino que varían a lo largo del tiempo, tanto en los valores de los elementos del biotopo (m</a:t>
            </a:r>
            <a:r>
              <a:rPr lang="es-MX" sz="2000" dirty="0">
                <a:solidFill>
                  <a:prstClr val="black"/>
                </a:solidFill>
                <a:latin typeface="Verdana" pitchFamily="34" charset="0"/>
                <a:ea typeface="Verdana" pitchFamily="34" charset="0"/>
                <a:cs typeface="Verdana" pitchFamily="34" charset="0"/>
              </a:rPr>
              <a:t>edio físico donde se relacionan los organismos  vivos) </a:t>
            </a:r>
            <a:r>
              <a:rPr lang="es-ES" sz="2200" dirty="0">
                <a:solidFill>
                  <a:prstClr val="black"/>
                </a:solidFill>
              </a:rPr>
              <a:t>como en las especies que forman la biocenosis (</a:t>
            </a:r>
            <a:r>
              <a:rPr lang="es-MX" sz="2000" dirty="0">
                <a:solidFill>
                  <a:prstClr val="black"/>
                </a:solidFill>
                <a:latin typeface="Verdana" pitchFamily="34" charset="0"/>
              </a:rPr>
              <a:t>relaciones entre organismos vivos) </a:t>
            </a:r>
            <a:r>
              <a:rPr lang="es-ES" sz="2200" dirty="0">
                <a:solidFill>
                  <a:prstClr val="black"/>
                </a:solidFill>
              </a:rPr>
              <a:t> y en su abundancia relativa. </a:t>
            </a:r>
          </a:p>
          <a:p>
            <a:pPr algn="just"/>
            <a:endParaRPr lang="es-ES" sz="2200" dirty="0">
              <a:solidFill>
                <a:prstClr val="black"/>
              </a:solidFill>
            </a:endParaRPr>
          </a:p>
          <a:p>
            <a:pPr algn="just"/>
            <a:r>
              <a:rPr lang="es-ES" sz="2200" dirty="0">
                <a:solidFill>
                  <a:prstClr val="black"/>
                </a:solidFill>
              </a:rPr>
              <a:t>Los ecosistemas se modifican continuamente debido a:</a:t>
            </a:r>
          </a:p>
          <a:p>
            <a:pPr algn="just"/>
            <a:endParaRPr lang="es-ES" sz="2200" dirty="0">
              <a:solidFill>
                <a:prstClr val="black"/>
              </a:solidFill>
            </a:endParaRPr>
          </a:p>
          <a:p>
            <a:pPr algn="just">
              <a:buFont typeface="Wingdings" pitchFamily="2" charset="2"/>
              <a:buChar char="q"/>
            </a:pPr>
            <a:r>
              <a:rPr lang="es-ES" sz="2200" dirty="0">
                <a:solidFill>
                  <a:prstClr val="black"/>
                </a:solidFill>
              </a:rPr>
              <a:t> Cambios Naturales (estaciones, paso del tiempo, terremotos, erupciones, </a:t>
            </a:r>
            <a:r>
              <a:rPr lang="es-ES" sz="2200" dirty="0" err="1">
                <a:solidFill>
                  <a:prstClr val="black"/>
                </a:solidFill>
              </a:rPr>
              <a:t>etc</a:t>
            </a:r>
            <a:r>
              <a:rPr lang="es-ES" sz="2200" dirty="0">
                <a:solidFill>
                  <a:prstClr val="black"/>
                </a:solidFill>
              </a:rPr>
              <a:t>)</a:t>
            </a:r>
          </a:p>
          <a:p>
            <a:pPr algn="just">
              <a:buFont typeface="Wingdings" pitchFamily="2" charset="2"/>
              <a:buChar char="q"/>
            </a:pPr>
            <a:r>
              <a:rPr lang="es-ES" sz="2200" dirty="0">
                <a:solidFill>
                  <a:prstClr val="black"/>
                </a:solidFill>
              </a:rPr>
              <a:t> Acciones humanas:</a:t>
            </a:r>
          </a:p>
          <a:p>
            <a:pPr lvl="2" algn="just">
              <a:buFont typeface="Wingdings" pitchFamily="2" charset="2"/>
              <a:buChar char="q"/>
            </a:pPr>
            <a:r>
              <a:rPr lang="es-ES" sz="2200" dirty="0">
                <a:solidFill>
                  <a:prstClr val="black"/>
                </a:solidFill>
              </a:rPr>
              <a:t>Beneficiosas (repoblación, creación de reservas naturales, protección de especies, </a:t>
            </a:r>
            <a:r>
              <a:rPr lang="es-ES" sz="2200" dirty="0" err="1">
                <a:solidFill>
                  <a:prstClr val="black"/>
                </a:solidFill>
              </a:rPr>
              <a:t>etc</a:t>
            </a:r>
            <a:r>
              <a:rPr lang="es-ES" sz="2200" dirty="0">
                <a:solidFill>
                  <a:prstClr val="black"/>
                </a:solidFill>
              </a:rPr>
              <a:t>)</a:t>
            </a:r>
          </a:p>
          <a:p>
            <a:pPr lvl="2" algn="just">
              <a:buFont typeface="Wingdings" pitchFamily="2" charset="2"/>
              <a:buChar char="q"/>
            </a:pPr>
            <a:r>
              <a:rPr lang="es-ES" sz="2200" dirty="0">
                <a:solidFill>
                  <a:prstClr val="black"/>
                </a:solidFill>
              </a:rPr>
              <a:t> Perjudiciales (Incendios, deforestación, desecación de lagunas, </a:t>
            </a:r>
            <a:r>
              <a:rPr lang="es-ES" sz="2200" dirty="0" err="1">
                <a:solidFill>
                  <a:prstClr val="black"/>
                </a:solidFill>
              </a:rPr>
              <a:t>etc</a:t>
            </a:r>
            <a:r>
              <a:rPr lang="es-ES" sz="2200" dirty="0">
                <a:solidFill>
                  <a:prstClr val="black"/>
                </a:solidFill>
              </a:rPr>
              <a:t>)</a:t>
            </a:r>
          </a:p>
          <a:p>
            <a:pPr algn="just"/>
            <a:endParaRPr lang="es-ES" sz="2200" dirty="0">
              <a:solidFill>
                <a:prstClr val="black"/>
              </a:solidFill>
            </a:endParaRPr>
          </a:p>
          <a:p>
            <a:pPr algn="just"/>
            <a:endParaRPr lang="es-ES" sz="2200" dirty="0">
              <a:solidFill>
                <a:prstClr val="black"/>
              </a:solidFill>
            </a:endParaRPr>
          </a:p>
          <a:p>
            <a:pPr algn="just"/>
            <a:endParaRPr lang="es-ES" sz="2200" dirty="0">
              <a:solidFill>
                <a:prstClr val="black"/>
              </a:solidFill>
            </a:endParaRPr>
          </a:p>
          <a:p>
            <a:pPr algn="just"/>
            <a:endParaRPr lang="es-ES" sz="2200" dirty="0">
              <a:solidFill>
                <a:prstClr val="black"/>
              </a:solidFill>
            </a:endParaRPr>
          </a:p>
          <a:p>
            <a:pPr algn="just"/>
            <a:endParaRPr lang="es-ES" sz="2200" dirty="0">
              <a:solidFill>
                <a:prstClr val="black"/>
              </a:solidFill>
            </a:endParaRPr>
          </a:p>
          <a:p>
            <a:pPr algn="just"/>
            <a:endParaRPr lang="es-ES" sz="2200" dirty="0">
              <a:solidFill>
                <a:prstClr val="black"/>
              </a:solidFill>
            </a:endParaRPr>
          </a:p>
          <a:p>
            <a:pPr algn="just"/>
            <a:endParaRPr lang="es-ES" sz="2200" dirty="0">
              <a:solidFill>
                <a:prstClr val="black"/>
              </a:solidFill>
            </a:endParaRPr>
          </a:p>
          <a:p>
            <a:pPr algn="just"/>
            <a:endParaRPr lang="es-ES" sz="2200" dirty="0">
              <a:solidFill>
                <a:prstClr val="black"/>
              </a:solidFill>
            </a:endParaRPr>
          </a:p>
        </p:txBody>
      </p:sp>
    </p:spTree>
    <p:extLst>
      <p:ext uri="{BB962C8B-B14F-4D97-AF65-F5344CB8AC3E}">
        <p14:creationId xmlns:p14="http://schemas.microsoft.com/office/powerpoint/2010/main" val="151235638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13984" y="-414977"/>
            <a:ext cx="8229600" cy="1600200"/>
          </a:xfrm>
        </p:spPr>
        <p:txBody>
          <a:bodyPr>
            <a:normAutofit/>
          </a:bodyPr>
          <a:lstStyle/>
          <a:p>
            <a:r>
              <a:rPr lang="es-ES" dirty="0" smtClean="0"/>
              <a:t>Sucesión ecológica</a:t>
            </a:r>
            <a:endParaRPr lang="es-ES" cap="none" dirty="0"/>
          </a:p>
        </p:txBody>
      </p:sp>
      <p:sp>
        <p:nvSpPr>
          <p:cNvPr id="6" name="5 Rectángulo"/>
          <p:cNvSpPr/>
          <p:nvPr/>
        </p:nvSpPr>
        <p:spPr>
          <a:xfrm>
            <a:off x="0" y="246532"/>
            <a:ext cx="8715404" cy="830997"/>
          </a:xfrm>
          <a:prstGeom prst="rect">
            <a:avLst/>
          </a:prstGeom>
        </p:spPr>
        <p:txBody>
          <a:bodyPr wrap="square">
            <a:spAutoFit/>
          </a:bodyPr>
          <a:lstStyle/>
          <a:p>
            <a:pPr algn="just"/>
            <a:r>
              <a:rPr lang="es-ES" sz="2400" dirty="0">
                <a:solidFill>
                  <a:prstClr val="black"/>
                </a:solidFill>
              </a:rPr>
              <a:t/>
            </a:r>
            <a:br>
              <a:rPr lang="es-ES" sz="2400" dirty="0">
                <a:solidFill>
                  <a:prstClr val="black"/>
                </a:solidFill>
              </a:rPr>
            </a:br>
            <a:endParaRPr lang="es-ES" sz="2400" dirty="0">
              <a:solidFill>
                <a:prstClr val="black"/>
              </a:solidFill>
            </a:endParaRPr>
          </a:p>
        </p:txBody>
      </p:sp>
      <p:sp>
        <p:nvSpPr>
          <p:cNvPr id="5" name="4 Rectángulo"/>
          <p:cNvSpPr/>
          <p:nvPr/>
        </p:nvSpPr>
        <p:spPr>
          <a:xfrm>
            <a:off x="357158" y="1071546"/>
            <a:ext cx="8501122" cy="769441"/>
          </a:xfrm>
          <a:prstGeom prst="rect">
            <a:avLst/>
          </a:prstGeom>
        </p:spPr>
        <p:txBody>
          <a:bodyPr wrap="square">
            <a:spAutoFit/>
          </a:bodyPr>
          <a:lstStyle/>
          <a:p>
            <a:pPr algn="just"/>
            <a:endParaRPr lang="es-ES" sz="2200" dirty="0">
              <a:solidFill>
                <a:prstClr val="black"/>
              </a:solidFill>
            </a:endParaRPr>
          </a:p>
          <a:p>
            <a:pPr algn="just"/>
            <a:endParaRPr lang="es-ES" sz="2200" dirty="0">
              <a:solidFill>
                <a:prstClr val="black"/>
              </a:solidFill>
            </a:endParaRPr>
          </a:p>
        </p:txBody>
      </p:sp>
      <p:sp>
        <p:nvSpPr>
          <p:cNvPr id="8" name="7 Rectángulo"/>
          <p:cNvSpPr/>
          <p:nvPr/>
        </p:nvSpPr>
        <p:spPr>
          <a:xfrm>
            <a:off x="214282" y="1292916"/>
            <a:ext cx="8501122" cy="4493538"/>
          </a:xfrm>
          <a:prstGeom prst="rect">
            <a:avLst/>
          </a:prstGeom>
        </p:spPr>
        <p:txBody>
          <a:bodyPr wrap="square">
            <a:spAutoFit/>
          </a:bodyPr>
          <a:lstStyle/>
          <a:p>
            <a:pPr algn="just"/>
            <a:r>
              <a:rPr lang="es-ES" sz="2400" dirty="0">
                <a:solidFill>
                  <a:prstClr val="black"/>
                </a:solidFill>
              </a:rPr>
              <a:t>El proceso de transición ordenada de una comunidad a otra en un </a:t>
            </a:r>
            <a:r>
              <a:rPr lang="es-ES" sz="2400" b="1" dirty="0">
                <a:solidFill>
                  <a:prstClr val="black"/>
                </a:solidFill>
              </a:rPr>
              <a:t>ecosistema</a:t>
            </a:r>
            <a:r>
              <a:rPr lang="es-ES" sz="2400" dirty="0">
                <a:solidFill>
                  <a:prstClr val="black"/>
                </a:solidFill>
              </a:rPr>
              <a:t> se denomina sucesión ecológica, y es la evolución del ecosistema a lo largo del tiempo.</a:t>
            </a:r>
          </a:p>
          <a:p>
            <a:pPr algn="just"/>
            <a:r>
              <a:rPr lang="es-ES" sz="2400" dirty="0">
                <a:solidFill>
                  <a:prstClr val="black"/>
                </a:solidFill>
              </a:rPr>
              <a:t>Este desarrollo se efectúa de forma gradual, apareciendo comunidades cada vez más estables hasta alcanzar el estadio de madurez o clímax, en el cual las diferentes poblaciones alcanzan un equilibrio mutuo y con el medio abiótico. </a:t>
            </a:r>
          </a:p>
          <a:p>
            <a:pPr algn="just"/>
            <a:r>
              <a:rPr lang="es-ES" sz="2400" b="1" dirty="0">
                <a:solidFill>
                  <a:prstClr val="black"/>
                </a:solidFill>
              </a:rPr>
              <a:t>La sucesión primaria </a:t>
            </a:r>
            <a:r>
              <a:rPr lang="es-ES" sz="2400" dirty="0">
                <a:solidFill>
                  <a:prstClr val="black"/>
                </a:solidFill>
              </a:rPr>
              <a:t>se desarrolla sobre zonas, que no han sido ocupadas anteriormente por ninguna comunidad (coladas volcánicas, dunas arenosas, etc.), iniciándose un proceso lento, que puede durar siglos. </a:t>
            </a:r>
          </a:p>
          <a:p>
            <a:pPr algn="just"/>
            <a:endParaRPr lang="es-ES" sz="2200" dirty="0">
              <a:solidFill>
                <a:prstClr val="black"/>
              </a:solidFill>
            </a:endParaRPr>
          </a:p>
        </p:txBody>
      </p:sp>
    </p:spTree>
    <p:extLst>
      <p:ext uri="{BB962C8B-B14F-4D97-AF65-F5344CB8AC3E}">
        <p14:creationId xmlns:p14="http://schemas.microsoft.com/office/powerpoint/2010/main" val="391325860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0043" y="-433357"/>
            <a:ext cx="8229600" cy="1600200"/>
          </a:xfrm>
        </p:spPr>
        <p:txBody>
          <a:bodyPr>
            <a:normAutofit/>
          </a:bodyPr>
          <a:lstStyle/>
          <a:p>
            <a:r>
              <a:rPr lang="es-ES" dirty="0" smtClean="0"/>
              <a:t>Sucesión ecológica</a:t>
            </a:r>
            <a:endParaRPr lang="es-ES" cap="none" dirty="0"/>
          </a:p>
        </p:txBody>
      </p:sp>
      <p:sp>
        <p:nvSpPr>
          <p:cNvPr id="6" name="5 Rectángulo"/>
          <p:cNvSpPr/>
          <p:nvPr/>
        </p:nvSpPr>
        <p:spPr>
          <a:xfrm>
            <a:off x="214282" y="1071546"/>
            <a:ext cx="8715404" cy="830997"/>
          </a:xfrm>
          <a:prstGeom prst="rect">
            <a:avLst/>
          </a:prstGeom>
        </p:spPr>
        <p:txBody>
          <a:bodyPr wrap="square">
            <a:spAutoFit/>
          </a:bodyPr>
          <a:lstStyle/>
          <a:p>
            <a:pPr algn="just"/>
            <a:r>
              <a:rPr lang="es-ES" sz="2400" dirty="0">
                <a:solidFill>
                  <a:prstClr val="black"/>
                </a:solidFill>
              </a:rPr>
              <a:t/>
            </a:r>
            <a:br>
              <a:rPr lang="es-ES" sz="2400" dirty="0">
                <a:solidFill>
                  <a:prstClr val="black"/>
                </a:solidFill>
              </a:rPr>
            </a:br>
            <a:endParaRPr lang="es-ES" sz="2400" dirty="0">
              <a:solidFill>
                <a:prstClr val="black"/>
              </a:solidFill>
            </a:endParaRPr>
          </a:p>
        </p:txBody>
      </p:sp>
      <p:sp>
        <p:nvSpPr>
          <p:cNvPr id="5" name="4 Rectángulo"/>
          <p:cNvSpPr/>
          <p:nvPr/>
        </p:nvSpPr>
        <p:spPr>
          <a:xfrm>
            <a:off x="357158" y="1071546"/>
            <a:ext cx="8501122" cy="769441"/>
          </a:xfrm>
          <a:prstGeom prst="rect">
            <a:avLst/>
          </a:prstGeom>
        </p:spPr>
        <p:txBody>
          <a:bodyPr wrap="square">
            <a:spAutoFit/>
          </a:bodyPr>
          <a:lstStyle/>
          <a:p>
            <a:pPr algn="just"/>
            <a:endParaRPr lang="es-ES" sz="2200" dirty="0">
              <a:solidFill>
                <a:prstClr val="black"/>
              </a:solidFill>
            </a:endParaRPr>
          </a:p>
          <a:p>
            <a:pPr algn="just"/>
            <a:endParaRPr lang="es-ES" sz="2200" dirty="0">
              <a:solidFill>
                <a:prstClr val="black"/>
              </a:solidFill>
            </a:endParaRPr>
          </a:p>
        </p:txBody>
      </p:sp>
      <p:sp>
        <p:nvSpPr>
          <p:cNvPr id="8" name="7 Rectángulo"/>
          <p:cNvSpPr/>
          <p:nvPr/>
        </p:nvSpPr>
        <p:spPr>
          <a:xfrm>
            <a:off x="214282" y="1262139"/>
            <a:ext cx="8501122" cy="4524315"/>
          </a:xfrm>
          <a:prstGeom prst="rect">
            <a:avLst/>
          </a:prstGeom>
        </p:spPr>
        <p:txBody>
          <a:bodyPr wrap="square">
            <a:spAutoFit/>
          </a:bodyPr>
          <a:lstStyle/>
          <a:p>
            <a:pPr algn="just"/>
            <a:r>
              <a:rPr lang="es-ES" sz="2400" dirty="0">
                <a:solidFill>
                  <a:prstClr val="black"/>
                </a:solidFill>
              </a:rPr>
              <a:t>La </a:t>
            </a:r>
            <a:r>
              <a:rPr lang="es-ES" sz="2400" b="1" dirty="0">
                <a:solidFill>
                  <a:prstClr val="black"/>
                </a:solidFill>
              </a:rPr>
              <a:t>sucesión secundaria </a:t>
            </a:r>
            <a:r>
              <a:rPr lang="es-ES" sz="2400" dirty="0">
                <a:solidFill>
                  <a:prstClr val="black"/>
                </a:solidFill>
              </a:rPr>
              <a:t>se produce en lugares previamente ocupados por otras comunidades, las cuales han sufrido una degradación (tierras de cultivo abandonadas, praderas aradas, bosques talados, fuegos, etc.), siendo generalmente una evolución más rápida, aunque también pueden transcurrir cientos de años antes de alcanzarse el clímax. </a:t>
            </a:r>
          </a:p>
          <a:p>
            <a:pPr algn="just"/>
            <a:endParaRPr lang="es-ES" sz="2400" dirty="0">
              <a:solidFill>
                <a:prstClr val="black"/>
              </a:solidFill>
            </a:endParaRPr>
          </a:p>
          <a:p>
            <a:pPr algn="just"/>
            <a:r>
              <a:rPr lang="es-ES" sz="2400" i="1" dirty="0">
                <a:solidFill>
                  <a:prstClr val="black"/>
                </a:solidFill>
              </a:rPr>
              <a:t>El ecosistema es como un gran ser vivo que cambia a lo largo del tiempo. Sufre transformaciones que pueden ser a corto o a largo plazo. Los cambios a corto plazo son modificaciones en el propio ecosistema, mientras que los cambios a largo plazo suponen la sustitución de un ecosistema por otro distinto.</a:t>
            </a:r>
            <a:endParaRPr lang="es-ES" sz="2200" dirty="0">
              <a:solidFill>
                <a:prstClr val="black"/>
              </a:solidFill>
            </a:endParaRPr>
          </a:p>
        </p:txBody>
      </p:sp>
    </p:spTree>
    <p:extLst>
      <p:ext uri="{BB962C8B-B14F-4D97-AF65-F5344CB8AC3E}">
        <p14:creationId xmlns:p14="http://schemas.microsoft.com/office/powerpoint/2010/main" val="353115492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5273" y="-338061"/>
            <a:ext cx="8229600" cy="1600200"/>
          </a:xfrm>
        </p:spPr>
        <p:txBody>
          <a:bodyPr>
            <a:normAutofit/>
          </a:bodyPr>
          <a:lstStyle/>
          <a:p>
            <a:r>
              <a:rPr lang="es-ES" sz="4800" dirty="0" smtClean="0"/>
              <a:t>Dinámica de los ecosistemas</a:t>
            </a:r>
            <a:endParaRPr lang="es-ES" sz="4800" cap="none" dirty="0"/>
          </a:p>
        </p:txBody>
      </p:sp>
      <p:sp>
        <p:nvSpPr>
          <p:cNvPr id="6" name="5 Rectángulo"/>
          <p:cNvSpPr/>
          <p:nvPr/>
        </p:nvSpPr>
        <p:spPr>
          <a:xfrm>
            <a:off x="214282" y="1071546"/>
            <a:ext cx="8715404" cy="830997"/>
          </a:xfrm>
          <a:prstGeom prst="rect">
            <a:avLst/>
          </a:prstGeom>
        </p:spPr>
        <p:txBody>
          <a:bodyPr wrap="square">
            <a:spAutoFit/>
          </a:bodyPr>
          <a:lstStyle/>
          <a:p>
            <a:pPr algn="just"/>
            <a:r>
              <a:rPr lang="es-ES" sz="2400" dirty="0">
                <a:solidFill>
                  <a:prstClr val="black"/>
                </a:solidFill>
              </a:rPr>
              <a:t/>
            </a:r>
            <a:br>
              <a:rPr lang="es-ES" sz="2400" dirty="0">
                <a:solidFill>
                  <a:prstClr val="black"/>
                </a:solidFill>
              </a:rPr>
            </a:br>
            <a:endParaRPr lang="es-ES" sz="2400" dirty="0">
              <a:solidFill>
                <a:prstClr val="black"/>
              </a:solidFill>
            </a:endParaRPr>
          </a:p>
        </p:txBody>
      </p:sp>
      <p:sp>
        <p:nvSpPr>
          <p:cNvPr id="5" name="4 Rectángulo"/>
          <p:cNvSpPr/>
          <p:nvPr/>
        </p:nvSpPr>
        <p:spPr>
          <a:xfrm>
            <a:off x="357158" y="1071546"/>
            <a:ext cx="8501122" cy="769441"/>
          </a:xfrm>
          <a:prstGeom prst="rect">
            <a:avLst/>
          </a:prstGeom>
        </p:spPr>
        <p:txBody>
          <a:bodyPr wrap="square">
            <a:spAutoFit/>
          </a:bodyPr>
          <a:lstStyle/>
          <a:p>
            <a:pPr algn="just"/>
            <a:endParaRPr lang="es-ES" sz="2200" dirty="0">
              <a:solidFill>
                <a:prstClr val="black"/>
              </a:solidFill>
            </a:endParaRPr>
          </a:p>
          <a:p>
            <a:pPr algn="just"/>
            <a:endParaRPr lang="es-ES" sz="2200" dirty="0">
              <a:solidFill>
                <a:prstClr val="black"/>
              </a:solidFill>
            </a:endParaRPr>
          </a:p>
        </p:txBody>
      </p:sp>
      <p:sp>
        <p:nvSpPr>
          <p:cNvPr id="8" name="7 Rectángulo"/>
          <p:cNvSpPr/>
          <p:nvPr/>
        </p:nvSpPr>
        <p:spPr>
          <a:xfrm>
            <a:off x="321423" y="2052361"/>
            <a:ext cx="8501122" cy="1569660"/>
          </a:xfrm>
          <a:prstGeom prst="rect">
            <a:avLst/>
          </a:prstGeom>
        </p:spPr>
        <p:txBody>
          <a:bodyPr wrap="square">
            <a:spAutoFit/>
          </a:bodyPr>
          <a:lstStyle/>
          <a:p>
            <a:pPr algn="just"/>
            <a:r>
              <a:rPr lang="es-ES" sz="2400" dirty="0">
                <a:solidFill>
                  <a:prstClr val="black"/>
                </a:solidFill>
              </a:rPr>
              <a:t>Los ecosistemas cambian a lo largo del tiempo. Además son capaces de mantener y aumentar su organización, reajustándose, adaptándose a cualquier tipo de variación, usando continuamente materia y energía. </a:t>
            </a:r>
            <a:endParaRPr lang="es-ES" sz="2200" dirty="0">
              <a:solidFill>
                <a:prstClr val="black"/>
              </a:solidFill>
            </a:endParaRPr>
          </a:p>
        </p:txBody>
      </p:sp>
    </p:spTree>
    <p:extLst>
      <p:ext uri="{BB962C8B-B14F-4D97-AF65-F5344CB8AC3E}">
        <p14:creationId xmlns:p14="http://schemas.microsoft.com/office/powerpoint/2010/main" val="201208192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92919" y="-800100"/>
            <a:ext cx="8229600" cy="1600200"/>
          </a:xfrm>
        </p:spPr>
        <p:txBody>
          <a:bodyPr>
            <a:normAutofit/>
          </a:bodyPr>
          <a:lstStyle/>
          <a:p>
            <a:r>
              <a:rPr lang="es-ES" sz="4800" dirty="0" smtClean="0"/>
              <a:t>Equilibrio de los ecosistemas</a:t>
            </a:r>
            <a:endParaRPr lang="es-ES" sz="4800" cap="none" dirty="0"/>
          </a:p>
        </p:txBody>
      </p:sp>
      <p:sp>
        <p:nvSpPr>
          <p:cNvPr id="6" name="5 Rectángulo"/>
          <p:cNvSpPr/>
          <p:nvPr/>
        </p:nvSpPr>
        <p:spPr>
          <a:xfrm>
            <a:off x="214282" y="1071546"/>
            <a:ext cx="8715404" cy="830997"/>
          </a:xfrm>
          <a:prstGeom prst="rect">
            <a:avLst/>
          </a:prstGeom>
        </p:spPr>
        <p:txBody>
          <a:bodyPr wrap="square">
            <a:spAutoFit/>
          </a:bodyPr>
          <a:lstStyle/>
          <a:p>
            <a:pPr algn="just"/>
            <a:r>
              <a:rPr lang="es-ES" sz="2400" dirty="0">
                <a:solidFill>
                  <a:prstClr val="black"/>
                </a:solidFill>
              </a:rPr>
              <a:t/>
            </a:r>
            <a:br>
              <a:rPr lang="es-ES" sz="2400" dirty="0">
                <a:solidFill>
                  <a:prstClr val="black"/>
                </a:solidFill>
              </a:rPr>
            </a:br>
            <a:endParaRPr lang="es-ES" sz="2400" dirty="0">
              <a:solidFill>
                <a:prstClr val="black"/>
              </a:solidFill>
            </a:endParaRPr>
          </a:p>
        </p:txBody>
      </p:sp>
      <p:sp>
        <p:nvSpPr>
          <p:cNvPr id="5" name="4 Rectángulo"/>
          <p:cNvSpPr/>
          <p:nvPr/>
        </p:nvSpPr>
        <p:spPr>
          <a:xfrm>
            <a:off x="357158" y="1071546"/>
            <a:ext cx="8501122" cy="769441"/>
          </a:xfrm>
          <a:prstGeom prst="rect">
            <a:avLst/>
          </a:prstGeom>
        </p:spPr>
        <p:txBody>
          <a:bodyPr wrap="square">
            <a:spAutoFit/>
          </a:bodyPr>
          <a:lstStyle/>
          <a:p>
            <a:pPr algn="just"/>
            <a:endParaRPr lang="es-ES" sz="2200" dirty="0">
              <a:solidFill>
                <a:prstClr val="black"/>
              </a:solidFill>
            </a:endParaRPr>
          </a:p>
          <a:p>
            <a:pPr algn="just"/>
            <a:endParaRPr lang="es-ES" sz="2200" dirty="0">
              <a:solidFill>
                <a:prstClr val="black"/>
              </a:solidFill>
            </a:endParaRPr>
          </a:p>
        </p:txBody>
      </p:sp>
      <p:sp>
        <p:nvSpPr>
          <p:cNvPr id="8" name="7 Rectángulo"/>
          <p:cNvSpPr/>
          <p:nvPr/>
        </p:nvSpPr>
        <p:spPr>
          <a:xfrm>
            <a:off x="325541" y="698500"/>
            <a:ext cx="8501122" cy="5816977"/>
          </a:xfrm>
          <a:prstGeom prst="rect">
            <a:avLst/>
          </a:prstGeom>
        </p:spPr>
        <p:txBody>
          <a:bodyPr wrap="square">
            <a:spAutoFit/>
          </a:bodyPr>
          <a:lstStyle/>
          <a:p>
            <a:pPr algn="just"/>
            <a:r>
              <a:rPr lang="es-ES" sz="2200" dirty="0">
                <a:solidFill>
                  <a:prstClr val="black"/>
                </a:solidFill>
              </a:rPr>
              <a:t>Un ecosistema está en equilibrio cuando no cambia o cambia muy poco en el tiempo. Las condiciones ambientales son estables y no hay condiciones  naturales ni antropogénicas (se refiere a los efectos, procesos o materiales que son el resultado de actividades humanas) que los cambien. </a:t>
            </a:r>
          </a:p>
          <a:p>
            <a:pPr algn="just"/>
            <a:endParaRPr lang="es-ES" sz="1400" dirty="0">
              <a:solidFill>
                <a:prstClr val="black"/>
              </a:solidFill>
            </a:endParaRPr>
          </a:p>
          <a:p>
            <a:pPr algn="just"/>
            <a:r>
              <a:rPr lang="es-ES" sz="2200" dirty="0">
                <a:solidFill>
                  <a:prstClr val="black"/>
                </a:solidFill>
              </a:rPr>
              <a:t>Para que un sistema esté en equilibrio no deben producirse grandes cambios en las condiciones ambientales (clima, suelo y agua), el número de individuos ha de mantenerse constante y no deben existir factores externos (contaminación, tala de árboles) que alteren el ecosistema.</a:t>
            </a:r>
          </a:p>
          <a:p>
            <a:pPr algn="just"/>
            <a:endParaRPr lang="es-ES" sz="1400" dirty="0">
              <a:solidFill>
                <a:prstClr val="black"/>
              </a:solidFill>
            </a:endParaRPr>
          </a:p>
          <a:p>
            <a:pPr algn="just"/>
            <a:r>
              <a:rPr lang="es-ES" sz="2200" dirty="0">
                <a:solidFill>
                  <a:prstClr val="black"/>
                </a:solidFill>
              </a:rPr>
              <a:t>Si por cualquier razón, se rompe el equilibrio de un ecosistema, este puede desaparecer y ser sustituido por otro.</a:t>
            </a:r>
          </a:p>
          <a:p>
            <a:pPr algn="just"/>
            <a:r>
              <a:rPr lang="es-ES" sz="1400" dirty="0">
                <a:solidFill>
                  <a:prstClr val="black"/>
                </a:solidFill>
              </a:rPr>
              <a:t/>
            </a:r>
            <a:br>
              <a:rPr lang="es-ES" sz="1400" dirty="0">
                <a:solidFill>
                  <a:prstClr val="black"/>
                </a:solidFill>
              </a:rPr>
            </a:br>
            <a:r>
              <a:rPr lang="es-ES" sz="2200" dirty="0">
                <a:solidFill>
                  <a:prstClr val="black"/>
                </a:solidFill>
              </a:rPr>
              <a:t>Los  factores naturales que afectan el equilibrio de los ecosistemas son los   eventos como: erupciones volcánicas, terremotos, huracanes, inundaciones etc.</a:t>
            </a:r>
          </a:p>
        </p:txBody>
      </p:sp>
    </p:spTree>
    <p:extLst>
      <p:ext uri="{BB962C8B-B14F-4D97-AF65-F5344CB8AC3E}">
        <p14:creationId xmlns:p14="http://schemas.microsoft.com/office/powerpoint/2010/main" val="237017651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184" y="-600092"/>
            <a:ext cx="8229600" cy="1600200"/>
          </a:xfrm>
        </p:spPr>
        <p:txBody>
          <a:bodyPr>
            <a:normAutofit/>
          </a:bodyPr>
          <a:lstStyle/>
          <a:p>
            <a:r>
              <a:rPr lang="es-ES" sz="4800" dirty="0" smtClean="0"/>
              <a:t>Equilibrio de los ecosistemas</a:t>
            </a:r>
            <a:endParaRPr lang="es-ES" sz="4800" cap="none" dirty="0"/>
          </a:p>
        </p:txBody>
      </p:sp>
      <p:sp>
        <p:nvSpPr>
          <p:cNvPr id="6" name="5 Rectángulo"/>
          <p:cNvSpPr/>
          <p:nvPr/>
        </p:nvSpPr>
        <p:spPr>
          <a:xfrm>
            <a:off x="214282" y="1071546"/>
            <a:ext cx="8715404" cy="830997"/>
          </a:xfrm>
          <a:prstGeom prst="rect">
            <a:avLst/>
          </a:prstGeom>
        </p:spPr>
        <p:txBody>
          <a:bodyPr wrap="square">
            <a:spAutoFit/>
          </a:bodyPr>
          <a:lstStyle/>
          <a:p>
            <a:pPr algn="just"/>
            <a:r>
              <a:rPr lang="es-ES" sz="2400" dirty="0">
                <a:solidFill>
                  <a:prstClr val="black"/>
                </a:solidFill>
              </a:rPr>
              <a:t/>
            </a:r>
            <a:br>
              <a:rPr lang="es-ES" sz="2400" dirty="0">
                <a:solidFill>
                  <a:prstClr val="black"/>
                </a:solidFill>
              </a:rPr>
            </a:br>
            <a:endParaRPr lang="es-ES" sz="2400" dirty="0">
              <a:solidFill>
                <a:prstClr val="black"/>
              </a:solidFill>
            </a:endParaRPr>
          </a:p>
        </p:txBody>
      </p:sp>
      <p:sp>
        <p:nvSpPr>
          <p:cNvPr id="5" name="4 Rectángulo"/>
          <p:cNvSpPr/>
          <p:nvPr/>
        </p:nvSpPr>
        <p:spPr>
          <a:xfrm>
            <a:off x="357158" y="1071546"/>
            <a:ext cx="8501122" cy="769441"/>
          </a:xfrm>
          <a:prstGeom prst="rect">
            <a:avLst/>
          </a:prstGeom>
        </p:spPr>
        <p:txBody>
          <a:bodyPr wrap="square">
            <a:spAutoFit/>
          </a:bodyPr>
          <a:lstStyle/>
          <a:p>
            <a:pPr algn="just"/>
            <a:endParaRPr lang="es-ES" sz="2200" dirty="0">
              <a:solidFill>
                <a:prstClr val="black"/>
              </a:solidFill>
            </a:endParaRPr>
          </a:p>
          <a:p>
            <a:pPr algn="just"/>
            <a:endParaRPr lang="es-ES" sz="2200" dirty="0">
              <a:solidFill>
                <a:prstClr val="black"/>
              </a:solidFill>
            </a:endParaRPr>
          </a:p>
        </p:txBody>
      </p:sp>
      <p:sp>
        <p:nvSpPr>
          <p:cNvPr id="8" name="7 Rectángulo"/>
          <p:cNvSpPr/>
          <p:nvPr/>
        </p:nvSpPr>
        <p:spPr>
          <a:xfrm>
            <a:off x="357158" y="1000108"/>
            <a:ext cx="8501122" cy="5386090"/>
          </a:xfrm>
          <a:prstGeom prst="rect">
            <a:avLst/>
          </a:prstGeom>
        </p:spPr>
        <p:txBody>
          <a:bodyPr wrap="square">
            <a:spAutoFit/>
          </a:bodyPr>
          <a:lstStyle/>
          <a:p>
            <a:pPr algn="just"/>
            <a:r>
              <a:rPr lang="es-ES" sz="2200" dirty="0">
                <a:solidFill>
                  <a:prstClr val="black"/>
                </a:solidFill>
              </a:rPr>
              <a:t>Los factores </a:t>
            </a:r>
            <a:r>
              <a:rPr lang="es-ES" sz="2200" dirty="0" err="1">
                <a:solidFill>
                  <a:prstClr val="black"/>
                </a:solidFill>
              </a:rPr>
              <a:t>antropogénicos</a:t>
            </a:r>
            <a:r>
              <a:rPr lang="es-ES" sz="2200" dirty="0">
                <a:solidFill>
                  <a:prstClr val="black"/>
                </a:solidFill>
              </a:rPr>
              <a:t> (producidos por el hombre) son dos  principales e interrelacionados y   afectan la biodiversidad:</a:t>
            </a:r>
          </a:p>
          <a:p>
            <a:pPr algn="just"/>
            <a:endParaRPr lang="es-ES" sz="1400" dirty="0">
              <a:solidFill>
                <a:prstClr val="black"/>
              </a:solidFill>
            </a:endParaRPr>
          </a:p>
          <a:p>
            <a:pPr algn="just">
              <a:buFont typeface="Wingdings" pitchFamily="2" charset="2"/>
              <a:buChar char="q"/>
            </a:pPr>
            <a:r>
              <a:rPr lang="es-ES" sz="2200" dirty="0">
                <a:solidFill>
                  <a:prstClr val="black"/>
                </a:solidFill>
              </a:rPr>
              <a:t>  El gran incremento de los recursos de la tierra que se emplean para sustentar la vida humana y su estilo de vida.</a:t>
            </a:r>
          </a:p>
          <a:p>
            <a:pPr algn="just">
              <a:buFont typeface="Wingdings" pitchFamily="2" charset="2"/>
              <a:buChar char="q"/>
            </a:pPr>
            <a:r>
              <a:rPr lang="es-ES" sz="2200" dirty="0">
                <a:solidFill>
                  <a:prstClr val="black"/>
                </a:solidFill>
              </a:rPr>
              <a:t> El efecto directo de las actividades humanas  como la destrucción del hábitat y la contaminación.</a:t>
            </a:r>
          </a:p>
          <a:p>
            <a:pPr algn="just"/>
            <a:endParaRPr lang="es-ES" sz="1400" dirty="0">
              <a:solidFill>
                <a:prstClr val="black"/>
              </a:solidFill>
            </a:endParaRPr>
          </a:p>
          <a:p>
            <a:pPr algn="just"/>
            <a:r>
              <a:rPr lang="es-ES" sz="2200" dirty="0">
                <a:solidFill>
                  <a:prstClr val="black"/>
                </a:solidFill>
              </a:rPr>
              <a:t>La actividad humana amenaza  la </a:t>
            </a:r>
            <a:r>
              <a:rPr lang="es-ES" sz="2200" dirty="0">
                <a:solidFill>
                  <a:prstClr val="black"/>
                </a:solidFill>
                <a:hlinkClick r:id="rId2" action="ppaction://hlinksldjump"/>
              </a:rPr>
              <a:t>biodiversidad </a:t>
            </a:r>
            <a:r>
              <a:rPr lang="es-ES" sz="2200" dirty="0">
                <a:solidFill>
                  <a:prstClr val="black"/>
                </a:solidFill>
              </a:rPr>
              <a:t>en varias formas importantes:</a:t>
            </a:r>
          </a:p>
          <a:p>
            <a:pPr algn="just">
              <a:buFont typeface="Wingdings" pitchFamily="2" charset="2"/>
              <a:buChar char="q"/>
            </a:pPr>
            <a:r>
              <a:rPr lang="es-ES" sz="2200" dirty="0">
                <a:solidFill>
                  <a:prstClr val="black"/>
                </a:solidFill>
              </a:rPr>
              <a:t> La destrucción del hábitat</a:t>
            </a:r>
          </a:p>
          <a:p>
            <a:pPr algn="just">
              <a:buFont typeface="Wingdings" pitchFamily="2" charset="2"/>
              <a:buChar char="q"/>
            </a:pPr>
            <a:r>
              <a:rPr lang="es-ES" sz="2200" dirty="0">
                <a:solidFill>
                  <a:prstClr val="black"/>
                </a:solidFill>
              </a:rPr>
              <a:t> La sobreexplotación</a:t>
            </a:r>
          </a:p>
          <a:p>
            <a:pPr algn="just">
              <a:buFont typeface="Wingdings" pitchFamily="2" charset="2"/>
              <a:buChar char="q"/>
            </a:pPr>
            <a:r>
              <a:rPr lang="es-ES" sz="2200" dirty="0">
                <a:solidFill>
                  <a:prstClr val="black"/>
                </a:solidFill>
              </a:rPr>
              <a:t> Las interacciones nocivas con especies invasoras</a:t>
            </a:r>
          </a:p>
          <a:p>
            <a:pPr algn="just">
              <a:buFont typeface="Wingdings" pitchFamily="2" charset="2"/>
              <a:buChar char="q"/>
            </a:pPr>
            <a:r>
              <a:rPr lang="es-ES" sz="2200" dirty="0">
                <a:solidFill>
                  <a:prstClr val="black"/>
                </a:solidFill>
              </a:rPr>
              <a:t> La contaminación y</a:t>
            </a:r>
          </a:p>
          <a:p>
            <a:pPr algn="just">
              <a:buFont typeface="Wingdings" pitchFamily="2" charset="2"/>
              <a:buChar char="q"/>
            </a:pPr>
            <a:r>
              <a:rPr lang="es-ES" sz="2200" dirty="0">
                <a:solidFill>
                  <a:prstClr val="black"/>
                </a:solidFill>
              </a:rPr>
              <a:t> El calentamiento global constituyen las mayores amenazas para las poblaciones naturales.</a:t>
            </a:r>
          </a:p>
        </p:txBody>
      </p:sp>
    </p:spTree>
    <p:extLst>
      <p:ext uri="{BB962C8B-B14F-4D97-AF65-F5344CB8AC3E}">
        <p14:creationId xmlns:p14="http://schemas.microsoft.com/office/powerpoint/2010/main" val="377493131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92919" y="-590210"/>
            <a:ext cx="8229600" cy="1600200"/>
          </a:xfrm>
        </p:spPr>
        <p:txBody>
          <a:bodyPr>
            <a:normAutofit/>
          </a:bodyPr>
          <a:lstStyle/>
          <a:p>
            <a:r>
              <a:rPr lang="es-ES" dirty="0" smtClean="0"/>
              <a:t>biodiversidad</a:t>
            </a:r>
            <a:endParaRPr lang="es-ES" cap="none" dirty="0"/>
          </a:p>
        </p:txBody>
      </p:sp>
      <p:sp>
        <p:nvSpPr>
          <p:cNvPr id="6" name="5 Rectángulo"/>
          <p:cNvSpPr/>
          <p:nvPr/>
        </p:nvSpPr>
        <p:spPr>
          <a:xfrm>
            <a:off x="214282" y="1071546"/>
            <a:ext cx="8715404" cy="830997"/>
          </a:xfrm>
          <a:prstGeom prst="rect">
            <a:avLst/>
          </a:prstGeom>
        </p:spPr>
        <p:txBody>
          <a:bodyPr wrap="square">
            <a:spAutoFit/>
          </a:bodyPr>
          <a:lstStyle/>
          <a:p>
            <a:pPr algn="just"/>
            <a:r>
              <a:rPr lang="es-ES" sz="2400" dirty="0">
                <a:solidFill>
                  <a:prstClr val="black"/>
                </a:solidFill>
              </a:rPr>
              <a:t/>
            </a:r>
            <a:br>
              <a:rPr lang="es-ES" sz="2400" dirty="0">
                <a:solidFill>
                  <a:prstClr val="black"/>
                </a:solidFill>
              </a:rPr>
            </a:br>
            <a:endParaRPr lang="es-ES" sz="2400" dirty="0">
              <a:solidFill>
                <a:prstClr val="black"/>
              </a:solidFill>
            </a:endParaRPr>
          </a:p>
        </p:txBody>
      </p:sp>
      <p:sp>
        <p:nvSpPr>
          <p:cNvPr id="5" name="4 Rectángulo"/>
          <p:cNvSpPr/>
          <p:nvPr/>
        </p:nvSpPr>
        <p:spPr>
          <a:xfrm>
            <a:off x="357158" y="1071546"/>
            <a:ext cx="8501122" cy="769441"/>
          </a:xfrm>
          <a:prstGeom prst="rect">
            <a:avLst/>
          </a:prstGeom>
        </p:spPr>
        <p:txBody>
          <a:bodyPr wrap="square">
            <a:spAutoFit/>
          </a:bodyPr>
          <a:lstStyle/>
          <a:p>
            <a:pPr algn="just"/>
            <a:endParaRPr lang="es-ES" sz="2200" dirty="0">
              <a:solidFill>
                <a:prstClr val="black"/>
              </a:solidFill>
            </a:endParaRPr>
          </a:p>
          <a:p>
            <a:pPr algn="just"/>
            <a:endParaRPr lang="es-ES" sz="2200" dirty="0">
              <a:solidFill>
                <a:prstClr val="black"/>
              </a:solidFill>
            </a:endParaRPr>
          </a:p>
        </p:txBody>
      </p:sp>
      <p:sp>
        <p:nvSpPr>
          <p:cNvPr id="8" name="7 Rectángulo"/>
          <p:cNvSpPr/>
          <p:nvPr/>
        </p:nvSpPr>
        <p:spPr>
          <a:xfrm>
            <a:off x="428564" y="785794"/>
            <a:ext cx="8501122" cy="5601533"/>
          </a:xfrm>
          <a:prstGeom prst="rect">
            <a:avLst/>
          </a:prstGeom>
        </p:spPr>
        <p:txBody>
          <a:bodyPr wrap="square">
            <a:spAutoFit/>
          </a:bodyPr>
          <a:lstStyle/>
          <a:p>
            <a:pPr algn="just"/>
            <a:r>
              <a:rPr lang="es-ES" sz="2200" dirty="0">
                <a:solidFill>
                  <a:prstClr val="black"/>
                </a:solidFill>
              </a:rPr>
              <a:t>Del griego </a:t>
            </a:r>
            <a:r>
              <a:rPr lang="es-ES" sz="2200" dirty="0" err="1">
                <a:solidFill>
                  <a:prstClr val="black"/>
                </a:solidFill>
              </a:rPr>
              <a:t>βιο</a:t>
            </a:r>
            <a:r>
              <a:rPr lang="es-ES" sz="2200" dirty="0">
                <a:solidFill>
                  <a:prstClr val="black"/>
                </a:solidFill>
              </a:rPr>
              <a:t>-, vida, y del latín </a:t>
            </a:r>
            <a:r>
              <a:rPr lang="es-ES" sz="2200" dirty="0" err="1">
                <a:solidFill>
                  <a:prstClr val="black"/>
                </a:solidFill>
              </a:rPr>
              <a:t>diversĭtas</a:t>
            </a:r>
            <a:r>
              <a:rPr lang="es-ES" sz="2200" dirty="0">
                <a:solidFill>
                  <a:prstClr val="black"/>
                </a:solidFill>
              </a:rPr>
              <a:t>, -</a:t>
            </a:r>
            <a:r>
              <a:rPr lang="es-ES" sz="2200" dirty="0" err="1">
                <a:solidFill>
                  <a:prstClr val="black"/>
                </a:solidFill>
              </a:rPr>
              <a:t>ātis</a:t>
            </a:r>
            <a:r>
              <a:rPr lang="es-ES" sz="2200" dirty="0">
                <a:solidFill>
                  <a:prstClr val="black"/>
                </a:solidFill>
              </a:rPr>
              <a:t>, variedad).</a:t>
            </a:r>
          </a:p>
          <a:p>
            <a:pPr algn="just"/>
            <a:endParaRPr lang="es-ES" sz="1400" dirty="0">
              <a:solidFill>
                <a:prstClr val="black"/>
              </a:solidFill>
            </a:endParaRPr>
          </a:p>
          <a:p>
            <a:pPr algn="just"/>
            <a:r>
              <a:rPr lang="es-ES" sz="2200" dirty="0">
                <a:solidFill>
                  <a:prstClr val="black"/>
                </a:solidFill>
              </a:rPr>
              <a:t>También llamada diversidad biológica, es el término por el que se hace referencia a la amplia variedad de seres vivos sobre la Tierra y los patrones naturales que la conforman, resultado de miles de millones de años de Evolución según procesos naturales y también, de la influencia creciente de las actividades del ser humano. </a:t>
            </a:r>
          </a:p>
          <a:p>
            <a:pPr algn="just"/>
            <a:endParaRPr lang="es-ES" sz="1400" dirty="0">
              <a:solidFill>
                <a:prstClr val="black"/>
              </a:solidFill>
            </a:endParaRPr>
          </a:p>
          <a:p>
            <a:pPr algn="just"/>
            <a:r>
              <a:rPr lang="es-ES" sz="2200" dirty="0">
                <a:solidFill>
                  <a:prstClr val="black"/>
                </a:solidFill>
              </a:rPr>
              <a:t>La biodiversidad comprende igualmente la variedad de ecosistemas y las diferencias genéticas dentro de cada especie que permiten la combinación de múltiples formas de vida, y cuyas mutuas interacciones y con el resto del entorno, fundamentan el sustento de la vida sobre el planeta. </a:t>
            </a:r>
          </a:p>
          <a:p>
            <a:pPr algn="just"/>
            <a:endParaRPr lang="es-ES" sz="2200" dirty="0">
              <a:solidFill>
                <a:prstClr val="black"/>
              </a:solidFill>
            </a:endParaRPr>
          </a:p>
          <a:p>
            <a:pPr algn="just"/>
            <a:r>
              <a:rPr lang="es-ES" sz="2200" dirty="0">
                <a:solidFill>
                  <a:prstClr val="black"/>
                </a:solidFill>
              </a:rPr>
              <a:t>La Cumbre de la Tierra celebrada por Naciones Unidas en Río de Janeiro en 1992 reconoció </a:t>
            </a:r>
            <a:r>
              <a:rPr lang="es-ES" sz="2200" b="1" u="sng" dirty="0">
                <a:solidFill>
                  <a:prstClr val="black"/>
                </a:solidFill>
              </a:rPr>
              <a:t>la necesidad mundial de conciliar la preservación futura de la biodiversidad con el progreso humano </a:t>
            </a:r>
          </a:p>
        </p:txBody>
      </p:sp>
      <p:sp>
        <p:nvSpPr>
          <p:cNvPr id="7" name="6 Flecha izquierda">
            <a:hlinkClick r:id="rId2" action="ppaction://hlinksldjump"/>
          </p:cNvPr>
          <p:cNvSpPr/>
          <p:nvPr/>
        </p:nvSpPr>
        <p:spPr>
          <a:xfrm>
            <a:off x="7572396" y="428604"/>
            <a:ext cx="571504" cy="35719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Tree>
    <p:extLst>
      <p:ext uri="{BB962C8B-B14F-4D97-AF65-F5344CB8AC3E}">
        <p14:creationId xmlns:p14="http://schemas.microsoft.com/office/powerpoint/2010/main" val="337686112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92919" y="-502676"/>
            <a:ext cx="8229600" cy="1600200"/>
          </a:xfrm>
        </p:spPr>
        <p:txBody>
          <a:bodyPr>
            <a:normAutofit/>
          </a:bodyPr>
          <a:lstStyle/>
          <a:p>
            <a:r>
              <a:rPr lang="es-ES" sz="4800" dirty="0" smtClean="0"/>
              <a:t>Equilibrio de los ecosistemas</a:t>
            </a:r>
            <a:endParaRPr lang="es-ES" sz="4800" cap="none" dirty="0"/>
          </a:p>
        </p:txBody>
      </p:sp>
      <p:sp>
        <p:nvSpPr>
          <p:cNvPr id="6" name="5 Rectángulo"/>
          <p:cNvSpPr/>
          <p:nvPr/>
        </p:nvSpPr>
        <p:spPr>
          <a:xfrm>
            <a:off x="214282" y="1071546"/>
            <a:ext cx="8715404" cy="830997"/>
          </a:xfrm>
          <a:prstGeom prst="rect">
            <a:avLst/>
          </a:prstGeom>
        </p:spPr>
        <p:txBody>
          <a:bodyPr wrap="square">
            <a:spAutoFit/>
          </a:bodyPr>
          <a:lstStyle/>
          <a:p>
            <a:pPr algn="just"/>
            <a:r>
              <a:rPr lang="es-ES" sz="2400" dirty="0">
                <a:solidFill>
                  <a:prstClr val="black"/>
                </a:solidFill>
              </a:rPr>
              <a:t/>
            </a:r>
            <a:br>
              <a:rPr lang="es-ES" sz="2400" dirty="0">
                <a:solidFill>
                  <a:prstClr val="black"/>
                </a:solidFill>
              </a:rPr>
            </a:br>
            <a:endParaRPr lang="es-ES" sz="2400" dirty="0">
              <a:solidFill>
                <a:prstClr val="black"/>
              </a:solidFill>
            </a:endParaRPr>
          </a:p>
        </p:txBody>
      </p:sp>
      <p:sp>
        <p:nvSpPr>
          <p:cNvPr id="5" name="4 Rectángulo"/>
          <p:cNvSpPr/>
          <p:nvPr/>
        </p:nvSpPr>
        <p:spPr>
          <a:xfrm>
            <a:off x="357158" y="1071546"/>
            <a:ext cx="8501122" cy="769441"/>
          </a:xfrm>
          <a:prstGeom prst="rect">
            <a:avLst/>
          </a:prstGeom>
        </p:spPr>
        <p:txBody>
          <a:bodyPr wrap="square">
            <a:spAutoFit/>
          </a:bodyPr>
          <a:lstStyle/>
          <a:p>
            <a:pPr algn="just"/>
            <a:endParaRPr lang="es-ES" sz="2200" dirty="0">
              <a:solidFill>
                <a:prstClr val="black"/>
              </a:solidFill>
            </a:endParaRPr>
          </a:p>
          <a:p>
            <a:pPr algn="just"/>
            <a:endParaRPr lang="es-ES" sz="2200" dirty="0">
              <a:solidFill>
                <a:prstClr val="black"/>
              </a:solidFill>
            </a:endParaRPr>
          </a:p>
        </p:txBody>
      </p:sp>
      <p:sp>
        <p:nvSpPr>
          <p:cNvPr id="8" name="7 Rectángulo"/>
          <p:cNvSpPr/>
          <p:nvPr/>
        </p:nvSpPr>
        <p:spPr>
          <a:xfrm>
            <a:off x="357158" y="1214422"/>
            <a:ext cx="8501122" cy="2123658"/>
          </a:xfrm>
          <a:prstGeom prst="rect">
            <a:avLst/>
          </a:prstGeom>
        </p:spPr>
        <p:txBody>
          <a:bodyPr wrap="square">
            <a:spAutoFit/>
          </a:bodyPr>
          <a:lstStyle/>
          <a:p>
            <a:pPr algn="just"/>
            <a:r>
              <a:rPr lang="es-ES" sz="2200" dirty="0">
                <a:solidFill>
                  <a:prstClr val="black"/>
                </a:solidFill>
              </a:rPr>
              <a:t>La destrucción del hábitat</a:t>
            </a:r>
          </a:p>
          <a:p>
            <a:pPr algn="just">
              <a:buFont typeface="Wingdings" pitchFamily="2" charset="2"/>
              <a:buChar char="q"/>
            </a:pPr>
            <a:r>
              <a:rPr lang="es-ES" sz="2200" dirty="0">
                <a:solidFill>
                  <a:prstClr val="black"/>
                </a:solidFill>
              </a:rPr>
              <a:t>La destrucción del hábitat con la tala, por ejemplo, ha destruido la mitad de los bosques tropicales de la tierra en los últimos 50 años: se vende e industrializa la madera y las grandes extensiones de tierra taladas se convierten en terrenos agrícolas para abastecer la demanda mundial.</a:t>
            </a:r>
          </a:p>
        </p:txBody>
      </p:sp>
      <p:pic>
        <p:nvPicPr>
          <p:cNvPr id="102402" name="Picture 2" descr="https://encrypted-tbn0.gstatic.com/images?q=tbn:ANd9GcSyTmZRtZQ1JqBkOEm0FZ_WrScVV32NNM2V0rhC75Yhqi36gEY4"/>
          <p:cNvPicPr>
            <a:picLocks noChangeAspect="1" noChangeArrowheads="1"/>
          </p:cNvPicPr>
          <p:nvPr/>
        </p:nvPicPr>
        <p:blipFill>
          <a:blip r:embed="rId2"/>
          <a:srcRect/>
          <a:stretch>
            <a:fillRect/>
          </a:stretch>
        </p:blipFill>
        <p:spPr bwMode="auto">
          <a:xfrm>
            <a:off x="642910" y="3571876"/>
            <a:ext cx="3221585" cy="2309817"/>
          </a:xfrm>
          <a:prstGeom prst="rect">
            <a:avLst/>
          </a:prstGeom>
          <a:noFill/>
        </p:spPr>
      </p:pic>
    </p:spTree>
    <p:extLst>
      <p:ext uri="{BB962C8B-B14F-4D97-AF65-F5344CB8AC3E}">
        <p14:creationId xmlns:p14="http://schemas.microsoft.com/office/powerpoint/2010/main" val="38002583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83881" y="-762830"/>
            <a:ext cx="8229600" cy="1600200"/>
          </a:xfrm>
        </p:spPr>
        <p:txBody>
          <a:bodyPr>
            <a:normAutofit/>
          </a:bodyPr>
          <a:lstStyle/>
          <a:p>
            <a:r>
              <a:rPr lang="es-ES" sz="4800" dirty="0" smtClean="0"/>
              <a:t>ECOLOGÍA</a:t>
            </a:r>
            <a:endParaRPr lang="es-ES" sz="4800" dirty="0"/>
          </a:p>
        </p:txBody>
      </p:sp>
      <p:pic>
        <p:nvPicPr>
          <p:cNvPr id="1026" name="Picture 2"/>
          <p:cNvPicPr>
            <a:picLocks noChangeAspect="1" noChangeArrowheads="1"/>
          </p:cNvPicPr>
          <p:nvPr/>
        </p:nvPicPr>
        <p:blipFill>
          <a:blip r:embed="rId2"/>
          <a:srcRect l="2772" t="6006" r="3911" b="3911"/>
          <a:stretch>
            <a:fillRect/>
          </a:stretch>
        </p:blipFill>
        <p:spPr bwMode="auto">
          <a:xfrm>
            <a:off x="598656" y="837370"/>
            <a:ext cx="7600051" cy="5643602"/>
          </a:xfrm>
          <a:prstGeom prst="rect">
            <a:avLst/>
          </a:prstGeom>
          <a:noFill/>
          <a:ln w="9525">
            <a:noFill/>
            <a:miter lim="800000"/>
            <a:headEnd/>
            <a:tailEnd/>
          </a:ln>
          <a:effectLst/>
        </p:spPr>
      </p:pic>
    </p:spTree>
    <p:extLst>
      <p:ext uri="{BB962C8B-B14F-4D97-AF65-F5344CB8AC3E}">
        <p14:creationId xmlns:p14="http://schemas.microsoft.com/office/powerpoint/2010/main" val="256622215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184" y="-494606"/>
            <a:ext cx="8229600" cy="1600200"/>
          </a:xfrm>
        </p:spPr>
        <p:txBody>
          <a:bodyPr>
            <a:normAutofit/>
          </a:bodyPr>
          <a:lstStyle/>
          <a:p>
            <a:r>
              <a:rPr lang="es-ES" sz="4800" dirty="0" smtClean="0"/>
              <a:t>Equilibrio de los ecosistemas</a:t>
            </a:r>
            <a:endParaRPr lang="es-ES" sz="4800" cap="none" dirty="0"/>
          </a:p>
        </p:txBody>
      </p:sp>
      <p:sp>
        <p:nvSpPr>
          <p:cNvPr id="6" name="5 Rectángulo"/>
          <p:cNvSpPr/>
          <p:nvPr/>
        </p:nvSpPr>
        <p:spPr>
          <a:xfrm>
            <a:off x="214282" y="1071546"/>
            <a:ext cx="8715404" cy="830997"/>
          </a:xfrm>
          <a:prstGeom prst="rect">
            <a:avLst/>
          </a:prstGeom>
        </p:spPr>
        <p:txBody>
          <a:bodyPr wrap="square">
            <a:spAutoFit/>
          </a:bodyPr>
          <a:lstStyle/>
          <a:p>
            <a:pPr algn="just"/>
            <a:r>
              <a:rPr lang="es-ES" sz="2400" dirty="0">
                <a:solidFill>
                  <a:prstClr val="black"/>
                </a:solidFill>
              </a:rPr>
              <a:t/>
            </a:r>
            <a:br>
              <a:rPr lang="es-ES" sz="2400" dirty="0">
                <a:solidFill>
                  <a:prstClr val="black"/>
                </a:solidFill>
              </a:rPr>
            </a:br>
            <a:endParaRPr lang="es-ES" sz="2400" dirty="0">
              <a:solidFill>
                <a:prstClr val="black"/>
              </a:solidFill>
            </a:endParaRPr>
          </a:p>
        </p:txBody>
      </p:sp>
      <p:sp>
        <p:nvSpPr>
          <p:cNvPr id="5" name="4 Rectángulo"/>
          <p:cNvSpPr/>
          <p:nvPr/>
        </p:nvSpPr>
        <p:spPr>
          <a:xfrm>
            <a:off x="357158" y="1071546"/>
            <a:ext cx="8501122" cy="769441"/>
          </a:xfrm>
          <a:prstGeom prst="rect">
            <a:avLst/>
          </a:prstGeom>
        </p:spPr>
        <p:txBody>
          <a:bodyPr wrap="square">
            <a:spAutoFit/>
          </a:bodyPr>
          <a:lstStyle/>
          <a:p>
            <a:pPr algn="just"/>
            <a:endParaRPr lang="es-ES" sz="2200" dirty="0">
              <a:solidFill>
                <a:prstClr val="black"/>
              </a:solidFill>
            </a:endParaRPr>
          </a:p>
          <a:p>
            <a:pPr algn="just"/>
            <a:endParaRPr lang="es-ES" sz="2200" dirty="0">
              <a:solidFill>
                <a:prstClr val="black"/>
              </a:solidFill>
            </a:endParaRPr>
          </a:p>
        </p:txBody>
      </p:sp>
      <p:sp>
        <p:nvSpPr>
          <p:cNvPr id="8" name="7 Rectángulo"/>
          <p:cNvSpPr/>
          <p:nvPr/>
        </p:nvSpPr>
        <p:spPr>
          <a:xfrm>
            <a:off x="357158" y="1214422"/>
            <a:ext cx="8501122" cy="2462213"/>
          </a:xfrm>
          <a:prstGeom prst="rect">
            <a:avLst/>
          </a:prstGeom>
        </p:spPr>
        <p:txBody>
          <a:bodyPr wrap="square">
            <a:spAutoFit/>
          </a:bodyPr>
          <a:lstStyle/>
          <a:p>
            <a:pPr algn="just"/>
            <a:r>
              <a:rPr lang="es-ES" sz="2200" dirty="0">
                <a:solidFill>
                  <a:prstClr val="black"/>
                </a:solidFill>
              </a:rPr>
              <a:t>La sobreexplotación</a:t>
            </a:r>
          </a:p>
          <a:p>
            <a:pPr algn="just"/>
            <a:r>
              <a:rPr lang="es-ES" sz="2200" dirty="0">
                <a:solidFill>
                  <a:prstClr val="black"/>
                </a:solidFill>
              </a:rPr>
              <a:t>La sobreexplotación que se refiere a la caza pesca  y matanza de animales en cantidades que exceden su capacidad de reposición repercute en la extinción de muchas especies.</a:t>
            </a:r>
          </a:p>
          <a:p>
            <a:pPr algn="just"/>
            <a:r>
              <a:rPr lang="es-ES" sz="2200" b="1" u="sng" dirty="0">
                <a:solidFill>
                  <a:prstClr val="black"/>
                </a:solidFill>
              </a:rPr>
              <a:t>Especies amenazadas – Chile</a:t>
            </a:r>
          </a:p>
          <a:p>
            <a:pPr algn="just"/>
            <a:endParaRPr lang="es-ES" sz="2200" dirty="0">
              <a:solidFill>
                <a:prstClr val="black"/>
              </a:solidFill>
            </a:endParaRPr>
          </a:p>
          <a:p>
            <a:pPr algn="just"/>
            <a:endParaRPr lang="es-ES" sz="2200" dirty="0">
              <a:solidFill>
                <a:prstClr val="black"/>
              </a:solidFill>
            </a:endParaRPr>
          </a:p>
        </p:txBody>
      </p:sp>
      <p:pic>
        <p:nvPicPr>
          <p:cNvPr id="109570" name="Picture 2" descr="Zorro de Darwin | Lin Linao en Wikipedia (CC)"/>
          <p:cNvPicPr>
            <a:picLocks noChangeAspect="1" noChangeArrowheads="1"/>
          </p:cNvPicPr>
          <p:nvPr/>
        </p:nvPicPr>
        <p:blipFill>
          <a:blip r:embed="rId2"/>
          <a:srcRect/>
          <a:stretch>
            <a:fillRect/>
          </a:stretch>
        </p:blipFill>
        <p:spPr bwMode="auto">
          <a:xfrm>
            <a:off x="5797313" y="2643182"/>
            <a:ext cx="2918091" cy="1857388"/>
          </a:xfrm>
          <a:prstGeom prst="rect">
            <a:avLst/>
          </a:prstGeom>
          <a:noFill/>
        </p:spPr>
      </p:pic>
      <p:pic>
        <p:nvPicPr>
          <p:cNvPr id="109572" name="Picture 4" descr="Gato andino | Jim Sanderson / Ministerio del Medio Ambiente"/>
          <p:cNvPicPr>
            <a:picLocks noChangeAspect="1" noChangeArrowheads="1"/>
          </p:cNvPicPr>
          <p:nvPr/>
        </p:nvPicPr>
        <p:blipFill>
          <a:blip r:embed="rId3"/>
          <a:srcRect/>
          <a:stretch>
            <a:fillRect/>
          </a:stretch>
        </p:blipFill>
        <p:spPr bwMode="auto">
          <a:xfrm>
            <a:off x="5857884" y="4555710"/>
            <a:ext cx="2791106" cy="2088000"/>
          </a:xfrm>
          <a:prstGeom prst="rect">
            <a:avLst/>
          </a:prstGeom>
          <a:noFill/>
        </p:spPr>
      </p:pic>
      <p:pic>
        <p:nvPicPr>
          <p:cNvPr id="109576" name="Picture 8" descr="Huemul | Wikipedia (CC)"/>
          <p:cNvPicPr>
            <a:picLocks noChangeAspect="1" noChangeArrowheads="1"/>
          </p:cNvPicPr>
          <p:nvPr/>
        </p:nvPicPr>
        <p:blipFill>
          <a:blip r:embed="rId4"/>
          <a:srcRect/>
          <a:stretch>
            <a:fillRect/>
          </a:stretch>
        </p:blipFill>
        <p:spPr bwMode="auto">
          <a:xfrm>
            <a:off x="214282" y="2928934"/>
            <a:ext cx="2766321" cy="1857387"/>
          </a:xfrm>
          <a:prstGeom prst="rect">
            <a:avLst/>
          </a:prstGeom>
          <a:noFill/>
        </p:spPr>
      </p:pic>
      <p:pic>
        <p:nvPicPr>
          <p:cNvPr id="109578" name="Picture 10" descr="Taruca | Patricio Raby / Ministerio del Medio Ambiente"/>
          <p:cNvPicPr>
            <a:picLocks noChangeAspect="1" noChangeArrowheads="1"/>
          </p:cNvPicPr>
          <p:nvPr/>
        </p:nvPicPr>
        <p:blipFill>
          <a:blip r:embed="rId5" cstate="print"/>
          <a:srcRect/>
          <a:stretch>
            <a:fillRect/>
          </a:stretch>
        </p:blipFill>
        <p:spPr bwMode="auto">
          <a:xfrm>
            <a:off x="3071802" y="2928934"/>
            <a:ext cx="2335329" cy="1872000"/>
          </a:xfrm>
          <a:prstGeom prst="rect">
            <a:avLst/>
          </a:prstGeom>
          <a:noFill/>
        </p:spPr>
      </p:pic>
      <p:sp>
        <p:nvSpPr>
          <p:cNvPr id="11" name="10 CuadroTexto"/>
          <p:cNvSpPr txBox="1"/>
          <p:nvPr/>
        </p:nvSpPr>
        <p:spPr>
          <a:xfrm>
            <a:off x="6858016" y="2643182"/>
            <a:ext cx="1759649" cy="369332"/>
          </a:xfrm>
          <a:prstGeom prst="rect">
            <a:avLst/>
          </a:prstGeom>
          <a:noFill/>
        </p:spPr>
        <p:txBody>
          <a:bodyPr wrap="none" rtlCol="0">
            <a:spAutoFit/>
          </a:bodyPr>
          <a:lstStyle/>
          <a:p>
            <a:r>
              <a:rPr lang="es-ES" b="1" dirty="0">
                <a:solidFill>
                  <a:srgbClr val="FFFF00"/>
                </a:solidFill>
              </a:rPr>
              <a:t>ZORRO CHILOTE</a:t>
            </a:r>
          </a:p>
        </p:txBody>
      </p:sp>
      <p:sp>
        <p:nvSpPr>
          <p:cNvPr id="12" name="11 CuadroTexto"/>
          <p:cNvSpPr txBox="1"/>
          <p:nvPr/>
        </p:nvSpPr>
        <p:spPr>
          <a:xfrm>
            <a:off x="1643042" y="3357562"/>
            <a:ext cx="1040670" cy="369332"/>
          </a:xfrm>
          <a:prstGeom prst="rect">
            <a:avLst/>
          </a:prstGeom>
          <a:noFill/>
        </p:spPr>
        <p:txBody>
          <a:bodyPr wrap="none" rtlCol="0">
            <a:spAutoFit/>
          </a:bodyPr>
          <a:lstStyle/>
          <a:p>
            <a:r>
              <a:rPr lang="es-ES" b="1" dirty="0">
                <a:solidFill>
                  <a:srgbClr val="FFFF00"/>
                </a:solidFill>
              </a:rPr>
              <a:t>HUEMUL</a:t>
            </a:r>
          </a:p>
        </p:txBody>
      </p:sp>
      <p:sp>
        <p:nvSpPr>
          <p:cNvPr id="14" name="13 CuadroTexto"/>
          <p:cNvSpPr txBox="1"/>
          <p:nvPr/>
        </p:nvSpPr>
        <p:spPr>
          <a:xfrm>
            <a:off x="6858016" y="4500570"/>
            <a:ext cx="1532279" cy="369332"/>
          </a:xfrm>
          <a:prstGeom prst="rect">
            <a:avLst/>
          </a:prstGeom>
          <a:noFill/>
        </p:spPr>
        <p:txBody>
          <a:bodyPr wrap="none" rtlCol="0">
            <a:spAutoFit/>
          </a:bodyPr>
          <a:lstStyle/>
          <a:p>
            <a:r>
              <a:rPr lang="es-ES" b="1" dirty="0">
                <a:solidFill>
                  <a:srgbClr val="FFFF00"/>
                </a:solidFill>
              </a:rPr>
              <a:t>GATO ANDINO</a:t>
            </a:r>
          </a:p>
        </p:txBody>
      </p:sp>
      <p:sp>
        <p:nvSpPr>
          <p:cNvPr id="15" name="14 CuadroTexto"/>
          <p:cNvSpPr txBox="1"/>
          <p:nvPr/>
        </p:nvSpPr>
        <p:spPr>
          <a:xfrm>
            <a:off x="4357686" y="3000372"/>
            <a:ext cx="941412" cy="369332"/>
          </a:xfrm>
          <a:prstGeom prst="rect">
            <a:avLst/>
          </a:prstGeom>
          <a:noFill/>
        </p:spPr>
        <p:txBody>
          <a:bodyPr wrap="none" rtlCol="0">
            <a:spAutoFit/>
          </a:bodyPr>
          <a:lstStyle/>
          <a:p>
            <a:r>
              <a:rPr lang="es-ES" b="1" dirty="0">
                <a:solidFill>
                  <a:srgbClr val="FFFF00"/>
                </a:solidFill>
              </a:rPr>
              <a:t>TARUCA</a:t>
            </a:r>
          </a:p>
        </p:txBody>
      </p:sp>
      <p:pic>
        <p:nvPicPr>
          <p:cNvPr id="109580" name="Picture 12" descr="Canquén colorado | Wikipedia (CC)"/>
          <p:cNvPicPr>
            <a:picLocks noChangeAspect="1" noChangeArrowheads="1"/>
          </p:cNvPicPr>
          <p:nvPr/>
        </p:nvPicPr>
        <p:blipFill>
          <a:blip r:embed="rId6"/>
          <a:srcRect/>
          <a:stretch>
            <a:fillRect/>
          </a:stretch>
        </p:blipFill>
        <p:spPr bwMode="auto">
          <a:xfrm>
            <a:off x="3000374" y="4857760"/>
            <a:ext cx="2714634" cy="1939024"/>
          </a:xfrm>
          <a:prstGeom prst="rect">
            <a:avLst/>
          </a:prstGeom>
          <a:noFill/>
        </p:spPr>
      </p:pic>
      <p:sp>
        <p:nvSpPr>
          <p:cNvPr id="17" name="16 CuadroTexto"/>
          <p:cNvSpPr txBox="1"/>
          <p:nvPr/>
        </p:nvSpPr>
        <p:spPr>
          <a:xfrm>
            <a:off x="3071802" y="6286520"/>
            <a:ext cx="2308132" cy="369332"/>
          </a:xfrm>
          <a:prstGeom prst="rect">
            <a:avLst/>
          </a:prstGeom>
          <a:noFill/>
        </p:spPr>
        <p:txBody>
          <a:bodyPr wrap="none" rtlCol="0">
            <a:spAutoFit/>
          </a:bodyPr>
          <a:lstStyle/>
          <a:p>
            <a:r>
              <a:rPr lang="es-ES" b="1" dirty="0">
                <a:solidFill>
                  <a:srgbClr val="FFFF00"/>
                </a:solidFill>
              </a:rPr>
              <a:t>CANQUÉN COLORADO</a:t>
            </a:r>
          </a:p>
        </p:txBody>
      </p:sp>
      <p:pic>
        <p:nvPicPr>
          <p:cNvPr id="109582" name="Picture 14" descr="Gaviotín chico | Antonio Núñez Lemo / Ministerio del Medio Ambiente"/>
          <p:cNvPicPr>
            <a:picLocks noChangeAspect="1" noChangeArrowheads="1"/>
          </p:cNvPicPr>
          <p:nvPr/>
        </p:nvPicPr>
        <p:blipFill>
          <a:blip r:embed="rId7"/>
          <a:srcRect/>
          <a:stretch>
            <a:fillRect/>
          </a:stretch>
        </p:blipFill>
        <p:spPr bwMode="auto">
          <a:xfrm>
            <a:off x="197232" y="4786322"/>
            <a:ext cx="2731694" cy="1994571"/>
          </a:xfrm>
          <a:prstGeom prst="rect">
            <a:avLst/>
          </a:prstGeom>
          <a:noFill/>
        </p:spPr>
      </p:pic>
      <p:sp>
        <p:nvSpPr>
          <p:cNvPr id="19" name="18 CuadroTexto"/>
          <p:cNvSpPr txBox="1"/>
          <p:nvPr/>
        </p:nvSpPr>
        <p:spPr>
          <a:xfrm>
            <a:off x="192166" y="4857760"/>
            <a:ext cx="1767022" cy="369332"/>
          </a:xfrm>
          <a:prstGeom prst="rect">
            <a:avLst/>
          </a:prstGeom>
          <a:noFill/>
        </p:spPr>
        <p:txBody>
          <a:bodyPr wrap="none" rtlCol="0">
            <a:spAutoFit/>
          </a:bodyPr>
          <a:lstStyle/>
          <a:p>
            <a:r>
              <a:rPr lang="es-ES" b="1" dirty="0">
                <a:solidFill>
                  <a:srgbClr val="FFFF00"/>
                </a:solidFill>
              </a:rPr>
              <a:t>GAVIOTÍN CHICO</a:t>
            </a:r>
          </a:p>
        </p:txBody>
      </p:sp>
    </p:spTree>
    <p:extLst>
      <p:ext uri="{BB962C8B-B14F-4D97-AF65-F5344CB8AC3E}">
        <p14:creationId xmlns:p14="http://schemas.microsoft.com/office/powerpoint/2010/main" val="65796725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92919" y="-800100"/>
            <a:ext cx="8229600" cy="1600200"/>
          </a:xfrm>
        </p:spPr>
        <p:txBody>
          <a:bodyPr>
            <a:normAutofit/>
          </a:bodyPr>
          <a:lstStyle/>
          <a:p>
            <a:r>
              <a:rPr lang="es-ES" sz="4800" dirty="0" smtClean="0"/>
              <a:t>Equilibrio de los ecosistemas</a:t>
            </a:r>
            <a:endParaRPr lang="es-ES" sz="4800" cap="none" dirty="0"/>
          </a:p>
        </p:txBody>
      </p:sp>
      <p:sp>
        <p:nvSpPr>
          <p:cNvPr id="6" name="5 Rectángulo"/>
          <p:cNvSpPr/>
          <p:nvPr/>
        </p:nvSpPr>
        <p:spPr>
          <a:xfrm>
            <a:off x="214282" y="1071546"/>
            <a:ext cx="8715404" cy="830997"/>
          </a:xfrm>
          <a:prstGeom prst="rect">
            <a:avLst/>
          </a:prstGeom>
        </p:spPr>
        <p:txBody>
          <a:bodyPr wrap="square">
            <a:spAutoFit/>
          </a:bodyPr>
          <a:lstStyle/>
          <a:p>
            <a:pPr algn="just"/>
            <a:r>
              <a:rPr lang="es-ES" sz="2400" dirty="0">
                <a:solidFill>
                  <a:prstClr val="black"/>
                </a:solidFill>
              </a:rPr>
              <a:t/>
            </a:r>
            <a:br>
              <a:rPr lang="es-ES" sz="2400" dirty="0">
                <a:solidFill>
                  <a:prstClr val="black"/>
                </a:solidFill>
              </a:rPr>
            </a:br>
            <a:endParaRPr lang="es-ES" sz="2400" dirty="0">
              <a:solidFill>
                <a:prstClr val="black"/>
              </a:solidFill>
            </a:endParaRPr>
          </a:p>
        </p:txBody>
      </p:sp>
      <p:sp>
        <p:nvSpPr>
          <p:cNvPr id="5" name="4 Rectángulo"/>
          <p:cNvSpPr/>
          <p:nvPr/>
        </p:nvSpPr>
        <p:spPr>
          <a:xfrm>
            <a:off x="357158" y="1071546"/>
            <a:ext cx="8501122" cy="769441"/>
          </a:xfrm>
          <a:prstGeom prst="rect">
            <a:avLst/>
          </a:prstGeom>
        </p:spPr>
        <p:txBody>
          <a:bodyPr wrap="square">
            <a:spAutoFit/>
          </a:bodyPr>
          <a:lstStyle/>
          <a:p>
            <a:pPr algn="just"/>
            <a:endParaRPr lang="es-ES" sz="2200" dirty="0">
              <a:solidFill>
                <a:prstClr val="black"/>
              </a:solidFill>
            </a:endParaRPr>
          </a:p>
          <a:p>
            <a:pPr algn="just"/>
            <a:endParaRPr lang="es-ES" sz="2200" dirty="0">
              <a:solidFill>
                <a:prstClr val="black"/>
              </a:solidFill>
            </a:endParaRPr>
          </a:p>
        </p:txBody>
      </p:sp>
      <p:sp>
        <p:nvSpPr>
          <p:cNvPr id="8" name="7 Rectángulo"/>
          <p:cNvSpPr/>
          <p:nvPr/>
        </p:nvSpPr>
        <p:spPr>
          <a:xfrm>
            <a:off x="357158" y="800100"/>
            <a:ext cx="8501122" cy="2462213"/>
          </a:xfrm>
          <a:prstGeom prst="rect">
            <a:avLst/>
          </a:prstGeom>
        </p:spPr>
        <p:txBody>
          <a:bodyPr wrap="square">
            <a:spAutoFit/>
          </a:bodyPr>
          <a:lstStyle/>
          <a:p>
            <a:pPr algn="just"/>
            <a:r>
              <a:rPr lang="es-ES" sz="2200" dirty="0">
                <a:solidFill>
                  <a:prstClr val="black"/>
                </a:solidFill>
              </a:rPr>
              <a:t>Las interacciones nocivas con especies invasoras</a:t>
            </a:r>
          </a:p>
          <a:p>
            <a:pPr algn="just"/>
            <a:r>
              <a:rPr lang="es-ES" sz="2200" dirty="0">
                <a:solidFill>
                  <a:prstClr val="black"/>
                </a:solidFill>
              </a:rPr>
              <a:t>Los seres humanos han transportado a multitud de especies animales de un lugar a otro y en muchos casos estas especies introducidas causan daños y se convierten en invasoras que compiten por alimento, espacio. Cuando se introducen nuevos organismos al medio, se afectan de manera drástica las relaciones que mantienen en “equilibrio” el ecosistema</a:t>
            </a:r>
          </a:p>
        </p:txBody>
      </p:sp>
      <p:pic>
        <p:nvPicPr>
          <p:cNvPr id="110594" name="Picture 2"/>
          <p:cNvPicPr>
            <a:picLocks noChangeAspect="1" noChangeArrowheads="1"/>
          </p:cNvPicPr>
          <p:nvPr/>
        </p:nvPicPr>
        <p:blipFill>
          <a:blip r:embed="rId2"/>
          <a:srcRect/>
          <a:stretch>
            <a:fillRect/>
          </a:stretch>
        </p:blipFill>
        <p:spPr bwMode="auto">
          <a:xfrm>
            <a:off x="1395396" y="3219451"/>
            <a:ext cx="6353175" cy="3286124"/>
          </a:xfrm>
          <a:prstGeom prst="rect">
            <a:avLst/>
          </a:prstGeom>
          <a:noFill/>
          <a:ln w="9525">
            <a:noFill/>
            <a:miter lim="800000"/>
            <a:headEnd/>
            <a:tailEnd/>
          </a:ln>
          <a:effectLst/>
        </p:spPr>
      </p:pic>
    </p:spTree>
    <p:extLst>
      <p:ext uri="{BB962C8B-B14F-4D97-AF65-F5344CB8AC3E}">
        <p14:creationId xmlns:p14="http://schemas.microsoft.com/office/powerpoint/2010/main" val="81318607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184" y="-385778"/>
            <a:ext cx="8229600" cy="1600200"/>
          </a:xfrm>
        </p:spPr>
        <p:txBody>
          <a:bodyPr>
            <a:normAutofit/>
          </a:bodyPr>
          <a:lstStyle/>
          <a:p>
            <a:r>
              <a:rPr lang="es-ES" sz="4800" dirty="0" smtClean="0"/>
              <a:t>Equilibrio de los ecosistemas</a:t>
            </a:r>
            <a:endParaRPr lang="es-ES" sz="4800" cap="none" dirty="0"/>
          </a:p>
        </p:txBody>
      </p:sp>
      <p:sp>
        <p:nvSpPr>
          <p:cNvPr id="6" name="5 Rectángulo"/>
          <p:cNvSpPr/>
          <p:nvPr/>
        </p:nvSpPr>
        <p:spPr>
          <a:xfrm>
            <a:off x="214282" y="1071546"/>
            <a:ext cx="8715404" cy="830997"/>
          </a:xfrm>
          <a:prstGeom prst="rect">
            <a:avLst/>
          </a:prstGeom>
        </p:spPr>
        <p:txBody>
          <a:bodyPr wrap="square">
            <a:spAutoFit/>
          </a:bodyPr>
          <a:lstStyle/>
          <a:p>
            <a:pPr algn="just"/>
            <a:r>
              <a:rPr lang="es-ES" sz="2400" dirty="0">
                <a:solidFill>
                  <a:prstClr val="black"/>
                </a:solidFill>
              </a:rPr>
              <a:t/>
            </a:r>
            <a:br>
              <a:rPr lang="es-ES" sz="2400" dirty="0">
                <a:solidFill>
                  <a:prstClr val="black"/>
                </a:solidFill>
              </a:rPr>
            </a:br>
            <a:endParaRPr lang="es-ES" sz="2400" dirty="0">
              <a:solidFill>
                <a:prstClr val="black"/>
              </a:solidFill>
            </a:endParaRPr>
          </a:p>
        </p:txBody>
      </p:sp>
      <p:sp>
        <p:nvSpPr>
          <p:cNvPr id="5" name="4 Rectángulo"/>
          <p:cNvSpPr/>
          <p:nvPr/>
        </p:nvSpPr>
        <p:spPr>
          <a:xfrm>
            <a:off x="357158" y="1071546"/>
            <a:ext cx="8501122" cy="769441"/>
          </a:xfrm>
          <a:prstGeom prst="rect">
            <a:avLst/>
          </a:prstGeom>
        </p:spPr>
        <p:txBody>
          <a:bodyPr wrap="square">
            <a:spAutoFit/>
          </a:bodyPr>
          <a:lstStyle/>
          <a:p>
            <a:pPr algn="just"/>
            <a:endParaRPr lang="es-ES" sz="2200" dirty="0">
              <a:solidFill>
                <a:prstClr val="black"/>
              </a:solidFill>
            </a:endParaRPr>
          </a:p>
          <a:p>
            <a:pPr algn="just"/>
            <a:endParaRPr lang="es-ES" sz="2200" dirty="0">
              <a:solidFill>
                <a:prstClr val="black"/>
              </a:solidFill>
            </a:endParaRPr>
          </a:p>
        </p:txBody>
      </p:sp>
      <p:sp>
        <p:nvSpPr>
          <p:cNvPr id="8" name="7 Rectángulo"/>
          <p:cNvSpPr/>
          <p:nvPr/>
        </p:nvSpPr>
        <p:spPr>
          <a:xfrm>
            <a:off x="357158" y="1214422"/>
            <a:ext cx="8501122" cy="4062651"/>
          </a:xfrm>
          <a:prstGeom prst="rect">
            <a:avLst/>
          </a:prstGeom>
        </p:spPr>
        <p:txBody>
          <a:bodyPr wrap="square">
            <a:spAutoFit/>
          </a:bodyPr>
          <a:lstStyle/>
          <a:p>
            <a:pPr algn="just"/>
            <a:r>
              <a:rPr lang="es-ES" sz="2200" u="sng" dirty="0">
                <a:solidFill>
                  <a:prstClr val="black"/>
                </a:solidFill>
              </a:rPr>
              <a:t>La contaminación</a:t>
            </a:r>
          </a:p>
          <a:p>
            <a:r>
              <a:rPr lang="es-ES" sz="2200" dirty="0">
                <a:solidFill>
                  <a:prstClr val="black"/>
                </a:solidFill>
              </a:rPr>
              <a:t>La </a:t>
            </a:r>
            <a:r>
              <a:rPr lang="es-ES" sz="2200" b="1" dirty="0">
                <a:solidFill>
                  <a:prstClr val="black"/>
                </a:solidFill>
              </a:rPr>
              <a:t>contaminación</a:t>
            </a:r>
            <a:r>
              <a:rPr lang="es-ES" sz="2200" dirty="0">
                <a:solidFill>
                  <a:prstClr val="black"/>
                </a:solidFill>
              </a:rPr>
              <a:t> es la introducción de sustancias en un medio tal que provocan que este sea inseguro o no apto para su uso.</a:t>
            </a:r>
            <a:r>
              <a:rPr lang="es-ES" sz="2200" baseline="30000" dirty="0">
                <a:solidFill>
                  <a:prstClr val="black"/>
                </a:solidFill>
              </a:rPr>
              <a:t> </a:t>
            </a:r>
            <a:r>
              <a:rPr lang="es-ES" sz="2200" dirty="0">
                <a:solidFill>
                  <a:prstClr val="black"/>
                </a:solidFill>
              </a:rPr>
              <a:t>El medio puede ser un ecosistema, un medio físico o un ser vivo. </a:t>
            </a:r>
          </a:p>
          <a:p>
            <a:pPr algn="just"/>
            <a:r>
              <a:rPr lang="es-ES" sz="2200" dirty="0">
                <a:solidFill>
                  <a:prstClr val="black"/>
                </a:solidFill>
              </a:rPr>
              <a:t>El contaminante puede ser una sustancia química, energía  (como sonido, calor, luz o radiactividad).</a:t>
            </a:r>
          </a:p>
          <a:p>
            <a:pPr algn="just"/>
            <a:endParaRPr lang="es-ES" sz="1400" dirty="0">
              <a:solidFill>
                <a:prstClr val="black"/>
              </a:solidFill>
            </a:endParaRPr>
          </a:p>
          <a:p>
            <a:pPr algn="just"/>
            <a:r>
              <a:rPr lang="es-ES" sz="2200" dirty="0">
                <a:solidFill>
                  <a:prstClr val="black"/>
                </a:solidFill>
              </a:rPr>
              <a:t>Los procedimientos industriales  emiten sustancias tóxicas, la quema de combustibles fósiles  libera dióxido de azufre y óxido de nitrógeno, en la atmósfera estas sustancias se convierten en ácido sulfúrico y ácido nítrico que luego regresa condensado  a la tierra  junto con la lluvia formando la llamada lluvia ácida</a:t>
            </a:r>
            <a:r>
              <a:rPr lang="es-ES" sz="2400" dirty="0">
                <a:solidFill>
                  <a:prstClr val="black"/>
                </a:solidFill>
              </a:rPr>
              <a:t>.</a:t>
            </a:r>
            <a:endParaRPr lang="es-ES" sz="2200" dirty="0">
              <a:solidFill>
                <a:prstClr val="black"/>
              </a:solidFill>
            </a:endParaRPr>
          </a:p>
        </p:txBody>
      </p:sp>
    </p:spTree>
    <p:extLst>
      <p:ext uri="{BB962C8B-B14F-4D97-AF65-F5344CB8AC3E}">
        <p14:creationId xmlns:p14="http://schemas.microsoft.com/office/powerpoint/2010/main" val="336393982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92919" y="-528654"/>
            <a:ext cx="8229600" cy="1600200"/>
          </a:xfrm>
        </p:spPr>
        <p:txBody>
          <a:bodyPr>
            <a:normAutofit/>
          </a:bodyPr>
          <a:lstStyle/>
          <a:p>
            <a:r>
              <a:rPr lang="es-ES" sz="4800" dirty="0" smtClean="0"/>
              <a:t>Equilibrio de los ecosistemas</a:t>
            </a:r>
            <a:endParaRPr lang="es-ES" sz="4800" cap="none" dirty="0"/>
          </a:p>
        </p:txBody>
      </p:sp>
      <p:sp>
        <p:nvSpPr>
          <p:cNvPr id="6" name="5 Rectángulo"/>
          <p:cNvSpPr/>
          <p:nvPr/>
        </p:nvSpPr>
        <p:spPr>
          <a:xfrm>
            <a:off x="214282" y="1071546"/>
            <a:ext cx="8715404" cy="830997"/>
          </a:xfrm>
          <a:prstGeom prst="rect">
            <a:avLst/>
          </a:prstGeom>
        </p:spPr>
        <p:txBody>
          <a:bodyPr wrap="square">
            <a:spAutoFit/>
          </a:bodyPr>
          <a:lstStyle/>
          <a:p>
            <a:pPr algn="just"/>
            <a:r>
              <a:rPr lang="es-ES" sz="2400" dirty="0">
                <a:solidFill>
                  <a:prstClr val="black"/>
                </a:solidFill>
              </a:rPr>
              <a:t/>
            </a:r>
            <a:br>
              <a:rPr lang="es-ES" sz="2400" dirty="0">
                <a:solidFill>
                  <a:prstClr val="black"/>
                </a:solidFill>
              </a:rPr>
            </a:br>
            <a:endParaRPr lang="es-ES" sz="2400" dirty="0">
              <a:solidFill>
                <a:prstClr val="black"/>
              </a:solidFill>
            </a:endParaRPr>
          </a:p>
        </p:txBody>
      </p:sp>
      <p:sp>
        <p:nvSpPr>
          <p:cNvPr id="5" name="4 Rectángulo"/>
          <p:cNvSpPr/>
          <p:nvPr/>
        </p:nvSpPr>
        <p:spPr>
          <a:xfrm>
            <a:off x="357158" y="1071546"/>
            <a:ext cx="8501122" cy="769441"/>
          </a:xfrm>
          <a:prstGeom prst="rect">
            <a:avLst/>
          </a:prstGeom>
        </p:spPr>
        <p:txBody>
          <a:bodyPr wrap="square">
            <a:spAutoFit/>
          </a:bodyPr>
          <a:lstStyle/>
          <a:p>
            <a:pPr algn="just"/>
            <a:endParaRPr lang="es-ES" sz="2200" dirty="0">
              <a:solidFill>
                <a:prstClr val="black"/>
              </a:solidFill>
            </a:endParaRPr>
          </a:p>
          <a:p>
            <a:pPr algn="just"/>
            <a:endParaRPr lang="es-ES" sz="2200" dirty="0">
              <a:solidFill>
                <a:prstClr val="black"/>
              </a:solidFill>
            </a:endParaRPr>
          </a:p>
        </p:txBody>
      </p:sp>
      <p:sp>
        <p:nvSpPr>
          <p:cNvPr id="8" name="7 Rectángulo"/>
          <p:cNvSpPr/>
          <p:nvPr/>
        </p:nvSpPr>
        <p:spPr>
          <a:xfrm>
            <a:off x="357158" y="1214422"/>
            <a:ext cx="8501122" cy="4832092"/>
          </a:xfrm>
          <a:prstGeom prst="rect">
            <a:avLst/>
          </a:prstGeom>
        </p:spPr>
        <p:txBody>
          <a:bodyPr wrap="square">
            <a:spAutoFit/>
          </a:bodyPr>
          <a:lstStyle/>
          <a:p>
            <a:pPr algn="just"/>
            <a:r>
              <a:rPr lang="es-ES" sz="2200" dirty="0">
                <a:solidFill>
                  <a:prstClr val="black"/>
                </a:solidFill>
              </a:rPr>
              <a:t>El calentamiento global</a:t>
            </a:r>
          </a:p>
          <a:p>
            <a:pPr algn="just" fontAlgn="base"/>
            <a:r>
              <a:rPr lang="es-ES" sz="2200" dirty="0">
                <a:solidFill>
                  <a:prstClr val="black"/>
                </a:solidFill>
              </a:rPr>
              <a:t>El </a:t>
            </a:r>
            <a:r>
              <a:rPr lang="es-ES" sz="2200" u="sng" dirty="0">
                <a:solidFill>
                  <a:prstClr val="black"/>
                </a:solidFill>
              </a:rPr>
              <a:t>calentamiento global</a:t>
            </a:r>
            <a:r>
              <a:rPr lang="es-ES" sz="2200" dirty="0">
                <a:solidFill>
                  <a:prstClr val="black"/>
                </a:solidFill>
              </a:rPr>
              <a:t>, del cual se habla mucho en los últimos tiempos, no es más que el ascenso continuo de las temperaturas en la atmósfera y en la superficie de la Tierra.</a:t>
            </a:r>
          </a:p>
          <a:p>
            <a:pPr algn="just" fontAlgn="base"/>
            <a:r>
              <a:rPr lang="es-ES" sz="2200" dirty="0">
                <a:solidFill>
                  <a:prstClr val="black"/>
                </a:solidFill>
              </a:rPr>
              <a:t>Los científicos tienen un 90 % de seguridad de que el proceso continuará sucediendo y que afectará indistintamente las regiones del planeta. Este inevitable fenómeno tiene </a:t>
            </a:r>
            <a:r>
              <a:rPr lang="es-ES" sz="2200" u="sng" dirty="0">
                <a:solidFill>
                  <a:prstClr val="black"/>
                </a:solidFill>
              </a:rPr>
              <a:t>dos fuentes básicas</a:t>
            </a:r>
            <a:r>
              <a:rPr lang="es-ES" sz="2200" dirty="0">
                <a:solidFill>
                  <a:prstClr val="black"/>
                </a:solidFill>
              </a:rPr>
              <a:t>: </a:t>
            </a:r>
          </a:p>
          <a:p>
            <a:pPr algn="just" fontAlgn="base"/>
            <a:endParaRPr lang="es-ES" sz="2200" dirty="0">
              <a:solidFill>
                <a:prstClr val="black"/>
              </a:solidFill>
            </a:endParaRPr>
          </a:p>
          <a:p>
            <a:pPr algn="just" fontAlgn="base">
              <a:buFont typeface="Wingdings" pitchFamily="2" charset="2"/>
              <a:buChar char="q"/>
            </a:pPr>
            <a:r>
              <a:rPr lang="es-ES" sz="2200" dirty="0">
                <a:solidFill>
                  <a:prstClr val="black"/>
                </a:solidFill>
              </a:rPr>
              <a:t> Natural  - Las causas naturales son las que emiten a la atmósfera gases como el óxido nitroso, el dióxido de carbono, el metano, el ozono y el vapor de agua, sin intervención alguna del Hombre. Un ejemplo clásico es la actividad volcánica, pero también favorecen al efecto invernadero la actividad solar y las corrientes oceánicas, entre otras cosas.</a:t>
            </a:r>
          </a:p>
        </p:txBody>
      </p:sp>
    </p:spTree>
    <p:extLst>
      <p:ext uri="{BB962C8B-B14F-4D97-AF65-F5344CB8AC3E}">
        <p14:creationId xmlns:p14="http://schemas.microsoft.com/office/powerpoint/2010/main" val="66490127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184" y="-600092"/>
            <a:ext cx="8229600" cy="1600200"/>
          </a:xfrm>
        </p:spPr>
        <p:txBody>
          <a:bodyPr>
            <a:normAutofit/>
          </a:bodyPr>
          <a:lstStyle/>
          <a:p>
            <a:r>
              <a:rPr lang="es-ES" sz="4800" dirty="0" smtClean="0"/>
              <a:t>Equilibrio de los ecosistemas</a:t>
            </a:r>
            <a:endParaRPr lang="es-ES" sz="4800" cap="none" dirty="0"/>
          </a:p>
        </p:txBody>
      </p:sp>
      <p:sp>
        <p:nvSpPr>
          <p:cNvPr id="6" name="5 Rectángulo"/>
          <p:cNvSpPr/>
          <p:nvPr/>
        </p:nvSpPr>
        <p:spPr>
          <a:xfrm>
            <a:off x="214282" y="1071546"/>
            <a:ext cx="8715404" cy="830997"/>
          </a:xfrm>
          <a:prstGeom prst="rect">
            <a:avLst/>
          </a:prstGeom>
        </p:spPr>
        <p:txBody>
          <a:bodyPr wrap="square">
            <a:spAutoFit/>
          </a:bodyPr>
          <a:lstStyle/>
          <a:p>
            <a:pPr algn="just"/>
            <a:r>
              <a:rPr lang="es-ES" sz="2400" dirty="0">
                <a:solidFill>
                  <a:prstClr val="black"/>
                </a:solidFill>
              </a:rPr>
              <a:t/>
            </a:r>
            <a:br>
              <a:rPr lang="es-ES" sz="2400" dirty="0">
                <a:solidFill>
                  <a:prstClr val="black"/>
                </a:solidFill>
              </a:rPr>
            </a:br>
            <a:endParaRPr lang="es-ES" sz="2400" dirty="0">
              <a:solidFill>
                <a:prstClr val="black"/>
              </a:solidFill>
            </a:endParaRPr>
          </a:p>
        </p:txBody>
      </p:sp>
      <p:sp>
        <p:nvSpPr>
          <p:cNvPr id="5" name="4 Rectángulo"/>
          <p:cNvSpPr/>
          <p:nvPr/>
        </p:nvSpPr>
        <p:spPr>
          <a:xfrm>
            <a:off x="357158" y="1071546"/>
            <a:ext cx="8501122" cy="769441"/>
          </a:xfrm>
          <a:prstGeom prst="rect">
            <a:avLst/>
          </a:prstGeom>
        </p:spPr>
        <p:txBody>
          <a:bodyPr wrap="square">
            <a:spAutoFit/>
          </a:bodyPr>
          <a:lstStyle/>
          <a:p>
            <a:pPr algn="just"/>
            <a:endParaRPr lang="es-ES" sz="2200" dirty="0">
              <a:solidFill>
                <a:prstClr val="black"/>
              </a:solidFill>
            </a:endParaRPr>
          </a:p>
          <a:p>
            <a:pPr algn="just"/>
            <a:endParaRPr lang="es-ES" sz="2200" dirty="0">
              <a:solidFill>
                <a:prstClr val="black"/>
              </a:solidFill>
            </a:endParaRPr>
          </a:p>
        </p:txBody>
      </p:sp>
      <p:sp>
        <p:nvSpPr>
          <p:cNvPr id="8" name="7 Rectángulo"/>
          <p:cNvSpPr/>
          <p:nvPr/>
        </p:nvSpPr>
        <p:spPr>
          <a:xfrm>
            <a:off x="357158" y="1684322"/>
            <a:ext cx="8501122" cy="2123658"/>
          </a:xfrm>
          <a:prstGeom prst="rect">
            <a:avLst/>
          </a:prstGeom>
        </p:spPr>
        <p:txBody>
          <a:bodyPr wrap="square">
            <a:spAutoFit/>
          </a:bodyPr>
          <a:lstStyle/>
          <a:p>
            <a:pPr algn="just" fontAlgn="base">
              <a:buFont typeface="Wingdings" pitchFamily="2" charset="2"/>
              <a:buChar char="q"/>
            </a:pPr>
            <a:r>
              <a:rPr lang="es-ES" sz="2200" dirty="0">
                <a:solidFill>
                  <a:prstClr val="black"/>
                </a:solidFill>
              </a:rPr>
              <a:t> Artificial  - Entre las </a:t>
            </a:r>
            <a:r>
              <a:rPr lang="es-ES" sz="2200" u="sng" dirty="0">
                <a:solidFill>
                  <a:prstClr val="black"/>
                </a:solidFill>
              </a:rPr>
              <a:t>causas artificiales</a:t>
            </a:r>
            <a:r>
              <a:rPr lang="es-ES" sz="2200" dirty="0">
                <a:solidFill>
                  <a:prstClr val="black"/>
                </a:solidFill>
              </a:rPr>
              <a:t>, se destacan las que tienen origen humano y entre ellas tenemos, por ejemplo la deforestación, que aumenta la cantidad de dióxido de carbono en la atmósfera. </a:t>
            </a:r>
          </a:p>
          <a:p>
            <a:pPr algn="just" fontAlgn="base"/>
            <a:endParaRPr lang="es-ES" sz="2200" dirty="0">
              <a:solidFill>
                <a:prstClr val="black"/>
              </a:solidFill>
            </a:endParaRPr>
          </a:p>
          <a:p>
            <a:pPr algn="just" fontAlgn="base"/>
            <a:r>
              <a:rPr lang="es-ES" sz="2200" dirty="0">
                <a:solidFill>
                  <a:prstClr val="black"/>
                </a:solidFill>
              </a:rPr>
              <a:t>Además, los </a:t>
            </a:r>
            <a:r>
              <a:rPr lang="es-ES" sz="2200" b="1" u="sng" dirty="0">
                <a:solidFill>
                  <a:prstClr val="black"/>
                </a:solidFill>
              </a:rPr>
              <a:t>gases de efecto invernadero</a:t>
            </a:r>
            <a:r>
              <a:rPr lang="es-ES" sz="2200" dirty="0">
                <a:solidFill>
                  <a:prstClr val="black"/>
                </a:solidFill>
              </a:rPr>
              <a:t> también pueden ser liberados como resultado de la quema de gasolina, petróleo y carbón.</a:t>
            </a:r>
          </a:p>
        </p:txBody>
      </p:sp>
    </p:spTree>
    <p:extLst>
      <p:ext uri="{BB962C8B-B14F-4D97-AF65-F5344CB8AC3E}">
        <p14:creationId xmlns:p14="http://schemas.microsoft.com/office/powerpoint/2010/main" val="386322932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214282" y="1071546"/>
            <a:ext cx="8715404" cy="830997"/>
          </a:xfrm>
          <a:prstGeom prst="rect">
            <a:avLst/>
          </a:prstGeom>
        </p:spPr>
        <p:txBody>
          <a:bodyPr wrap="square">
            <a:spAutoFit/>
          </a:bodyPr>
          <a:lstStyle/>
          <a:p>
            <a:pPr algn="just"/>
            <a:r>
              <a:rPr lang="es-ES" sz="2400" dirty="0">
                <a:solidFill>
                  <a:prstClr val="black"/>
                </a:solidFill>
              </a:rPr>
              <a:t/>
            </a:r>
            <a:br>
              <a:rPr lang="es-ES" sz="2400" dirty="0">
                <a:solidFill>
                  <a:prstClr val="black"/>
                </a:solidFill>
              </a:rPr>
            </a:br>
            <a:endParaRPr lang="es-ES" sz="2400" dirty="0">
              <a:solidFill>
                <a:prstClr val="black"/>
              </a:solidFill>
            </a:endParaRPr>
          </a:p>
        </p:txBody>
      </p:sp>
      <p:sp>
        <p:nvSpPr>
          <p:cNvPr id="5" name="4 Rectángulo"/>
          <p:cNvSpPr/>
          <p:nvPr/>
        </p:nvSpPr>
        <p:spPr>
          <a:xfrm>
            <a:off x="357158" y="1071546"/>
            <a:ext cx="8501122" cy="769441"/>
          </a:xfrm>
          <a:prstGeom prst="rect">
            <a:avLst/>
          </a:prstGeom>
        </p:spPr>
        <p:txBody>
          <a:bodyPr wrap="square">
            <a:spAutoFit/>
          </a:bodyPr>
          <a:lstStyle/>
          <a:p>
            <a:pPr algn="just"/>
            <a:endParaRPr lang="es-ES" sz="2200" dirty="0">
              <a:solidFill>
                <a:prstClr val="black"/>
              </a:solidFill>
            </a:endParaRPr>
          </a:p>
          <a:p>
            <a:pPr algn="just"/>
            <a:endParaRPr lang="es-ES" sz="2200" dirty="0">
              <a:solidFill>
                <a:prstClr val="black"/>
              </a:solidFill>
            </a:endParaRPr>
          </a:p>
        </p:txBody>
      </p:sp>
      <p:pic>
        <p:nvPicPr>
          <p:cNvPr id="111618" name="Picture 2" descr="http://3.bp.blogspot.com/_-IChQYqZFKA/ShGr82Ps01I/AAAAAAAAAJw/2mprFCVs-oo/S1600-R/and2.bmp"/>
          <p:cNvPicPr>
            <a:picLocks noChangeAspect="1" noChangeArrowheads="1"/>
          </p:cNvPicPr>
          <p:nvPr/>
        </p:nvPicPr>
        <p:blipFill>
          <a:blip r:embed="rId2"/>
          <a:srcRect/>
          <a:stretch>
            <a:fillRect/>
          </a:stretch>
        </p:blipFill>
        <p:spPr bwMode="auto">
          <a:xfrm>
            <a:off x="0" y="1"/>
            <a:ext cx="9123676" cy="6858000"/>
          </a:xfrm>
          <a:prstGeom prst="rect">
            <a:avLst/>
          </a:prstGeom>
          <a:noFill/>
        </p:spPr>
      </p:pic>
    </p:spTree>
    <p:extLst>
      <p:ext uri="{BB962C8B-B14F-4D97-AF65-F5344CB8AC3E}">
        <p14:creationId xmlns:p14="http://schemas.microsoft.com/office/powerpoint/2010/main" val="427107283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dirty="0" smtClean="0"/>
              <a:t>ELEMENTOS DE ECOLOGÍA</a:t>
            </a:r>
            <a:endParaRPr lang="es-ES" cap="none" dirty="0"/>
          </a:p>
        </p:txBody>
      </p:sp>
      <p:sp>
        <p:nvSpPr>
          <p:cNvPr id="6" name="5 Rectángulo"/>
          <p:cNvSpPr/>
          <p:nvPr/>
        </p:nvSpPr>
        <p:spPr>
          <a:xfrm>
            <a:off x="214282" y="1071546"/>
            <a:ext cx="8715404" cy="830997"/>
          </a:xfrm>
          <a:prstGeom prst="rect">
            <a:avLst/>
          </a:prstGeom>
        </p:spPr>
        <p:txBody>
          <a:bodyPr wrap="square">
            <a:spAutoFit/>
          </a:bodyPr>
          <a:lstStyle/>
          <a:p>
            <a:pPr algn="just"/>
            <a:r>
              <a:rPr lang="es-ES" sz="2400" dirty="0">
                <a:solidFill>
                  <a:prstClr val="black"/>
                </a:solidFill>
              </a:rPr>
              <a:t/>
            </a:r>
            <a:br>
              <a:rPr lang="es-ES" sz="2400" dirty="0">
                <a:solidFill>
                  <a:prstClr val="black"/>
                </a:solidFill>
              </a:rPr>
            </a:br>
            <a:endParaRPr lang="es-ES" sz="2400" dirty="0">
              <a:solidFill>
                <a:prstClr val="black"/>
              </a:solidFill>
            </a:endParaRPr>
          </a:p>
        </p:txBody>
      </p:sp>
      <p:sp>
        <p:nvSpPr>
          <p:cNvPr id="5" name="4 Rectángulo"/>
          <p:cNvSpPr/>
          <p:nvPr/>
        </p:nvSpPr>
        <p:spPr>
          <a:xfrm>
            <a:off x="357158" y="1071546"/>
            <a:ext cx="8501122" cy="769441"/>
          </a:xfrm>
          <a:prstGeom prst="rect">
            <a:avLst/>
          </a:prstGeom>
        </p:spPr>
        <p:txBody>
          <a:bodyPr wrap="square">
            <a:spAutoFit/>
          </a:bodyPr>
          <a:lstStyle/>
          <a:p>
            <a:pPr algn="just"/>
            <a:endParaRPr lang="es-ES" sz="2200" dirty="0">
              <a:solidFill>
                <a:prstClr val="black"/>
              </a:solidFill>
            </a:endParaRPr>
          </a:p>
          <a:p>
            <a:pPr algn="just"/>
            <a:endParaRPr lang="es-ES" sz="2200" dirty="0">
              <a:solidFill>
                <a:prstClr val="black"/>
              </a:solidFill>
            </a:endParaRPr>
          </a:p>
        </p:txBody>
      </p:sp>
      <p:sp>
        <p:nvSpPr>
          <p:cNvPr id="8" name="7 Rectángulo"/>
          <p:cNvSpPr/>
          <p:nvPr/>
        </p:nvSpPr>
        <p:spPr>
          <a:xfrm>
            <a:off x="214282" y="3071810"/>
            <a:ext cx="8929718" cy="646331"/>
          </a:xfrm>
          <a:prstGeom prst="rect">
            <a:avLst/>
          </a:prstGeom>
        </p:spPr>
        <p:txBody>
          <a:bodyPr wrap="square">
            <a:spAutoFit/>
          </a:bodyPr>
          <a:lstStyle/>
          <a:p>
            <a:pPr algn="ctr"/>
            <a:r>
              <a:rPr lang="es-ES" sz="3600" b="1" dirty="0">
                <a:solidFill>
                  <a:prstClr val="black"/>
                </a:solidFill>
              </a:rPr>
              <a:t>GRACIAS</a:t>
            </a:r>
          </a:p>
        </p:txBody>
      </p:sp>
    </p:spTree>
    <p:extLst>
      <p:ext uri="{BB962C8B-B14F-4D97-AF65-F5344CB8AC3E}">
        <p14:creationId xmlns:p14="http://schemas.microsoft.com/office/powerpoint/2010/main" val="16217229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184" y="-669074"/>
            <a:ext cx="8229600" cy="1600200"/>
          </a:xfrm>
        </p:spPr>
        <p:txBody>
          <a:bodyPr>
            <a:normAutofit/>
          </a:bodyPr>
          <a:lstStyle/>
          <a:p>
            <a:r>
              <a:rPr lang="es-ES" sz="4800" dirty="0" smtClean="0"/>
              <a:t>ECOLOGÍA</a:t>
            </a:r>
            <a:endParaRPr lang="es-ES" sz="4800" dirty="0"/>
          </a:p>
        </p:txBody>
      </p:sp>
      <p:sp>
        <p:nvSpPr>
          <p:cNvPr id="3" name="2 Marcador de contenido"/>
          <p:cNvSpPr>
            <a:spLocks noGrp="1"/>
          </p:cNvSpPr>
          <p:nvPr>
            <p:ph idx="1"/>
          </p:nvPr>
        </p:nvSpPr>
        <p:spPr>
          <a:xfrm>
            <a:off x="285720" y="1214422"/>
            <a:ext cx="8686800" cy="4525963"/>
          </a:xfrm>
        </p:spPr>
        <p:txBody>
          <a:bodyPr>
            <a:normAutofit/>
          </a:bodyPr>
          <a:lstStyle/>
          <a:p>
            <a:pPr algn="ctr">
              <a:buNone/>
            </a:pPr>
            <a:endParaRPr lang="es-MX" altLang="es-MX" dirty="0" smtClean="0"/>
          </a:p>
          <a:p>
            <a:pPr algn="ctr">
              <a:buNone/>
            </a:pPr>
            <a:endParaRPr lang="es-MX" altLang="es-MX" dirty="0" smtClean="0"/>
          </a:p>
          <a:p>
            <a:pPr algn="ctr">
              <a:buNone/>
            </a:pPr>
            <a:endParaRPr lang="es-ES" dirty="0" smtClean="0"/>
          </a:p>
          <a:p>
            <a:pPr algn="ctr">
              <a:buNone/>
            </a:pPr>
            <a:endParaRPr lang="es-ES" dirty="0"/>
          </a:p>
        </p:txBody>
      </p:sp>
      <p:sp>
        <p:nvSpPr>
          <p:cNvPr id="6" name="5 Rectángulo"/>
          <p:cNvSpPr/>
          <p:nvPr/>
        </p:nvSpPr>
        <p:spPr>
          <a:xfrm>
            <a:off x="214282" y="1015790"/>
            <a:ext cx="8715404" cy="5724644"/>
          </a:xfrm>
          <a:prstGeom prst="rect">
            <a:avLst/>
          </a:prstGeom>
        </p:spPr>
        <p:txBody>
          <a:bodyPr wrap="square">
            <a:spAutoFit/>
          </a:bodyPr>
          <a:lstStyle/>
          <a:p>
            <a:pPr algn="just">
              <a:buFont typeface="Wingdings" pitchFamily="2" charset="2"/>
              <a:buChar char="q"/>
            </a:pPr>
            <a:r>
              <a:rPr lang="es-ES" sz="1900" dirty="0">
                <a:solidFill>
                  <a:prstClr val="black"/>
                </a:solidFill>
              </a:rPr>
              <a:t>Un </a:t>
            </a:r>
            <a:r>
              <a:rPr lang="es-ES" sz="1900" b="1" u="sng" dirty="0">
                <a:solidFill>
                  <a:prstClr val="black"/>
                </a:solidFill>
              </a:rPr>
              <a:t>organismo</a:t>
            </a:r>
            <a:r>
              <a:rPr lang="es-ES" sz="1900" dirty="0">
                <a:solidFill>
                  <a:prstClr val="black"/>
                </a:solidFill>
              </a:rPr>
              <a:t> es un sistemas biológico funcional que puede estar formado por una sola célula (organismos unicelulares) o por millones de células especializadas y organizadas en tejidos y órganos.</a:t>
            </a:r>
          </a:p>
          <a:p>
            <a:pPr algn="just"/>
            <a:endParaRPr lang="es-ES" sz="1900" dirty="0">
              <a:solidFill>
                <a:prstClr val="black"/>
              </a:solidFill>
            </a:endParaRPr>
          </a:p>
          <a:p>
            <a:pPr algn="just">
              <a:buFont typeface="Wingdings" pitchFamily="2" charset="2"/>
              <a:buChar char="q"/>
            </a:pPr>
            <a:r>
              <a:rPr lang="es-ES" sz="1900" dirty="0">
                <a:solidFill>
                  <a:prstClr val="black"/>
                </a:solidFill>
              </a:rPr>
              <a:t> Una </a:t>
            </a:r>
            <a:r>
              <a:rPr lang="es-ES" sz="1900" b="1" u="sng" dirty="0">
                <a:solidFill>
                  <a:prstClr val="black"/>
                </a:solidFill>
              </a:rPr>
              <a:t>población</a:t>
            </a:r>
            <a:r>
              <a:rPr lang="es-ES" sz="1900" dirty="0">
                <a:solidFill>
                  <a:prstClr val="black"/>
                </a:solidFill>
              </a:rPr>
              <a:t> es un grupo temporal y espacial (vive en un lugar determinado en un momento determinado) de individuos de una misma especie que se reproducen.</a:t>
            </a:r>
          </a:p>
          <a:p>
            <a:endParaRPr lang="es-ES" sz="1900" dirty="0">
              <a:solidFill>
                <a:prstClr val="black"/>
              </a:solidFill>
            </a:endParaRPr>
          </a:p>
          <a:p>
            <a:pPr algn="just">
              <a:buFont typeface="Wingdings" pitchFamily="2" charset="2"/>
              <a:buChar char="q"/>
            </a:pPr>
            <a:r>
              <a:rPr lang="es-ES" sz="1900" dirty="0">
                <a:solidFill>
                  <a:prstClr val="black"/>
                </a:solidFill>
              </a:rPr>
              <a:t>La </a:t>
            </a:r>
            <a:r>
              <a:rPr lang="es-ES" sz="1900" b="1" u="sng" dirty="0">
                <a:solidFill>
                  <a:prstClr val="black"/>
                </a:solidFill>
              </a:rPr>
              <a:t>comunidad</a:t>
            </a:r>
            <a:r>
              <a:rPr lang="es-ES" sz="1900" dirty="0">
                <a:solidFill>
                  <a:prstClr val="black"/>
                </a:solidFill>
              </a:rPr>
              <a:t> es el conjunto de todas las poblaciones de organismos vivos de todas las especies que se encuentran en un área determinada en un momento determinado.</a:t>
            </a:r>
          </a:p>
          <a:p>
            <a:endParaRPr lang="es-ES" sz="1900" dirty="0">
              <a:solidFill>
                <a:prstClr val="black"/>
              </a:solidFill>
            </a:endParaRPr>
          </a:p>
          <a:p>
            <a:pPr algn="just">
              <a:buFont typeface="Wingdings" pitchFamily="2" charset="2"/>
              <a:buChar char="q"/>
            </a:pPr>
            <a:r>
              <a:rPr lang="es-ES" sz="1900" dirty="0">
                <a:solidFill>
                  <a:prstClr val="black"/>
                </a:solidFill>
              </a:rPr>
              <a:t> El </a:t>
            </a:r>
            <a:r>
              <a:rPr lang="es-ES" sz="1900" b="1" u="sng" dirty="0">
                <a:solidFill>
                  <a:prstClr val="black"/>
                </a:solidFill>
              </a:rPr>
              <a:t>ecosistema</a:t>
            </a:r>
            <a:r>
              <a:rPr lang="es-ES" sz="1900" dirty="0">
                <a:solidFill>
                  <a:prstClr val="black"/>
                </a:solidFill>
              </a:rPr>
              <a:t> incluye tanto a los organismos (bacterias, hongos, plantas y animales) cómo a su medio abiótico (clima, suelos) de cualquier lugar definido</a:t>
            </a:r>
          </a:p>
          <a:p>
            <a:pPr algn="just"/>
            <a:endParaRPr lang="es-ES" sz="1900" dirty="0">
              <a:solidFill>
                <a:prstClr val="black"/>
              </a:solidFill>
            </a:endParaRPr>
          </a:p>
          <a:p>
            <a:pPr>
              <a:buFont typeface="Wingdings" pitchFamily="2" charset="2"/>
              <a:buChar char="q"/>
            </a:pPr>
            <a:r>
              <a:rPr lang="es-ES" sz="1900" dirty="0">
                <a:solidFill>
                  <a:prstClr val="black"/>
                </a:solidFill>
              </a:rPr>
              <a:t>La </a:t>
            </a:r>
            <a:r>
              <a:rPr lang="es-ES" sz="1900" b="1" u="sng" dirty="0">
                <a:solidFill>
                  <a:prstClr val="black"/>
                </a:solidFill>
              </a:rPr>
              <a:t>biósfera</a:t>
            </a:r>
            <a:r>
              <a:rPr lang="es-ES" sz="1900" dirty="0">
                <a:solidFill>
                  <a:prstClr val="black"/>
                </a:solidFill>
              </a:rPr>
              <a:t> es el conjunto de todos los ecosistemas naturales  que, a su vez, están formados por todos los organismos vivos y por el lugar físico donde habitan. Es el ecosistema total de la tierra.</a:t>
            </a:r>
            <a:r>
              <a:rPr lang="es-ES" sz="2400" dirty="0">
                <a:solidFill>
                  <a:prstClr val="black"/>
                </a:solidFill>
              </a:rPr>
              <a:t/>
            </a:r>
            <a:br>
              <a:rPr lang="es-ES" sz="2400" dirty="0">
                <a:solidFill>
                  <a:prstClr val="black"/>
                </a:solidFill>
              </a:rPr>
            </a:br>
            <a:endParaRPr lang="es-ES" sz="2400" dirty="0">
              <a:solidFill>
                <a:prstClr val="black"/>
              </a:solidFill>
            </a:endParaRPr>
          </a:p>
        </p:txBody>
      </p:sp>
    </p:spTree>
    <p:extLst>
      <p:ext uri="{BB962C8B-B14F-4D97-AF65-F5344CB8AC3E}">
        <p14:creationId xmlns:p14="http://schemas.microsoft.com/office/powerpoint/2010/main" val="39517300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85720" y="-188111"/>
            <a:ext cx="8686800" cy="838200"/>
          </a:xfrm>
        </p:spPr>
        <p:txBody>
          <a:bodyPr anchor="t">
            <a:normAutofit/>
          </a:bodyPr>
          <a:lstStyle/>
          <a:p>
            <a:pPr algn="ctr"/>
            <a:r>
              <a:rPr lang="es-ES" sz="4000" dirty="0" smtClean="0"/>
              <a:t>ECOLOGÍA</a:t>
            </a:r>
            <a:endParaRPr lang="es-ES" sz="4000" dirty="0"/>
          </a:p>
        </p:txBody>
      </p:sp>
      <p:sp>
        <p:nvSpPr>
          <p:cNvPr id="3" name="2 Marcador de contenido"/>
          <p:cNvSpPr>
            <a:spLocks noGrp="1"/>
          </p:cNvSpPr>
          <p:nvPr>
            <p:ph idx="1"/>
          </p:nvPr>
        </p:nvSpPr>
        <p:spPr>
          <a:xfrm>
            <a:off x="285720" y="1214422"/>
            <a:ext cx="8686800" cy="4525963"/>
          </a:xfrm>
        </p:spPr>
        <p:txBody>
          <a:bodyPr>
            <a:normAutofit/>
          </a:bodyPr>
          <a:lstStyle/>
          <a:p>
            <a:pPr algn="ctr">
              <a:buNone/>
            </a:pPr>
            <a:endParaRPr lang="es-MX" altLang="es-MX" dirty="0" smtClean="0"/>
          </a:p>
          <a:p>
            <a:pPr algn="ctr">
              <a:buNone/>
            </a:pPr>
            <a:endParaRPr lang="es-MX" altLang="es-MX" dirty="0" smtClean="0"/>
          </a:p>
          <a:p>
            <a:pPr algn="ctr">
              <a:buNone/>
            </a:pPr>
            <a:endParaRPr lang="es-ES" dirty="0" smtClean="0"/>
          </a:p>
          <a:p>
            <a:pPr algn="ctr">
              <a:buNone/>
            </a:pPr>
            <a:endParaRPr lang="es-ES" dirty="0"/>
          </a:p>
        </p:txBody>
      </p:sp>
      <p:pic>
        <p:nvPicPr>
          <p:cNvPr id="1027" name="Picture 3"/>
          <p:cNvPicPr>
            <a:picLocks noChangeAspect="1" noChangeArrowheads="1"/>
          </p:cNvPicPr>
          <p:nvPr/>
        </p:nvPicPr>
        <p:blipFill>
          <a:blip r:embed="rId2"/>
          <a:srcRect/>
          <a:stretch>
            <a:fillRect/>
          </a:stretch>
        </p:blipFill>
        <p:spPr bwMode="auto">
          <a:xfrm>
            <a:off x="57120" y="650090"/>
            <a:ext cx="9144000" cy="6522236"/>
          </a:xfrm>
          <a:prstGeom prst="rect">
            <a:avLst/>
          </a:prstGeom>
          <a:noFill/>
          <a:ln w="9525">
            <a:noFill/>
            <a:miter lim="800000"/>
            <a:headEnd/>
            <a:tailEnd/>
          </a:ln>
          <a:effectLst/>
        </p:spPr>
      </p:pic>
    </p:spTree>
    <p:extLst>
      <p:ext uri="{BB962C8B-B14F-4D97-AF65-F5344CB8AC3E}">
        <p14:creationId xmlns:p14="http://schemas.microsoft.com/office/powerpoint/2010/main" val="291303113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jecutivo">
  <a:themeElements>
    <a:clrScheme name="Ejecutivo">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jecutivo">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jecutiv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522</TotalTime>
  <Words>3802</Words>
  <Application>Microsoft Office PowerPoint</Application>
  <PresentationFormat>Presentación en pantalla (4:3)</PresentationFormat>
  <Paragraphs>449</Paragraphs>
  <Slides>76</Slides>
  <Notes>0</Notes>
  <HiddenSlides>0</HiddenSlides>
  <MMClips>0</MMClips>
  <ScaleCrop>false</ScaleCrop>
  <HeadingPairs>
    <vt:vector size="4" baseType="variant">
      <vt:variant>
        <vt:lpstr>Tema</vt:lpstr>
      </vt:variant>
      <vt:variant>
        <vt:i4>1</vt:i4>
      </vt:variant>
      <vt:variant>
        <vt:lpstr>Títulos de diapositiva</vt:lpstr>
      </vt:variant>
      <vt:variant>
        <vt:i4>76</vt:i4>
      </vt:variant>
    </vt:vector>
  </HeadingPairs>
  <TitlesOfParts>
    <vt:vector size="77" baseType="lpstr">
      <vt:lpstr>Ejecutivo</vt:lpstr>
      <vt:lpstr>-INDICADORES DE DESARROLLO SUSTENTABLE  -ecosistemas</vt:lpstr>
      <vt:lpstr>ECOLOGÍA</vt:lpstr>
      <vt:lpstr>ECOLOGÍA</vt:lpstr>
      <vt:lpstr>ORIGEN DE LA ECOLOGÍA</vt:lpstr>
      <vt:lpstr>ECOLOGÍA</vt:lpstr>
      <vt:lpstr>ECOLOGÍA</vt:lpstr>
      <vt:lpstr>ECOLOGÍA</vt:lpstr>
      <vt:lpstr>ECOLOGÍA</vt:lpstr>
      <vt:lpstr>ECOLOGÍA</vt:lpstr>
      <vt:lpstr>POBLACIÓN</vt:lpstr>
      <vt:lpstr>Presentación de PowerPoint</vt:lpstr>
      <vt:lpstr>COMUNIDAD</vt:lpstr>
      <vt:lpstr>ESTRUCTURA DE UNA COMUNIDAD</vt:lpstr>
      <vt:lpstr>ECOSISTEMAS</vt:lpstr>
      <vt:lpstr>ECOSISTEMAS</vt:lpstr>
      <vt:lpstr>ECOSISTEMAS</vt:lpstr>
      <vt:lpstr>FUNCIONAMIENTO DE LOS ECOSISTEMAS</vt:lpstr>
      <vt:lpstr>Presentación de PowerPoint</vt:lpstr>
      <vt:lpstr>fotosíntesis</vt:lpstr>
      <vt:lpstr>FUNCIONAMIENTO DE LOS ECOSISTEMAS</vt:lpstr>
      <vt:lpstr>FUNCIONAMIENTO DE LOS ECOSISTEMAS</vt:lpstr>
      <vt:lpstr>FUNCIONAMIENTO DE LOS ECOSISTEMAS</vt:lpstr>
      <vt:lpstr>Relaciones alimentarias</vt:lpstr>
      <vt:lpstr>NIVELES TRÓFICOS</vt:lpstr>
      <vt:lpstr>NIVELES TRÓFICOS</vt:lpstr>
      <vt:lpstr>ECOSISTEMAS – Relaciones alimentarias</vt:lpstr>
      <vt:lpstr>ECOSISTEMAS – Relaciones alimentarias</vt:lpstr>
      <vt:lpstr>NIVELES TRÓFICOS</vt:lpstr>
      <vt:lpstr>Productores</vt:lpstr>
      <vt:lpstr>Productores</vt:lpstr>
      <vt:lpstr>consumidores</vt:lpstr>
      <vt:lpstr>consumidores</vt:lpstr>
      <vt:lpstr>consumidores</vt:lpstr>
      <vt:lpstr>consumidores</vt:lpstr>
      <vt:lpstr>DESCOMPONEDORES</vt:lpstr>
      <vt:lpstr>DESCOMPONEDORES</vt:lpstr>
      <vt:lpstr>Presentación de PowerPoint</vt:lpstr>
      <vt:lpstr>CADENA ALIMENTICIA</vt:lpstr>
      <vt:lpstr>CADENA ALIMENTICIA</vt:lpstr>
      <vt:lpstr>Presentación de PowerPoint</vt:lpstr>
      <vt:lpstr>Ciclos de la materia</vt:lpstr>
      <vt:lpstr>Ciclos de la materia</vt:lpstr>
      <vt:lpstr>Ciclos de la materia</vt:lpstr>
      <vt:lpstr>Ciclo DEL AGUA</vt:lpstr>
      <vt:lpstr>Ciclo DEL OXÍGENO</vt:lpstr>
      <vt:lpstr>Ciclo DEL CARBONO</vt:lpstr>
      <vt:lpstr>Ciclo DEL NITRÓGENO</vt:lpstr>
      <vt:lpstr>FLUJO DE LA ENERGÍA</vt:lpstr>
      <vt:lpstr>FLUJO DE LA ENERGÍA</vt:lpstr>
      <vt:lpstr>FLUJO DE LA ENERGÍA</vt:lpstr>
      <vt:lpstr>FLUJO DE LA ENERGÍA</vt:lpstr>
      <vt:lpstr>PARÁMETROS TRÓFICOS</vt:lpstr>
      <vt:lpstr>BIOMASA (B)</vt:lpstr>
      <vt:lpstr>PRODUCCIÓN (P)</vt:lpstr>
      <vt:lpstr>PRODUCTIVIDAD</vt:lpstr>
      <vt:lpstr>PRODUCTIVIDAD (p)</vt:lpstr>
      <vt:lpstr>TIEMPO DE RENOVACIÓN (tr)</vt:lpstr>
      <vt:lpstr>eficiencia</vt:lpstr>
      <vt:lpstr>Capacidad de carga</vt:lpstr>
      <vt:lpstr>Tipos de ecosistemas</vt:lpstr>
      <vt:lpstr>Tipos de ecosistemas</vt:lpstr>
      <vt:lpstr>Cambios en los ecosistemas</vt:lpstr>
      <vt:lpstr>Sucesión ecológica</vt:lpstr>
      <vt:lpstr>Sucesión ecológica</vt:lpstr>
      <vt:lpstr>Dinámica de los ecosistemas</vt:lpstr>
      <vt:lpstr>Equilibrio de los ecosistemas</vt:lpstr>
      <vt:lpstr>Equilibrio de los ecosistemas</vt:lpstr>
      <vt:lpstr>biodiversidad</vt:lpstr>
      <vt:lpstr>Equilibrio de los ecosistemas</vt:lpstr>
      <vt:lpstr>Equilibrio de los ecosistemas</vt:lpstr>
      <vt:lpstr>Equilibrio de los ecosistemas</vt:lpstr>
      <vt:lpstr>Equilibrio de los ecosistemas</vt:lpstr>
      <vt:lpstr>Equilibrio de los ecosistemas</vt:lpstr>
      <vt:lpstr>Equilibrio de los ecosistemas</vt:lpstr>
      <vt:lpstr>Presentación de PowerPoint</vt:lpstr>
      <vt:lpstr>ELEMENTOS DE ECOLOGÍA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Marcos Dasencich Aguila</dc:creator>
  <cp:lastModifiedBy>eolavarria</cp:lastModifiedBy>
  <cp:revision>27</cp:revision>
  <dcterms:created xsi:type="dcterms:W3CDTF">2015-09-16T20:54:09Z</dcterms:created>
  <dcterms:modified xsi:type="dcterms:W3CDTF">2015-09-24T17:15:03Z</dcterms:modified>
</cp:coreProperties>
</file>