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25" r:id="rId2"/>
    <p:sldId id="326" r:id="rId3"/>
    <p:sldId id="327" r:id="rId4"/>
    <p:sldId id="328" r:id="rId5"/>
    <p:sldId id="367" r:id="rId6"/>
    <p:sldId id="324" r:id="rId7"/>
    <p:sldId id="278" r:id="rId8"/>
    <p:sldId id="301" r:id="rId9"/>
    <p:sldId id="298" r:id="rId10"/>
    <p:sldId id="280" r:id="rId11"/>
    <p:sldId id="299" r:id="rId12"/>
    <p:sldId id="281" r:id="rId13"/>
    <p:sldId id="282" r:id="rId14"/>
    <p:sldId id="285" r:id="rId15"/>
    <p:sldId id="287" r:id="rId16"/>
    <p:sldId id="290" r:id="rId17"/>
    <p:sldId id="291" r:id="rId18"/>
    <p:sldId id="292" r:id="rId19"/>
    <p:sldId id="293" r:id="rId20"/>
    <p:sldId id="294" r:id="rId21"/>
    <p:sldId id="302" r:id="rId22"/>
    <p:sldId id="303" r:id="rId23"/>
    <p:sldId id="304" r:id="rId24"/>
    <p:sldId id="305" r:id="rId25"/>
    <p:sldId id="306" r:id="rId26"/>
    <p:sldId id="307" r:id="rId27"/>
    <p:sldId id="308" r:id="rId28"/>
    <p:sldId id="309" r:id="rId29"/>
    <p:sldId id="375" r:id="rId30"/>
    <p:sldId id="310" r:id="rId31"/>
    <p:sldId id="372" r:id="rId32"/>
    <p:sldId id="374" r:id="rId33"/>
    <p:sldId id="373" r:id="rId34"/>
    <p:sldId id="376" r:id="rId35"/>
    <p:sldId id="312" r:id="rId36"/>
    <p:sldId id="313" r:id="rId37"/>
    <p:sldId id="314" r:id="rId38"/>
    <p:sldId id="315" r:id="rId39"/>
    <p:sldId id="316" r:id="rId40"/>
    <p:sldId id="318" r:id="rId41"/>
    <p:sldId id="319" r:id="rId42"/>
    <p:sldId id="368" r:id="rId43"/>
    <p:sldId id="320" r:id="rId44"/>
    <p:sldId id="321" r:id="rId45"/>
    <p:sldId id="329" r:id="rId46"/>
    <p:sldId id="332" r:id="rId47"/>
    <p:sldId id="331" r:id="rId48"/>
    <p:sldId id="330" r:id="rId49"/>
    <p:sldId id="333" r:id="rId50"/>
    <p:sldId id="335" r:id="rId51"/>
    <p:sldId id="360" r:id="rId52"/>
    <p:sldId id="361" r:id="rId53"/>
    <p:sldId id="365" r:id="rId54"/>
    <p:sldId id="363" r:id="rId55"/>
    <p:sldId id="362" r:id="rId56"/>
    <p:sldId id="336" r:id="rId57"/>
    <p:sldId id="339" r:id="rId58"/>
    <p:sldId id="338" r:id="rId59"/>
    <p:sldId id="337" r:id="rId60"/>
    <p:sldId id="343" r:id="rId61"/>
    <p:sldId id="345" r:id="rId62"/>
    <p:sldId id="346" r:id="rId63"/>
    <p:sldId id="347" r:id="rId64"/>
    <p:sldId id="371" r:id="rId65"/>
    <p:sldId id="370" r:id="rId6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99"/>
    <a:srgbClr val="FFFF00"/>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63" autoAdjust="0"/>
  </p:normalViewPr>
  <p:slideViewPr>
    <p:cSldViewPr>
      <p:cViewPr varScale="1">
        <p:scale>
          <a:sx n="72" d="100"/>
          <a:sy n="72" d="100"/>
        </p:scale>
        <p:origin x="132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984E3-48BE-455D-AD8C-32838B4EC35C}" type="datetimeFigureOut">
              <a:rPr lang="es-ES_tradnl" smtClean="0"/>
              <a:pPr/>
              <a:t>26/05/2014</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7F20F-B744-44A7-BAA9-A210E8709F7E}" type="slidenum">
              <a:rPr lang="es-ES_tradnl" smtClean="0"/>
              <a:pPr/>
              <a:t>‹Nº›</a:t>
            </a:fld>
            <a:endParaRPr lang="es-ES_tradnl"/>
          </a:p>
        </p:txBody>
      </p:sp>
    </p:spTree>
    <p:extLst>
      <p:ext uri="{BB962C8B-B14F-4D97-AF65-F5344CB8AC3E}">
        <p14:creationId xmlns:p14="http://schemas.microsoft.com/office/powerpoint/2010/main" val="216866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E02951-016B-4872-BF9B-CFEA981945BB}" type="datetimeFigureOut">
              <a:rPr lang="es-ES_tradnl" smtClean="0"/>
              <a:pPr/>
              <a:t>26/05/2014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C5D57139-4856-40AC-81D3-B784FF3EB675}"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02951-016B-4872-BF9B-CFEA981945BB}" type="datetimeFigureOut">
              <a:rPr lang="es-ES_tradnl" smtClean="0"/>
              <a:pPr/>
              <a:t>26/05/2014</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57139-4856-40AC-81D3-B784FF3EB675}"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30997" y="1740"/>
            <a:ext cx="9144000" cy="6858000"/>
          </a:xfrm>
          <a:prstGeom prst="rect">
            <a:avLst/>
          </a:prstGeom>
          <a:solidFill>
            <a:srgbClr val="FFFF99"/>
          </a:solidFill>
        </p:spPr>
        <p:txBody>
          <a:bodyPr vert="horz" lIns="91440" tIns="45720" rIns="91440" bIns="45720" rtlCol="0">
            <a:normAutofit/>
          </a:bodyPr>
          <a:lstStyle/>
          <a:p>
            <a:endParaRPr lang="es-ES_tradnl" sz="4000" dirty="0" smtClean="0"/>
          </a:p>
          <a:p>
            <a:r>
              <a:rPr lang="es-ES_tradnl" sz="4000" dirty="0"/>
              <a:t> </a:t>
            </a:r>
            <a:r>
              <a:rPr lang="es-ES_tradnl" sz="4000" dirty="0" smtClean="0"/>
              <a:t>      </a:t>
            </a:r>
            <a:r>
              <a:rPr lang="es-ES_tradnl" sz="5400" b="1" dirty="0" smtClean="0">
                <a:solidFill>
                  <a:srgbClr val="000066"/>
                </a:solidFill>
                <a:effectLst>
                  <a:outerShdw blurRad="38100" dist="38100" dir="2700000" algn="tl">
                    <a:srgbClr val="000000">
                      <a:alpha val="43137"/>
                    </a:srgbClr>
                  </a:outerShdw>
                </a:effectLst>
              </a:rPr>
              <a:t>MOTORES SINCRÓNICOS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50924"/>
            <a:ext cx="6876764" cy="4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171400"/>
            <a:ext cx="9144000" cy="6858000"/>
          </a:xfrm>
          <a:prstGeom prst="rect">
            <a:avLst/>
          </a:prstGeom>
          <a:solidFill>
            <a:srgbClr val="FFFF99"/>
          </a:solidFill>
        </p:spPr>
        <p:txBody>
          <a:bodyPr vert="horz" lIns="91440" tIns="45720" rIns="91440" bIns="45720" rtlCol="0">
            <a:normAutofit/>
          </a:bodyPr>
          <a:lstStyle/>
          <a:p>
            <a:pPr marL="342900" lvl="0" indent="-342900">
              <a:spcBef>
                <a:spcPct val="20000"/>
              </a:spcBef>
              <a:defRPr/>
            </a:pPr>
            <a:r>
              <a:rPr lang="es-CL" sz="3600" b="1" dirty="0" smtClean="0">
                <a:solidFill>
                  <a:srgbClr val="000066"/>
                </a:solidFill>
              </a:rPr>
              <a:t>  </a:t>
            </a:r>
          </a:p>
          <a:p>
            <a:pPr marL="342900" lvl="0" indent="-342900">
              <a:spcBef>
                <a:spcPct val="20000"/>
              </a:spcBef>
              <a:defRPr/>
            </a:pPr>
            <a:endParaRPr lang="es-CL" sz="3600" b="1" dirty="0" smtClean="0">
              <a:solidFill>
                <a:srgbClr val="000066"/>
              </a:solidFill>
            </a:endParaRPr>
          </a:p>
          <a:p>
            <a:pPr marL="571500" lvl="0" indent="-571500">
              <a:spcBef>
                <a:spcPct val="20000"/>
              </a:spcBef>
              <a:buFontTx/>
              <a:buChar char="-"/>
              <a:defRPr/>
            </a:pPr>
            <a:r>
              <a:rPr lang="es-CL" sz="3600" b="1" dirty="0" smtClean="0">
                <a:solidFill>
                  <a:srgbClr val="000066"/>
                </a:solidFill>
              </a:rPr>
              <a:t>Mantenimiento reducido</a:t>
            </a:r>
            <a:endParaRPr lang="es-CL" sz="3600" b="1" dirty="0">
              <a:solidFill>
                <a:srgbClr val="000066"/>
              </a:solidFill>
            </a:endParaRPr>
          </a:p>
          <a:p>
            <a:pPr marL="342900" lvl="0" indent="-342900" algn="ctr">
              <a:spcBef>
                <a:spcPct val="20000"/>
              </a:spcBef>
              <a:defRPr/>
            </a:pPr>
            <a:r>
              <a:rPr lang="es-CL" sz="3600" dirty="0" smtClean="0">
                <a:solidFill>
                  <a:srgbClr val="000066"/>
                </a:solidFill>
              </a:rPr>
              <a:t>   Por </a:t>
            </a:r>
            <a:r>
              <a:rPr lang="es-CL" sz="3600" dirty="0">
                <a:solidFill>
                  <a:srgbClr val="000066"/>
                </a:solidFill>
              </a:rPr>
              <a:t>no necesitar de contactos eléctricos </a:t>
            </a:r>
            <a:r>
              <a:rPr lang="es-CL" sz="3600" dirty="0" smtClean="0">
                <a:solidFill>
                  <a:srgbClr val="000066"/>
                </a:solidFill>
              </a:rPr>
              <a:t>           de </a:t>
            </a:r>
            <a:r>
              <a:rPr lang="es-CL" sz="3600" dirty="0">
                <a:solidFill>
                  <a:srgbClr val="000066"/>
                </a:solidFill>
              </a:rPr>
              <a:t>deslizamiento para su funcionamiento</a:t>
            </a:r>
            <a:r>
              <a:rPr lang="es-CL" sz="3600" dirty="0" smtClean="0">
                <a:solidFill>
                  <a:srgbClr val="000066"/>
                </a:solidFill>
              </a:rPr>
              <a:t>,    </a:t>
            </a:r>
            <a:r>
              <a:rPr lang="es-CL" sz="3600" dirty="0">
                <a:solidFill>
                  <a:srgbClr val="000066"/>
                </a:solidFill>
              </a:rPr>
              <a:t>los motores sincrónicos BRUSHLESS </a:t>
            </a:r>
            <a:r>
              <a:rPr lang="es-CL" sz="3600" dirty="0" smtClean="0">
                <a:solidFill>
                  <a:srgbClr val="000066"/>
                </a:solidFill>
              </a:rPr>
              <a:t>no   </a:t>
            </a:r>
            <a:r>
              <a:rPr lang="es-CL" sz="3600" dirty="0">
                <a:solidFill>
                  <a:srgbClr val="000066"/>
                </a:solidFill>
              </a:rPr>
              <a:t>poseen escobillas ni anillos colectores </a:t>
            </a:r>
            <a:r>
              <a:rPr lang="es-CL" sz="3600" dirty="0" smtClean="0">
                <a:solidFill>
                  <a:srgbClr val="000066"/>
                </a:solidFill>
              </a:rPr>
              <a:t>y       </a:t>
            </a:r>
            <a:r>
              <a:rPr lang="es-CL" sz="3600" dirty="0">
                <a:solidFill>
                  <a:srgbClr val="000066"/>
                </a:solidFill>
              </a:rPr>
              <a:t>con esto eliminan la necesidad de mantenimiento, inspección y limpieza en estos componentes</a:t>
            </a:r>
            <a:r>
              <a:rPr lang="es-CL" sz="3200" dirty="0">
                <a:solidFill>
                  <a:srgbClr val="000066"/>
                </a:solidFill>
              </a:rPr>
              <a:t>.</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1313" indent="-341313"/>
            <a:endParaRPr lang="es-CL" sz="3600" b="1" dirty="0" smtClean="0">
              <a:solidFill>
                <a:srgbClr val="000066"/>
              </a:solidFill>
            </a:endParaRPr>
          </a:p>
          <a:p>
            <a:pPr marL="341313" indent="-341313"/>
            <a:r>
              <a:rPr lang="es-CL" sz="3600" b="1" dirty="0" smtClean="0">
                <a:solidFill>
                  <a:srgbClr val="000066"/>
                </a:solidFill>
              </a:rPr>
              <a:t> - Mayor </a:t>
            </a:r>
            <a:r>
              <a:rPr lang="es-CL" sz="3600" b="1" dirty="0">
                <a:solidFill>
                  <a:srgbClr val="000066"/>
                </a:solidFill>
              </a:rPr>
              <a:t>estabilidad en la utilización con convertidores de frecuencia</a:t>
            </a:r>
          </a:p>
          <a:p>
            <a:endParaRPr lang="es-CL" sz="3600" dirty="0" smtClean="0">
              <a:solidFill>
                <a:srgbClr val="000066"/>
              </a:solidFill>
            </a:endParaRPr>
          </a:p>
          <a:p>
            <a:pPr algn="ctr"/>
            <a:r>
              <a:rPr lang="es-CL" sz="3600" dirty="0" smtClean="0">
                <a:solidFill>
                  <a:srgbClr val="000066"/>
                </a:solidFill>
              </a:rPr>
              <a:t>Pueden </a:t>
            </a:r>
            <a:r>
              <a:rPr lang="es-CL" sz="3600" dirty="0">
                <a:solidFill>
                  <a:srgbClr val="000066"/>
                </a:solidFill>
              </a:rPr>
              <a:t>actuar en una amplia faja </a:t>
            </a:r>
            <a:r>
              <a:rPr lang="es-CL" sz="3600" dirty="0" smtClean="0">
                <a:solidFill>
                  <a:srgbClr val="000066"/>
                </a:solidFill>
              </a:rPr>
              <a:t>de    </a:t>
            </a:r>
            <a:r>
              <a:rPr lang="es-CL" sz="3600" dirty="0">
                <a:solidFill>
                  <a:srgbClr val="000066"/>
                </a:solidFill>
              </a:rPr>
              <a:t>velocidad, manteniendo la estabilidad independiente de la variación de carga. </a:t>
            </a:r>
            <a:r>
              <a:rPr lang="es-CL" sz="3600" dirty="0" smtClean="0">
                <a:solidFill>
                  <a:srgbClr val="000066"/>
                </a:solidFill>
              </a:rPr>
              <a:t>         Ejemplo: </a:t>
            </a:r>
            <a:r>
              <a:rPr lang="es-CL" sz="3600" dirty="0">
                <a:solidFill>
                  <a:srgbClr val="000066"/>
                </a:solidFill>
              </a:rPr>
              <a:t>laminadoras, extrusoras de plástico, </a:t>
            </a:r>
            <a:r>
              <a:rPr lang="es-CL" sz="3600" dirty="0" smtClean="0">
                <a:solidFill>
                  <a:srgbClr val="000066"/>
                </a:solidFill>
              </a:rPr>
              <a:t>etc. </a:t>
            </a:r>
            <a:endParaRPr lang="es-CL" sz="36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358282" cy="6858000"/>
          </a:xfrm>
          <a:prstGeom prst="rect">
            <a:avLst/>
          </a:prstGeom>
          <a:solidFill>
            <a:srgbClr val="FFFF99"/>
          </a:solidFill>
        </p:spPr>
        <p:txBody>
          <a:bodyPr vert="horz" lIns="91440" tIns="45720" rIns="91440" bIns="45720" rtlCol="0">
            <a:normAutofit/>
          </a:bodyPr>
          <a:lstStyle/>
          <a:p>
            <a:endParaRPr lang="es-CL" sz="2800" dirty="0" smtClean="0">
              <a:solidFill>
                <a:srgbClr val="000066"/>
              </a:solidFill>
            </a:endParaRPr>
          </a:p>
          <a:p>
            <a:endParaRPr lang="es-CL" sz="2800" dirty="0">
              <a:solidFill>
                <a:srgbClr val="000066"/>
              </a:solidFill>
            </a:endParaRPr>
          </a:p>
          <a:p>
            <a:endParaRPr lang="es-CL" sz="2800" dirty="0" smtClean="0">
              <a:solidFill>
                <a:srgbClr val="000066"/>
              </a:solidFill>
            </a:endParaRPr>
          </a:p>
          <a:p>
            <a:endParaRPr lang="es-CL" sz="2800" dirty="0">
              <a:solidFill>
                <a:srgbClr val="000066"/>
              </a:solidFill>
            </a:endParaRPr>
          </a:p>
          <a:p>
            <a:endParaRPr lang="es-CL" sz="2800" dirty="0" smtClean="0">
              <a:solidFill>
                <a:srgbClr val="000066"/>
              </a:solidFill>
            </a:endParaRPr>
          </a:p>
          <a:p>
            <a:endParaRPr lang="es-CL" sz="2800" dirty="0">
              <a:solidFill>
                <a:srgbClr val="000066"/>
              </a:solidFill>
            </a:endParaRPr>
          </a:p>
          <a:p>
            <a:endParaRPr lang="es-CL" sz="2800" dirty="0" smtClean="0">
              <a:solidFill>
                <a:srgbClr val="000066"/>
              </a:solidFill>
            </a:endParaRPr>
          </a:p>
          <a:p>
            <a:endParaRPr lang="es-CL" sz="2800" dirty="0">
              <a:solidFill>
                <a:srgbClr val="000066"/>
              </a:solidFill>
            </a:endParaRPr>
          </a:p>
          <a:p>
            <a:endParaRPr lang="es-CL" sz="2800" dirty="0" smtClean="0">
              <a:solidFill>
                <a:srgbClr val="000066"/>
              </a:solidFill>
            </a:endParaRPr>
          </a:p>
          <a:p>
            <a:endParaRPr lang="es-CL" sz="2800" dirty="0">
              <a:solidFill>
                <a:srgbClr val="000066"/>
              </a:solidFill>
            </a:endParaRPr>
          </a:p>
          <a:p>
            <a:endParaRPr lang="es-CL" sz="2800" dirty="0" smtClean="0">
              <a:solidFill>
                <a:srgbClr val="000066"/>
              </a:solidFill>
            </a:endParaRPr>
          </a:p>
          <a:p>
            <a:endParaRPr lang="es-CL" sz="2800" dirty="0">
              <a:solidFill>
                <a:srgbClr val="000066"/>
              </a:solidFill>
            </a:endParaRPr>
          </a:p>
          <a:p>
            <a:endParaRPr lang="es-CL" sz="28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0"/>
            <a:ext cx="73877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b="1" dirty="0" smtClean="0">
                <a:solidFill>
                  <a:srgbClr val="000066"/>
                </a:solidFill>
              </a:rPr>
              <a:t> </a:t>
            </a:r>
          </a:p>
          <a:p>
            <a:endParaRPr lang="es-CL" sz="3600" b="1" dirty="0">
              <a:solidFill>
                <a:srgbClr val="000066"/>
              </a:solidFill>
            </a:endParaRPr>
          </a:p>
          <a:p>
            <a:endParaRPr lang="es-CL" sz="3600" b="1" dirty="0" smtClean="0">
              <a:solidFill>
                <a:srgbClr val="000066"/>
              </a:solidFill>
            </a:endParaRPr>
          </a:p>
          <a:p>
            <a:r>
              <a:rPr lang="es-CL" sz="3600" b="1" dirty="0">
                <a:solidFill>
                  <a:srgbClr val="000066"/>
                </a:solidFill>
              </a:rPr>
              <a:t> </a:t>
            </a:r>
            <a:endParaRPr lang="es-CL" sz="3600" b="1" dirty="0" smtClean="0">
              <a:solidFill>
                <a:srgbClr val="000066"/>
              </a:solidFill>
            </a:endParaRPr>
          </a:p>
          <a:p>
            <a:r>
              <a:rPr lang="es-CL" sz="3600" b="1" dirty="0">
                <a:solidFill>
                  <a:srgbClr val="000066"/>
                </a:solidFill>
              </a:rPr>
              <a:t> </a:t>
            </a:r>
            <a:r>
              <a:rPr lang="es-CL" sz="3600" b="1" dirty="0" smtClean="0">
                <a:solidFill>
                  <a:srgbClr val="000066"/>
                </a:solidFill>
              </a:rPr>
              <a:t>      </a:t>
            </a:r>
            <a:r>
              <a:rPr lang="es-CL" sz="3600" b="1" dirty="0" smtClean="0">
                <a:solidFill>
                  <a:srgbClr val="000066"/>
                </a:solidFill>
                <a:effectLst>
                  <a:outerShdw blurRad="38100" dist="38100" dir="2700000" algn="tl">
                    <a:srgbClr val="000000">
                      <a:alpha val="43137"/>
                    </a:srgbClr>
                  </a:outerShdw>
                </a:effectLst>
              </a:rPr>
              <a:t>Aplicaciones  del Motor Sincrónico</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21429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r>
              <a:rPr lang="es-CL" sz="3600" dirty="0" smtClean="0">
                <a:solidFill>
                  <a:srgbClr val="000066"/>
                </a:solidFill>
              </a:rPr>
              <a:t>Los </a:t>
            </a:r>
            <a:r>
              <a:rPr lang="es-CL" sz="3600" dirty="0">
                <a:solidFill>
                  <a:srgbClr val="000066"/>
                </a:solidFill>
              </a:rPr>
              <a:t>motores </a:t>
            </a:r>
            <a:r>
              <a:rPr lang="es-CL" sz="3600" dirty="0" smtClean="0">
                <a:solidFill>
                  <a:srgbClr val="000066"/>
                </a:solidFill>
              </a:rPr>
              <a:t>sincrónicos </a:t>
            </a:r>
            <a:r>
              <a:rPr lang="es-CL" sz="3600" dirty="0">
                <a:solidFill>
                  <a:srgbClr val="000066"/>
                </a:solidFill>
              </a:rPr>
              <a:t>son fabricados especialmente para atender las necesidades </a:t>
            </a:r>
            <a:r>
              <a:rPr lang="es-CL" sz="3600" dirty="0" smtClean="0">
                <a:solidFill>
                  <a:srgbClr val="000066"/>
                </a:solidFill>
              </a:rPr>
              <a:t>    de </a:t>
            </a:r>
            <a:r>
              <a:rPr lang="es-CL" sz="3600" dirty="0">
                <a:solidFill>
                  <a:srgbClr val="000066"/>
                </a:solidFill>
              </a:rPr>
              <a:t>cada aplicación. Debido a sus características constructivas, operación con alto rendimiento y adaptabilidad a todos los tipos de ambientes, son utilizados prácticamente en todos los segmentos de la industria, tales como:</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
        <p:nvSpPr>
          <p:cNvPr id="35841" name="Rectangle 1"/>
          <p:cNvSpPr>
            <a:spLocks noChangeArrowheads="1"/>
          </p:cNvSpPr>
          <p:nvPr/>
        </p:nvSpPr>
        <p:spPr bwMode="auto">
          <a:xfrm>
            <a:off x="0" y="0"/>
            <a:ext cx="82867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rgbClr val="000066"/>
              </a:solidFill>
              <a:effectLst/>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2800" dirty="0" smtClean="0">
              <a:solidFill>
                <a:srgbClr val="000066"/>
              </a:solidFill>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rgbClr val="000066"/>
              </a:solidFill>
              <a:effectLst/>
              <a:ea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2800" dirty="0"/>
              <a:t> </a:t>
            </a:r>
            <a:endParaRPr lang="es-CL" sz="2800" dirty="0" smtClean="0"/>
          </a:p>
          <a:p>
            <a:endParaRPr lang="es-CL" sz="2800" dirty="0"/>
          </a:p>
          <a:p>
            <a:endParaRPr lang="es-CL" sz="2800" dirty="0" smtClean="0"/>
          </a:p>
          <a:p>
            <a:r>
              <a:rPr lang="es-CL" sz="2800" dirty="0" smtClean="0">
                <a:solidFill>
                  <a:srgbClr val="000066"/>
                </a:solidFill>
              </a:rPr>
              <a:t> - Minería </a:t>
            </a:r>
            <a:r>
              <a:rPr lang="es-CL" sz="2800" dirty="0">
                <a:solidFill>
                  <a:srgbClr val="000066"/>
                </a:solidFill>
              </a:rPr>
              <a:t>(zarandas, molinos, cintas transportadoras y otros)</a:t>
            </a:r>
          </a:p>
          <a:p>
            <a:pPr marL="279400" indent="-279400"/>
            <a:r>
              <a:rPr lang="es-CL" sz="2800" dirty="0">
                <a:solidFill>
                  <a:srgbClr val="000066"/>
                </a:solidFill>
              </a:rPr>
              <a:t> </a:t>
            </a:r>
            <a:r>
              <a:rPr lang="es-CL" sz="2800" dirty="0" smtClean="0">
                <a:solidFill>
                  <a:srgbClr val="000066"/>
                </a:solidFill>
              </a:rPr>
              <a:t>- Siderurgia </a:t>
            </a:r>
            <a:r>
              <a:rPr lang="es-CL" sz="2800" dirty="0">
                <a:solidFill>
                  <a:srgbClr val="000066"/>
                </a:solidFill>
              </a:rPr>
              <a:t>(laminadoras, ventiladores, bombas, compresores)</a:t>
            </a:r>
          </a:p>
          <a:p>
            <a:pPr marL="279400" indent="-279400"/>
            <a:r>
              <a:rPr lang="es-CL" sz="2800" dirty="0">
                <a:solidFill>
                  <a:srgbClr val="000066"/>
                </a:solidFill>
              </a:rPr>
              <a:t> </a:t>
            </a:r>
            <a:r>
              <a:rPr lang="es-CL" sz="2800" dirty="0" smtClean="0">
                <a:solidFill>
                  <a:srgbClr val="000066"/>
                </a:solidFill>
              </a:rPr>
              <a:t>- Papel </a:t>
            </a:r>
            <a:r>
              <a:rPr lang="es-CL" sz="2800" dirty="0">
                <a:solidFill>
                  <a:srgbClr val="000066"/>
                </a:solidFill>
              </a:rPr>
              <a:t>y celulosa (extrusoras, picadores, desfibradoras, compresores, </a:t>
            </a:r>
            <a:r>
              <a:rPr lang="es-CL" sz="2800" dirty="0" err="1">
                <a:solidFill>
                  <a:srgbClr val="000066"/>
                </a:solidFill>
              </a:rPr>
              <a:t>cepilladoras</a:t>
            </a:r>
            <a:r>
              <a:rPr lang="es-CL" sz="2800" dirty="0">
                <a:solidFill>
                  <a:srgbClr val="000066"/>
                </a:solidFill>
              </a:rPr>
              <a:t>)</a:t>
            </a:r>
          </a:p>
          <a:p>
            <a:r>
              <a:rPr lang="es-CL" sz="2800" dirty="0">
                <a:solidFill>
                  <a:srgbClr val="000066"/>
                </a:solidFill>
              </a:rPr>
              <a:t> </a:t>
            </a:r>
            <a:r>
              <a:rPr lang="es-CL" sz="2800" dirty="0" smtClean="0">
                <a:solidFill>
                  <a:srgbClr val="000066"/>
                </a:solidFill>
              </a:rPr>
              <a:t>- Saneamiento </a:t>
            </a:r>
            <a:r>
              <a:rPr lang="es-CL" sz="2800" dirty="0">
                <a:solidFill>
                  <a:srgbClr val="000066"/>
                </a:solidFill>
              </a:rPr>
              <a:t>(bombas)</a:t>
            </a:r>
          </a:p>
          <a:p>
            <a:pPr marL="279400" indent="-279400"/>
            <a:r>
              <a:rPr lang="es-CL" sz="2800" dirty="0">
                <a:solidFill>
                  <a:srgbClr val="000066"/>
                </a:solidFill>
              </a:rPr>
              <a:t> </a:t>
            </a:r>
            <a:r>
              <a:rPr lang="es-CL" sz="2800" dirty="0" smtClean="0">
                <a:solidFill>
                  <a:srgbClr val="000066"/>
                </a:solidFill>
              </a:rPr>
              <a:t>- Química </a:t>
            </a:r>
            <a:r>
              <a:rPr lang="es-CL" sz="2800" dirty="0">
                <a:solidFill>
                  <a:srgbClr val="000066"/>
                </a:solidFill>
              </a:rPr>
              <a:t>y petroquímica (compresores, ventiladores, extractores de aire)</a:t>
            </a:r>
          </a:p>
          <a:p>
            <a:r>
              <a:rPr lang="es-CL" sz="2800" dirty="0">
                <a:solidFill>
                  <a:srgbClr val="000066"/>
                </a:solidFill>
              </a:rPr>
              <a:t> </a:t>
            </a:r>
            <a:r>
              <a:rPr lang="es-CL" sz="2800" dirty="0" smtClean="0">
                <a:solidFill>
                  <a:srgbClr val="000066"/>
                </a:solidFill>
              </a:rPr>
              <a:t>- Cemento </a:t>
            </a:r>
            <a:r>
              <a:rPr lang="es-CL" sz="2800" dirty="0">
                <a:solidFill>
                  <a:srgbClr val="000066"/>
                </a:solidFill>
              </a:rPr>
              <a:t>(zarandas, molinos, cintas transportadoras)</a:t>
            </a:r>
          </a:p>
          <a:p>
            <a:r>
              <a:rPr lang="es-CL" sz="2800" dirty="0">
                <a:solidFill>
                  <a:srgbClr val="000066"/>
                </a:solidFill>
              </a:rPr>
              <a:t> </a:t>
            </a:r>
            <a:r>
              <a:rPr lang="es-CL" sz="2800" dirty="0" smtClean="0">
                <a:solidFill>
                  <a:srgbClr val="000066"/>
                </a:solidFill>
              </a:rPr>
              <a:t>- </a:t>
            </a:r>
            <a:r>
              <a:rPr lang="es-CL" sz="2800" dirty="0" err="1" smtClean="0">
                <a:solidFill>
                  <a:srgbClr val="000066"/>
                </a:solidFill>
              </a:rPr>
              <a:t>Coucho</a:t>
            </a:r>
            <a:r>
              <a:rPr lang="es-CL" sz="2800" dirty="0" smtClean="0">
                <a:solidFill>
                  <a:srgbClr val="000066"/>
                </a:solidFill>
              </a:rPr>
              <a:t> </a:t>
            </a:r>
            <a:r>
              <a:rPr lang="es-CL" sz="2800" dirty="0">
                <a:solidFill>
                  <a:srgbClr val="000066"/>
                </a:solidFill>
              </a:rPr>
              <a:t>(extrusoras, molinos, mezcladores)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b="1" dirty="0" smtClean="0">
                <a:solidFill>
                  <a:srgbClr val="000066"/>
                </a:solidFill>
              </a:rPr>
              <a:t> </a:t>
            </a:r>
          </a:p>
          <a:p>
            <a:pPr marL="571500" indent="-571500">
              <a:buFontTx/>
              <a:buChar char="-"/>
            </a:pPr>
            <a:r>
              <a:rPr lang="es-CL" sz="3600" b="1" dirty="0" smtClean="0">
                <a:solidFill>
                  <a:srgbClr val="000066"/>
                </a:solidFill>
              </a:rPr>
              <a:t>Motores </a:t>
            </a:r>
            <a:r>
              <a:rPr lang="es-CL" sz="3600" b="1" dirty="0">
                <a:solidFill>
                  <a:srgbClr val="000066"/>
                </a:solidFill>
              </a:rPr>
              <a:t>sincrónicos </a:t>
            </a:r>
            <a:r>
              <a:rPr lang="es-CL" sz="3600" b="1" dirty="0" smtClean="0">
                <a:solidFill>
                  <a:srgbClr val="000066"/>
                </a:solidFill>
              </a:rPr>
              <a:t>verticales</a:t>
            </a:r>
          </a:p>
          <a:p>
            <a:endParaRPr lang="es-CL" sz="3600" b="1" dirty="0">
              <a:solidFill>
                <a:srgbClr val="000066"/>
              </a:solidFill>
            </a:endParaRPr>
          </a:p>
          <a:p>
            <a:pPr algn="ctr"/>
            <a:r>
              <a:rPr lang="es-CL" sz="3600" dirty="0">
                <a:solidFill>
                  <a:srgbClr val="000066"/>
                </a:solidFill>
              </a:rPr>
              <a:t> </a:t>
            </a:r>
            <a:r>
              <a:rPr lang="es-CL" sz="3600" dirty="0" smtClean="0">
                <a:solidFill>
                  <a:srgbClr val="000066"/>
                </a:solidFill>
              </a:rPr>
              <a:t>Hay motores </a:t>
            </a:r>
            <a:r>
              <a:rPr lang="es-CL" sz="3600" dirty="0">
                <a:solidFill>
                  <a:srgbClr val="000066"/>
                </a:solidFill>
              </a:rPr>
              <a:t>sincrónicos Verticales </a:t>
            </a:r>
            <a:r>
              <a:rPr lang="es-CL" sz="3600" dirty="0" smtClean="0">
                <a:solidFill>
                  <a:srgbClr val="000066"/>
                </a:solidFill>
              </a:rPr>
              <a:t>que    </a:t>
            </a:r>
            <a:r>
              <a:rPr lang="es-CL" sz="3600" dirty="0">
                <a:solidFill>
                  <a:srgbClr val="000066"/>
                </a:solidFill>
              </a:rPr>
              <a:t>pueden ser suministrados con </a:t>
            </a:r>
            <a:r>
              <a:rPr lang="es-CL" sz="3600" dirty="0" smtClean="0">
                <a:solidFill>
                  <a:srgbClr val="000066"/>
                </a:solidFill>
              </a:rPr>
              <a:t>rodamientos     </a:t>
            </a:r>
            <a:r>
              <a:rPr lang="es-CL" sz="3600" dirty="0">
                <a:solidFill>
                  <a:srgbClr val="000066"/>
                </a:solidFill>
              </a:rPr>
              <a:t>de esferas, de rodillos o de contacto angular, lubricados con grasa. Dependiendo de la aplicación, como cuando están sujetos a altas cargas de empuje axial pueden ser fabricados con descansos de rodamientos lubricados con aceite o descansos de deslizamiento</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pPr algn="ctr"/>
            <a:r>
              <a:rPr lang="es-CL" sz="3600" dirty="0" smtClean="0">
                <a:solidFill>
                  <a:srgbClr val="000066"/>
                </a:solidFill>
              </a:rPr>
              <a:t>Los </a:t>
            </a:r>
            <a:r>
              <a:rPr lang="es-CL" sz="3600" dirty="0">
                <a:solidFill>
                  <a:srgbClr val="000066"/>
                </a:solidFill>
              </a:rPr>
              <a:t>motores sincrónicos con construcción vertical son proyectados para atender las solicitaciones de los clientes para aplicaciones en </a:t>
            </a:r>
            <a:r>
              <a:rPr lang="es-CL" sz="3600" dirty="0" smtClean="0">
                <a:solidFill>
                  <a:srgbClr val="000066"/>
                </a:solidFill>
              </a:rPr>
              <a:t>bombas, </a:t>
            </a:r>
            <a:r>
              <a:rPr lang="es-CL" sz="3600" dirty="0">
                <a:solidFill>
                  <a:srgbClr val="000066"/>
                </a:solidFill>
              </a:rPr>
              <a:t>mezcladores y otros.</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16911" y="0"/>
            <a:ext cx="9144000" cy="6858000"/>
          </a:xfrm>
          <a:prstGeom prst="rect">
            <a:avLst/>
          </a:prstGeom>
          <a:solidFill>
            <a:srgbClr val="FFFF99"/>
          </a:solidFill>
        </p:spPr>
        <p:txBody>
          <a:bodyPr vert="horz" lIns="91440" tIns="45720" rIns="91440" bIns="45720" rtlCol="0">
            <a:normAutofit/>
          </a:bodyPr>
          <a:lstStyle/>
          <a:p>
            <a:pPr lvl="0">
              <a:spcBef>
                <a:spcPct val="20000"/>
              </a:spcBef>
              <a:defRPr/>
            </a:pPr>
            <a:endParaRPr lang="es-CL" sz="3600" dirty="0" smtClean="0">
              <a:solidFill>
                <a:srgbClr val="000066"/>
              </a:solidFill>
            </a:endParaRPr>
          </a:p>
          <a:p>
            <a:pPr marL="279400" lvl="0" indent="-279400">
              <a:spcBef>
                <a:spcPct val="20000"/>
              </a:spcBef>
              <a:defRPr/>
            </a:pPr>
            <a:r>
              <a:rPr lang="es-CL" sz="3600" b="1" dirty="0" smtClean="0">
                <a:solidFill>
                  <a:srgbClr val="000066"/>
                </a:solidFill>
              </a:rPr>
              <a:t>- Motores </a:t>
            </a:r>
            <a:r>
              <a:rPr lang="es-CL" sz="3600" b="1" dirty="0">
                <a:solidFill>
                  <a:srgbClr val="000066"/>
                </a:solidFill>
              </a:rPr>
              <a:t>sincrónicos para atmósferas explosivas</a:t>
            </a:r>
          </a:p>
          <a:p>
            <a:pPr lvl="0" algn="ctr">
              <a:spcBef>
                <a:spcPct val="20000"/>
              </a:spcBef>
              <a:defRPr/>
            </a:pPr>
            <a:r>
              <a:rPr lang="es-CL" sz="3600" dirty="0">
                <a:solidFill>
                  <a:srgbClr val="000066"/>
                </a:solidFill>
              </a:rPr>
              <a:t>Para las aplicaciones en atmósferas explosivas </a:t>
            </a:r>
            <a:r>
              <a:rPr lang="es-CL" sz="3600" dirty="0" smtClean="0">
                <a:solidFill>
                  <a:srgbClr val="000066"/>
                </a:solidFill>
              </a:rPr>
              <a:t> </a:t>
            </a:r>
            <a:r>
              <a:rPr lang="es-CL" sz="3600" dirty="0">
                <a:solidFill>
                  <a:srgbClr val="000066"/>
                </a:solidFill>
              </a:rPr>
              <a:t>produce motores con características de seguridad específicas, aptos para trabajar en locales donde se manipulan, procesan o almacenan productos inflamables, preservando la vida humana y garantizando </a:t>
            </a:r>
            <a:r>
              <a:rPr lang="es-CL" sz="3600" dirty="0" smtClean="0">
                <a:solidFill>
                  <a:srgbClr val="000066"/>
                </a:solidFill>
              </a:rPr>
              <a:t>el mantenimiento </a:t>
            </a:r>
            <a:r>
              <a:rPr lang="es-CL" sz="3600" dirty="0">
                <a:solidFill>
                  <a:srgbClr val="000066"/>
                </a:solidFill>
              </a:rPr>
              <a:t>del patrimonio.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r>
              <a:rPr lang="es-CL" sz="3600" dirty="0" smtClean="0">
                <a:solidFill>
                  <a:srgbClr val="000066"/>
                </a:solidFill>
              </a:rPr>
              <a:t>Son </a:t>
            </a:r>
            <a:r>
              <a:rPr lang="es-CL" sz="3600" dirty="0">
                <a:solidFill>
                  <a:srgbClr val="000066"/>
                </a:solidFill>
              </a:rPr>
              <a:t>suministrados con tipos de protección </a:t>
            </a:r>
            <a:r>
              <a:rPr lang="es-CL" sz="3600" dirty="0" smtClean="0">
                <a:solidFill>
                  <a:srgbClr val="000066"/>
                </a:solidFill>
              </a:rPr>
              <a:t> </a:t>
            </a:r>
            <a:r>
              <a:rPr lang="es-CL" sz="3600" dirty="0">
                <a:solidFill>
                  <a:srgbClr val="000066"/>
                </a:solidFill>
              </a:rPr>
              <a:t>atendiendo las exigencias de las normas nacionales e internacionales, </a:t>
            </a:r>
            <a:r>
              <a:rPr lang="es-CL" sz="3600" dirty="0" smtClean="0">
                <a:solidFill>
                  <a:srgbClr val="000066"/>
                </a:solidFill>
              </a:rPr>
              <a:t>siendo      probados </a:t>
            </a:r>
            <a:r>
              <a:rPr lang="es-CL" sz="3600" dirty="0">
                <a:solidFill>
                  <a:srgbClr val="000066"/>
                </a:solidFill>
              </a:rPr>
              <a:t>y aprobados por organismos certificadores reconocidos mundialmente.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r>
              <a:rPr lang="es-CL" sz="3600" dirty="0" smtClean="0">
                <a:solidFill>
                  <a:srgbClr val="000066"/>
                </a:solidFill>
              </a:rPr>
              <a:t>Entre </a:t>
            </a:r>
            <a:r>
              <a:rPr lang="es-CL" sz="3600" dirty="0">
                <a:solidFill>
                  <a:srgbClr val="000066"/>
                </a:solidFill>
              </a:rPr>
              <a:t>los productos se destacan los motores sincrónicos, muy utilizados por las industrias por tener características especiales de trabajo. El rendimiento en aplicaciones donde se exige corrección del factor de potencia, altos pares y bajas corrientes de arranque</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b="1" dirty="0" smtClean="0">
              <a:solidFill>
                <a:srgbClr val="000066"/>
              </a:solidFill>
            </a:endParaRPr>
          </a:p>
          <a:p>
            <a:pPr marL="571500" indent="-571500">
              <a:buFontTx/>
              <a:buChar char="-"/>
            </a:pPr>
            <a:r>
              <a:rPr lang="es-CL" sz="3600" b="1" dirty="0" smtClean="0">
                <a:solidFill>
                  <a:srgbClr val="000066"/>
                </a:solidFill>
              </a:rPr>
              <a:t>Velocidad fija</a:t>
            </a:r>
          </a:p>
          <a:p>
            <a:endParaRPr lang="es-CL" sz="3600" b="1" dirty="0">
              <a:solidFill>
                <a:srgbClr val="000066"/>
              </a:solidFill>
            </a:endParaRPr>
          </a:p>
          <a:p>
            <a:pPr algn="ctr"/>
            <a:r>
              <a:rPr lang="es-CL" sz="3600" dirty="0" smtClean="0">
                <a:solidFill>
                  <a:srgbClr val="000066"/>
                </a:solidFill>
              </a:rPr>
              <a:t> Las </a:t>
            </a:r>
            <a:r>
              <a:rPr lang="es-CL" sz="3600" dirty="0">
                <a:solidFill>
                  <a:srgbClr val="000066"/>
                </a:solidFill>
              </a:rPr>
              <a:t>aplicaciones de motores sincrónicos </a:t>
            </a:r>
            <a:r>
              <a:rPr lang="es-CL" sz="3600" dirty="0" smtClean="0">
                <a:solidFill>
                  <a:srgbClr val="000066"/>
                </a:solidFill>
              </a:rPr>
              <a:t>         con </a:t>
            </a:r>
            <a:r>
              <a:rPr lang="es-CL" sz="3600" dirty="0">
                <a:solidFill>
                  <a:srgbClr val="000066"/>
                </a:solidFill>
              </a:rPr>
              <a:t>velocidad fija se justifican por los bajos costos operativos, una vez que presentan </a:t>
            </a:r>
            <a:r>
              <a:rPr lang="es-CL" sz="3600" dirty="0" smtClean="0">
                <a:solidFill>
                  <a:srgbClr val="000066"/>
                </a:solidFill>
              </a:rPr>
              <a:t>      alto </a:t>
            </a:r>
            <a:r>
              <a:rPr lang="es-CL" sz="3600" dirty="0">
                <a:solidFill>
                  <a:srgbClr val="000066"/>
                </a:solidFill>
              </a:rPr>
              <a:t>rendimiento y pueden ser utilizados </a:t>
            </a:r>
            <a:r>
              <a:rPr lang="es-CL" sz="3600" dirty="0" smtClean="0">
                <a:solidFill>
                  <a:srgbClr val="000066"/>
                </a:solidFill>
              </a:rPr>
              <a:t>      como </a:t>
            </a:r>
            <a:r>
              <a:rPr lang="es-CL" sz="3600" dirty="0">
                <a:solidFill>
                  <a:srgbClr val="000066"/>
                </a:solidFill>
              </a:rPr>
              <a:t>compensadores sincrónicos para corrección del factor de potencia.</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358282" cy="6858000"/>
          </a:xfrm>
          <a:prstGeom prst="rect">
            <a:avLst/>
          </a:prstGeom>
          <a:solidFill>
            <a:srgbClr val="FFFF99"/>
          </a:solidFill>
        </p:spPr>
        <p:txBody>
          <a:bodyPr vert="horz" lIns="91440" tIns="45720" rIns="91440" bIns="45720" rtlCol="0">
            <a:normAutofit/>
          </a:bodyPr>
          <a:lstStyle/>
          <a:p>
            <a:endParaRPr lang="es-CL" sz="3600" b="1" dirty="0" smtClean="0">
              <a:solidFill>
                <a:srgbClr val="000066"/>
              </a:solidFill>
            </a:endParaRPr>
          </a:p>
          <a:p>
            <a:r>
              <a:rPr lang="es-CL" sz="3600" b="1" dirty="0">
                <a:solidFill>
                  <a:srgbClr val="000066"/>
                </a:solidFill>
              </a:rPr>
              <a:t> </a:t>
            </a:r>
            <a:r>
              <a:rPr lang="es-CL" sz="3600" b="1" dirty="0" smtClean="0">
                <a:solidFill>
                  <a:srgbClr val="000066"/>
                </a:solidFill>
              </a:rPr>
              <a:t> - Velocidad variable</a:t>
            </a:r>
          </a:p>
          <a:p>
            <a:endParaRPr lang="es-CL" sz="3600" b="1" dirty="0">
              <a:solidFill>
                <a:srgbClr val="000066"/>
              </a:solidFill>
            </a:endParaRPr>
          </a:p>
          <a:p>
            <a:pPr algn="ctr"/>
            <a:r>
              <a:rPr lang="es-CL" sz="3600" dirty="0">
                <a:solidFill>
                  <a:srgbClr val="000066"/>
                </a:solidFill>
              </a:rPr>
              <a:t>Las aplicaciones de motores </a:t>
            </a:r>
            <a:r>
              <a:rPr lang="es-CL" sz="3600" dirty="0" smtClean="0">
                <a:solidFill>
                  <a:srgbClr val="000066"/>
                </a:solidFill>
              </a:rPr>
              <a:t>sincrónicos             </a:t>
            </a:r>
            <a:r>
              <a:rPr lang="es-CL" sz="3600" dirty="0">
                <a:solidFill>
                  <a:srgbClr val="000066"/>
                </a:solidFill>
              </a:rPr>
              <a:t>con velocidad variable se justifican en aplicaciones de alto par con baja rotación y </a:t>
            </a:r>
            <a:r>
              <a:rPr lang="es-CL" sz="3600" dirty="0" smtClean="0">
                <a:solidFill>
                  <a:srgbClr val="000066"/>
                </a:solidFill>
              </a:rPr>
              <a:t>   larga </a:t>
            </a:r>
            <a:r>
              <a:rPr lang="es-CL" sz="3600" dirty="0">
                <a:solidFill>
                  <a:srgbClr val="000066"/>
                </a:solidFill>
              </a:rPr>
              <a:t>banda de ajuste de velocidad. La construcción de los motores para estas aplicaciones puede ser con o sin escobillas, dependiendo de las características </a:t>
            </a:r>
            <a:r>
              <a:rPr lang="es-CL" sz="3600" dirty="0" smtClean="0">
                <a:solidFill>
                  <a:srgbClr val="000066"/>
                </a:solidFill>
              </a:rPr>
              <a:t>de              </a:t>
            </a:r>
            <a:r>
              <a:rPr lang="es-CL" sz="3600" dirty="0">
                <a:solidFill>
                  <a:srgbClr val="000066"/>
                </a:solidFill>
              </a:rPr>
              <a:t>carga y ambiente.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r>
              <a:rPr lang="es-CL" sz="3600" dirty="0" smtClean="0">
                <a:solidFill>
                  <a:srgbClr val="000066"/>
                </a:solidFill>
              </a:rPr>
              <a:t>Debido </a:t>
            </a:r>
            <a:r>
              <a:rPr lang="es-CL" sz="3600" dirty="0">
                <a:solidFill>
                  <a:srgbClr val="000066"/>
                </a:solidFill>
              </a:rPr>
              <a:t>al mayor rendimiento, menor </a:t>
            </a:r>
            <a:endParaRPr lang="es-CL" sz="3600" dirty="0" smtClean="0">
              <a:solidFill>
                <a:srgbClr val="000066"/>
              </a:solidFill>
            </a:endParaRPr>
          </a:p>
          <a:p>
            <a:pPr algn="ctr"/>
            <a:r>
              <a:rPr lang="es-CL" sz="3600" dirty="0" smtClean="0">
                <a:solidFill>
                  <a:srgbClr val="000066"/>
                </a:solidFill>
              </a:rPr>
              <a:t>tamaño </a:t>
            </a:r>
            <a:r>
              <a:rPr lang="es-CL" sz="3600" dirty="0">
                <a:solidFill>
                  <a:srgbClr val="000066"/>
                </a:solidFill>
              </a:rPr>
              <a:t>y mayor capacidad de potencia, </a:t>
            </a:r>
            <a:endParaRPr lang="es-CL" sz="3600" dirty="0" smtClean="0">
              <a:solidFill>
                <a:srgbClr val="000066"/>
              </a:solidFill>
            </a:endParaRPr>
          </a:p>
          <a:p>
            <a:pPr algn="ctr"/>
            <a:r>
              <a:rPr lang="es-CL" sz="3600" dirty="0" smtClean="0">
                <a:solidFill>
                  <a:srgbClr val="000066"/>
                </a:solidFill>
              </a:rPr>
              <a:t>los </a:t>
            </a:r>
            <a:r>
              <a:rPr lang="es-CL" sz="3600" dirty="0">
                <a:solidFill>
                  <a:srgbClr val="000066"/>
                </a:solidFill>
              </a:rPr>
              <a:t>motores sincrónicos pueden sustituir a los motores de corriente continua en aplicaciones de alto rendimiento. En muchos casos los motores sincrónicos pueden ser utilizados para obtener valores de par inferiores al Standard trayendo una reducción ventajosa de la corriente de arranque del motor </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r>
              <a:rPr lang="es-CL" sz="3600" dirty="0" smtClean="0">
                <a:solidFill>
                  <a:srgbClr val="000066"/>
                </a:solidFill>
              </a:rPr>
              <a:t> </a:t>
            </a:r>
            <a:r>
              <a:rPr lang="es-CL" sz="3600" dirty="0">
                <a:solidFill>
                  <a:srgbClr val="000066"/>
                </a:solidFill>
              </a:rPr>
              <a:t>lo que implica en menor </a:t>
            </a:r>
            <a:r>
              <a:rPr lang="es-CL" sz="3600" dirty="0" smtClean="0">
                <a:solidFill>
                  <a:srgbClr val="000066"/>
                </a:solidFill>
              </a:rPr>
              <a:t>disturbio en </a:t>
            </a:r>
            <a:r>
              <a:rPr lang="es-CL" sz="3600" dirty="0">
                <a:solidFill>
                  <a:srgbClr val="000066"/>
                </a:solidFill>
              </a:rPr>
              <a:t>el </a:t>
            </a:r>
            <a:endParaRPr lang="es-CL" sz="3600" dirty="0" smtClean="0">
              <a:solidFill>
                <a:srgbClr val="000066"/>
              </a:solidFill>
            </a:endParaRPr>
          </a:p>
          <a:p>
            <a:pPr algn="ctr"/>
            <a:r>
              <a:rPr lang="es-CL" sz="3600" dirty="0" smtClean="0">
                <a:solidFill>
                  <a:srgbClr val="000066"/>
                </a:solidFill>
              </a:rPr>
              <a:t>sistema </a:t>
            </a:r>
            <a:r>
              <a:rPr lang="es-CL" sz="3600" dirty="0">
                <a:solidFill>
                  <a:srgbClr val="000066"/>
                </a:solidFill>
              </a:rPr>
              <a:t>eléctrico durante el arranque y reducción en las tensiones mecánicas resultantes en los bobinados del motor. </a:t>
            </a:r>
            <a:r>
              <a:rPr lang="es-CL" sz="3600" dirty="0" smtClean="0">
                <a:solidFill>
                  <a:srgbClr val="000066"/>
                </a:solidFill>
              </a:rPr>
              <a:t>         Para </a:t>
            </a:r>
            <a:r>
              <a:rPr lang="es-CL" sz="3600" dirty="0">
                <a:solidFill>
                  <a:srgbClr val="000066"/>
                </a:solidFill>
              </a:rPr>
              <a:t>un concreto dimensionamiento y aplicación de los motores sincrónicos</a:t>
            </a:r>
            <a:r>
              <a:rPr lang="es-CL" sz="3600" dirty="0" smtClean="0">
                <a:solidFill>
                  <a:srgbClr val="000066"/>
                </a:solidFill>
              </a:rPr>
              <a:t>,  se recomienda  </a:t>
            </a:r>
            <a:r>
              <a:rPr lang="es-CL" sz="3600" dirty="0">
                <a:solidFill>
                  <a:srgbClr val="000066"/>
                </a:solidFill>
              </a:rPr>
              <a:t>al especificar un motor sincrónico, suministrar todas las informaciones necesarias sobre la aplicación.</a:t>
            </a:r>
            <a:r>
              <a:rPr lang="es-CL" sz="2800" dirty="0"/>
              <a:t> </a:t>
            </a:r>
            <a:endParaRPr lang="es-CL" sz="28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lgn="ctr">
              <a:spcBef>
                <a:spcPct val="20000"/>
              </a:spcBef>
              <a:defRPr/>
            </a:pPr>
            <a:endParaRPr lang="es-CL" sz="4000" b="1" dirty="0" smtClean="0">
              <a:solidFill>
                <a:srgbClr val="000066"/>
              </a:solidFill>
            </a:endParaRPr>
          </a:p>
          <a:p>
            <a:pPr lvl="0" algn="ctr">
              <a:spcBef>
                <a:spcPct val="20000"/>
              </a:spcBef>
              <a:defRPr/>
            </a:pPr>
            <a:endParaRPr lang="es-CL" sz="4000" b="1" dirty="0">
              <a:solidFill>
                <a:srgbClr val="000066"/>
              </a:solidFill>
            </a:endParaRPr>
          </a:p>
          <a:p>
            <a:pPr lvl="0" algn="ctr">
              <a:spcBef>
                <a:spcPct val="20000"/>
              </a:spcBef>
              <a:defRPr/>
            </a:pPr>
            <a:endParaRPr lang="es-CL" sz="4000" b="1" dirty="0" smtClean="0">
              <a:solidFill>
                <a:srgbClr val="000066"/>
              </a:solidFill>
            </a:endParaRPr>
          </a:p>
          <a:p>
            <a:pPr lvl="0" algn="ctr">
              <a:spcBef>
                <a:spcPct val="20000"/>
              </a:spcBef>
              <a:defRPr/>
            </a:pPr>
            <a:endParaRPr lang="es-CL" sz="4000" b="1" dirty="0">
              <a:solidFill>
                <a:srgbClr val="000066"/>
              </a:solidFill>
            </a:endParaRPr>
          </a:p>
          <a:p>
            <a:pPr lvl="0" algn="ctr">
              <a:spcBef>
                <a:spcPct val="20000"/>
              </a:spcBef>
              <a:defRPr/>
            </a:pPr>
            <a:r>
              <a:rPr lang="es-CL" sz="4000" b="1" dirty="0" smtClean="0">
                <a:solidFill>
                  <a:srgbClr val="000066"/>
                </a:solidFill>
              </a:rPr>
              <a:t>Características </a:t>
            </a:r>
            <a:r>
              <a:rPr lang="es-CL" sz="4000" b="1" dirty="0">
                <a:solidFill>
                  <a:srgbClr val="000066"/>
                </a:solidFill>
              </a:rPr>
              <a:t>Constructivas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spcBef>
                <a:spcPct val="20000"/>
              </a:spcBef>
              <a:defRPr/>
            </a:pPr>
            <a:r>
              <a:rPr lang="es-CL" sz="4000" dirty="0" smtClean="0"/>
              <a:t> </a:t>
            </a:r>
          </a:p>
          <a:p>
            <a:pPr marL="571500" lvl="0" indent="-571500">
              <a:spcBef>
                <a:spcPct val="20000"/>
              </a:spcBef>
              <a:buFontTx/>
              <a:buChar char="-"/>
              <a:defRPr/>
            </a:pPr>
            <a:r>
              <a:rPr lang="es-CL" sz="3600" b="1" dirty="0" smtClean="0">
                <a:solidFill>
                  <a:srgbClr val="000066"/>
                </a:solidFill>
              </a:rPr>
              <a:t>Carcasa</a:t>
            </a:r>
          </a:p>
          <a:p>
            <a:pPr lvl="0">
              <a:spcBef>
                <a:spcPct val="20000"/>
              </a:spcBef>
              <a:defRPr/>
            </a:pPr>
            <a:endParaRPr lang="es-CL" sz="3600" b="1" dirty="0">
              <a:solidFill>
                <a:srgbClr val="000066"/>
              </a:solidFill>
            </a:endParaRPr>
          </a:p>
          <a:p>
            <a:pPr lvl="0" algn="ctr">
              <a:spcBef>
                <a:spcPct val="20000"/>
              </a:spcBef>
              <a:defRPr/>
            </a:pPr>
            <a:r>
              <a:rPr lang="es-CL" sz="3600" dirty="0">
                <a:solidFill>
                  <a:srgbClr val="000066"/>
                </a:solidFill>
              </a:rPr>
              <a:t>Su función principal es apoyar y </a:t>
            </a:r>
            <a:r>
              <a:rPr lang="es-CL" sz="3600" dirty="0" smtClean="0">
                <a:solidFill>
                  <a:srgbClr val="000066"/>
                </a:solidFill>
              </a:rPr>
              <a:t>proteger            </a:t>
            </a:r>
            <a:r>
              <a:rPr lang="es-CL" sz="3600" dirty="0">
                <a:solidFill>
                  <a:srgbClr val="000066"/>
                </a:solidFill>
              </a:rPr>
              <a:t>el motor, alojando también el paquete de chapas y bobinado del estator. Pueden ser construidas en los tipos horizontal y vertical, con grados de protección de acuerdo con las necesidades del ambiente. </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r>
              <a:rPr lang="es-CL" sz="3600" dirty="0" smtClean="0">
                <a:solidFill>
                  <a:srgbClr val="000066"/>
                </a:solidFill>
              </a:rPr>
              <a:t>La </a:t>
            </a:r>
            <a:r>
              <a:rPr lang="es-CL" sz="3600" dirty="0">
                <a:solidFill>
                  <a:srgbClr val="000066"/>
                </a:solidFill>
              </a:rPr>
              <a:t>carcasa es construida en chapas </a:t>
            </a:r>
            <a:r>
              <a:rPr lang="es-CL" sz="3600" dirty="0" smtClean="0">
                <a:solidFill>
                  <a:srgbClr val="000066"/>
                </a:solidFill>
              </a:rPr>
              <a:t>y          </a:t>
            </a:r>
            <a:r>
              <a:rPr lang="es-CL" sz="3600" dirty="0">
                <a:solidFill>
                  <a:srgbClr val="000066"/>
                </a:solidFill>
              </a:rPr>
              <a:t>perfiles de acero soldadas, formando un conjunto sólido y robusto que es la base estructural de la máquina. Todo el conjunto </a:t>
            </a:r>
            <a:r>
              <a:rPr lang="es-CL" sz="3600" dirty="0" smtClean="0">
                <a:solidFill>
                  <a:srgbClr val="000066"/>
                </a:solidFill>
              </a:rPr>
              <a:t>     de </a:t>
            </a:r>
            <a:r>
              <a:rPr lang="es-CL" sz="3600" dirty="0">
                <a:solidFill>
                  <a:srgbClr val="000066"/>
                </a:solidFill>
              </a:rPr>
              <a:t>la carcasa recibe un tratamiento de normalización para alivio de tensiones provocadas por la soldadura. </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pPr algn="ctr"/>
            <a:r>
              <a:rPr lang="es-CL" sz="3600" dirty="0" smtClean="0">
                <a:solidFill>
                  <a:srgbClr val="000066"/>
                </a:solidFill>
              </a:rPr>
              <a:t>Tal </a:t>
            </a:r>
            <a:r>
              <a:rPr lang="es-CL" sz="3600" dirty="0">
                <a:solidFill>
                  <a:srgbClr val="000066"/>
                </a:solidFill>
              </a:rPr>
              <a:t>construcción proporciona </a:t>
            </a:r>
            <a:r>
              <a:rPr lang="es-CL" sz="3600" dirty="0" smtClean="0">
                <a:solidFill>
                  <a:srgbClr val="000066"/>
                </a:solidFill>
              </a:rPr>
              <a:t>excelente      </a:t>
            </a:r>
            <a:r>
              <a:rPr lang="es-CL" sz="3600" dirty="0">
                <a:solidFill>
                  <a:srgbClr val="000066"/>
                </a:solidFill>
              </a:rPr>
              <a:t>rigidez estructural (para soportar esfuerzos mecánicos provenientes de un eventual cortocircuito) y bajas vibraciones, </a:t>
            </a:r>
            <a:r>
              <a:rPr lang="es-CL" sz="3600" dirty="0" smtClean="0">
                <a:solidFill>
                  <a:srgbClr val="000066"/>
                </a:solidFill>
              </a:rPr>
              <a:t>     permitiendo </a:t>
            </a:r>
            <a:r>
              <a:rPr lang="es-CL" sz="3600" dirty="0">
                <a:solidFill>
                  <a:srgbClr val="000066"/>
                </a:solidFill>
              </a:rPr>
              <a:t>al motor atender las más severas solicitaciones.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b="1" dirty="0" smtClean="0">
              <a:solidFill>
                <a:srgbClr val="000066"/>
              </a:solidFill>
            </a:endParaRPr>
          </a:p>
          <a:p>
            <a:r>
              <a:rPr lang="es-CL" sz="3600" b="1" dirty="0" smtClean="0">
                <a:solidFill>
                  <a:srgbClr val="000066"/>
                </a:solidFill>
              </a:rPr>
              <a:t>  - Estator</a:t>
            </a:r>
            <a:endParaRPr lang="es-CL" sz="3600" b="1" dirty="0">
              <a:solidFill>
                <a:srgbClr val="000066"/>
              </a:solidFill>
            </a:endParaRPr>
          </a:p>
          <a:p>
            <a:pPr algn="ctr"/>
            <a:endParaRPr lang="es-CL" sz="3600" dirty="0" smtClean="0">
              <a:solidFill>
                <a:srgbClr val="000066"/>
              </a:solidFill>
            </a:endParaRPr>
          </a:p>
          <a:p>
            <a:pPr algn="ctr"/>
            <a:r>
              <a:rPr lang="es-CL" sz="3600" dirty="0" smtClean="0">
                <a:solidFill>
                  <a:srgbClr val="000066"/>
                </a:solidFill>
              </a:rPr>
              <a:t>Constituido </a:t>
            </a:r>
            <a:r>
              <a:rPr lang="es-CL" sz="3600" dirty="0">
                <a:solidFill>
                  <a:srgbClr val="000066"/>
                </a:solidFill>
              </a:rPr>
              <a:t>por un paquete laminado de </a:t>
            </a:r>
            <a:endParaRPr lang="es-CL" sz="3600" dirty="0" smtClean="0">
              <a:solidFill>
                <a:srgbClr val="000066"/>
              </a:solidFill>
            </a:endParaRPr>
          </a:p>
          <a:p>
            <a:pPr algn="ctr"/>
            <a:r>
              <a:rPr lang="es-CL" sz="3600" dirty="0" smtClean="0">
                <a:solidFill>
                  <a:srgbClr val="000066"/>
                </a:solidFill>
              </a:rPr>
              <a:t>chapas </a:t>
            </a:r>
            <a:r>
              <a:rPr lang="es-CL" sz="3600" dirty="0">
                <a:solidFill>
                  <a:srgbClr val="000066"/>
                </a:solidFill>
              </a:rPr>
              <a:t>de acero silicio de alta calidad con ranuras para alojar el bobinado del estator</a:t>
            </a:r>
            <a:r>
              <a:rPr lang="es-CL" sz="3600" dirty="0" smtClean="0">
                <a:solidFill>
                  <a:srgbClr val="000066"/>
                </a:solidFill>
              </a:rPr>
              <a:t>,</a:t>
            </a:r>
          </a:p>
          <a:p>
            <a:pPr algn="ctr"/>
            <a:r>
              <a:rPr lang="es-CL" sz="3600" dirty="0" smtClean="0">
                <a:solidFill>
                  <a:srgbClr val="000066"/>
                </a:solidFill>
              </a:rPr>
              <a:t> </a:t>
            </a:r>
            <a:r>
              <a:rPr lang="es-CL" sz="3600" dirty="0">
                <a:solidFill>
                  <a:srgbClr val="000066"/>
                </a:solidFill>
              </a:rPr>
              <a:t>que opera con alimentación de corriente alterna para generar el campo </a:t>
            </a:r>
            <a:r>
              <a:rPr lang="es-CL" sz="3600" dirty="0" smtClean="0">
                <a:solidFill>
                  <a:srgbClr val="000066"/>
                </a:solidFill>
              </a:rPr>
              <a:t>magnético giratorio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r>
              <a:rPr lang="es-CL" sz="3600" dirty="0" smtClean="0">
                <a:solidFill>
                  <a:srgbClr val="000066"/>
                </a:solidFill>
              </a:rPr>
              <a:t>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9" name="Imagen 8"/>
          <p:cNvPicPr>
            <a:picLocks noChangeAspect="1"/>
          </p:cNvPicPr>
          <p:nvPr/>
        </p:nvPicPr>
        <p:blipFill>
          <a:blip r:embed="rId3"/>
          <a:stretch>
            <a:fillRect/>
          </a:stretch>
        </p:blipFill>
        <p:spPr>
          <a:xfrm>
            <a:off x="-839386" y="-439102"/>
            <a:ext cx="10523954" cy="7736204"/>
          </a:xfrm>
          <a:prstGeom prst="rect">
            <a:avLst/>
          </a:prstGeom>
        </p:spPr>
      </p:pic>
    </p:spTree>
    <p:extLst>
      <p:ext uri="{BB962C8B-B14F-4D97-AF65-F5344CB8AC3E}">
        <p14:creationId xmlns:p14="http://schemas.microsoft.com/office/powerpoint/2010/main" val="1746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pPr algn="ctr"/>
            <a:r>
              <a:rPr lang="es-CL" sz="3600" dirty="0" smtClean="0">
                <a:solidFill>
                  <a:srgbClr val="000066"/>
                </a:solidFill>
              </a:rPr>
              <a:t>velocidad </a:t>
            </a:r>
            <a:r>
              <a:rPr lang="es-CL" sz="3600" dirty="0">
                <a:solidFill>
                  <a:srgbClr val="000066"/>
                </a:solidFill>
              </a:rPr>
              <a:t>constante ante variaciones </a:t>
            </a:r>
            <a:r>
              <a:rPr lang="es-CL" sz="3600" dirty="0" smtClean="0">
                <a:solidFill>
                  <a:srgbClr val="000066"/>
                </a:solidFill>
              </a:rPr>
              <a:t>                de </a:t>
            </a:r>
            <a:r>
              <a:rPr lang="es-CL" sz="3600" dirty="0">
                <a:solidFill>
                  <a:srgbClr val="000066"/>
                </a:solidFill>
              </a:rPr>
              <a:t>carga, bajo costo de operación y mantenimiento, son los principales motivos </a:t>
            </a:r>
            <a:r>
              <a:rPr lang="es-CL" sz="3600" dirty="0" smtClean="0">
                <a:solidFill>
                  <a:srgbClr val="000066"/>
                </a:solidFill>
              </a:rPr>
              <a:t>  que </a:t>
            </a:r>
            <a:r>
              <a:rPr lang="es-CL" sz="3600" dirty="0">
                <a:solidFill>
                  <a:srgbClr val="000066"/>
                </a:solidFill>
              </a:rPr>
              <a:t>hacen seleccionar motores sincrónicos </a:t>
            </a:r>
            <a:r>
              <a:rPr lang="es-CL" sz="3600" dirty="0" smtClean="0">
                <a:solidFill>
                  <a:srgbClr val="000066"/>
                </a:solidFill>
              </a:rPr>
              <a:t>  para </a:t>
            </a:r>
            <a:r>
              <a:rPr lang="es-CL" sz="3600" dirty="0">
                <a:solidFill>
                  <a:srgbClr val="000066"/>
                </a:solidFill>
              </a:rPr>
              <a:t>el accionamiento </a:t>
            </a:r>
            <a:r>
              <a:rPr lang="es-CL" sz="3600" dirty="0" smtClean="0">
                <a:solidFill>
                  <a:srgbClr val="000066"/>
                </a:solidFill>
              </a:rPr>
              <a:t>de diversos                 tipos de cargas</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r>
              <a:rPr lang="es-CL" sz="3600" dirty="0" smtClean="0">
                <a:solidFill>
                  <a:srgbClr val="000066"/>
                </a:solidFill>
              </a:rPr>
              <a:t>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5434"/>
            <a:ext cx="9144000" cy="469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r>
              <a:rPr lang="es-CL" sz="3600" dirty="0" smtClean="0">
                <a:solidFill>
                  <a:srgbClr val="000066"/>
                </a:solidFill>
              </a:rPr>
              <a:t>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grpSp>
        <p:nvGrpSpPr>
          <p:cNvPr id="9" name="Grupo 12"/>
          <p:cNvGrpSpPr>
            <a:grpSpLocks/>
          </p:cNvGrpSpPr>
          <p:nvPr/>
        </p:nvGrpSpPr>
        <p:grpSpPr bwMode="auto">
          <a:xfrm>
            <a:off x="2051720" y="476672"/>
            <a:ext cx="5112568" cy="5524072"/>
            <a:chOff x="384" y="672"/>
            <a:chExt cx="2125" cy="2937"/>
          </a:xfrm>
        </p:grpSpPr>
        <p:sp>
          <p:nvSpPr>
            <p:cNvPr id="10" name="Rectángulo 9"/>
            <p:cNvSpPr>
              <a:spLocks noChangeArrowheads="1"/>
            </p:cNvSpPr>
            <p:nvPr/>
          </p:nvSpPr>
          <p:spPr bwMode="auto">
            <a:xfrm>
              <a:off x="384" y="672"/>
              <a:ext cx="2120" cy="2936"/>
            </a:xfrm>
            <a:prstGeom prst="rect">
              <a:avLst/>
            </a:prstGeom>
            <a:solidFill>
              <a:srgbClr val="FFFFFF"/>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endParaRPr>
            </a:p>
          </p:txBody>
        </p:sp>
        <p:pic>
          <p:nvPicPr>
            <p:cNvPr id="11" name="Imagen 2" descr="Montaje rotor en turboaltern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72"/>
              <a:ext cx="2125" cy="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71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r>
              <a:rPr lang="es-CL" sz="3600" dirty="0" smtClean="0">
                <a:solidFill>
                  <a:srgbClr val="000066"/>
                </a:solidFill>
              </a:rPr>
              <a:t>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grpSp>
        <p:nvGrpSpPr>
          <p:cNvPr id="8" name="Grupo 8"/>
          <p:cNvGrpSpPr>
            <a:grpSpLocks/>
          </p:cNvGrpSpPr>
          <p:nvPr/>
        </p:nvGrpSpPr>
        <p:grpSpPr bwMode="auto">
          <a:xfrm>
            <a:off x="683568" y="652717"/>
            <a:ext cx="7344816" cy="5008531"/>
            <a:chOff x="3456" y="288"/>
            <a:chExt cx="1814" cy="1339"/>
          </a:xfrm>
        </p:grpSpPr>
        <p:sp>
          <p:nvSpPr>
            <p:cNvPr id="9" name="Rectángulo 7"/>
            <p:cNvSpPr>
              <a:spLocks noChangeArrowheads="1"/>
            </p:cNvSpPr>
            <p:nvPr/>
          </p:nvSpPr>
          <p:spPr bwMode="auto">
            <a:xfrm>
              <a:off x="3504" y="384"/>
              <a:ext cx="1680" cy="1056"/>
            </a:xfrm>
            <a:prstGeom prst="rect">
              <a:avLst/>
            </a:prstGeom>
            <a:solidFill>
              <a:schemeClr val="tx1"/>
            </a:solidFill>
            <a:ln w="9525">
              <a:solidFill>
                <a:schemeClr val="bg2"/>
              </a:solidFill>
              <a:miter lim="800000"/>
              <a:headEnd/>
              <a:tailEnd/>
            </a:ln>
            <a:effectLst>
              <a:outerShdw dist="107763" dir="2700000" algn="ctr" rotWithShape="0">
                <a:schemeClr val="bg2"/>
              </a:outerShdw>
            </a:effectLst>
          </p:spPr>
          <p:txBody>
            <a:bodyPr wrap="none" anchor="ctr">
              <a:spAutoFit/>
            </a:bodyPr>
            <a:lstStyle/>
            <a:p>
              <a:pPr>
                <a:defRPr/>
              </a:pPr>
              <a:endParaRPr lang="es-ES">
                <a:effectLst>
                  <a:outerShdw blurRad="38100" dist="38100" dir="2700000" algn="tl">
                    <a:srgbClr val="000000">
                      <a:alpha val="43137"/>
                    </a:srgbClr>
                  </a:outerShdw>
                </a:effectLst>
              </a:endParaRPr>
            </a:p>
          </p:txBody>
        </p:sp>
        <p:pic>
          <p:nvPicPr>
            <p:cNvPr id="10" name="Imagen 4" descr="motor síncrono eno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288"/>
              <a:ext cx="1814" cy="1339"/>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01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13171" y="-11981"/>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r>
              <a:rPr lang="es-CL" sz="3600" dirty="0" smtClean="0">
                <a:solidFill>
                  <a:srgbClr val="000066"/>
                </a:solidFill>
              </a:rPr>
              <a:t>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grpSp>
        <p:nvGrpSpPr>
          <p:cNvPr id="8" name="Grupo 11"/>
          <p:cNvGrpSpPr>
            <a:grpSpLocks/>
          </p:cNvGrpSpPr>
          <p:nvPr/>
        </p:nvGrpSpPr>
        <p:grpSpPr bwMode="auto">
          <a:xfrm>
            <a:off x="1043608" y="476672"/>
            <a:ext cx="6696744" cy="5524072"/>
            <a:chOff x="2976" y="672"/>
            <a:chExt cx="2448" cy="2944"/>
          </a:xfrm>
        </p:grpSpPr>
        <p:sp>
          <p:nvSpPr>
            <p:cNvPr id="9" name="Rectángulo 10"/>
            <p:cNvSpPr>
              <a:spLocks noChangeArrowheads="1"/>
            </p:cNvSpPr>
            <p:nvPr/>
          </p:nvSpPr>
          <p:spPr bwMode="auto">
            <a:xfrm>
              <a:off x="2976" y="672"/>
              <a:ext cx="2448" cy="2936"/>
            </a:xfrm>
            <a:prstGeom prst="rect">
              <a:avLst/>
            </a:prstGeom>
            <a:solidFill>
              <a:srgbClr val="FFFFFF"/>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endParaRPr>
            </a:p>
          </p:txBody>
        </p:sp>
        <p:pic>
          <p:nvPicPr>
            <p:cNvPr id="10" name="Imagen 8" descr="turboalternador die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672"/>
              <a:ext cx="2447"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01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13171" y="-11981"/>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r>
              <a:rPr lang="es-CL" sz="3600" dirty="0" smtClean="0">
                <a:solidFill>
                  <a:srgbClr val="000066"/>
                </a:solidFill>
              </a:rPr>
              <a:t>  </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grpSp>
        <p:nvGrpSpPr>
          <p:cNvPr id="8" name="Grupo 11"/>
          <p:cNvGrpSpPr>
            <a:grpSpLocks/>
          </p:cNvGrpSpPr>
          <p:nvPr/>
        </p:nvGrpSpPr>
        <p:grpSpPr bwMode="auto">
          <a:xfrm>
            <a:off x="1043608" y="476672"/>
            <a:ext cx="6696744" cy="5524072"/>
            <a:chOff x="2976" y="672"/>
            <a:chExt cx="2448" cy="2944"/>
          </a:xfrm>
        </p:grpSpPr>
        <p:sp>
          <p:nvSpPr>
            <p:cNvPr id="9" name="Rectángulo 10"/>
            <p:cNvSpPr>
              <a:spLocks noChangeArrowheads="1"/>
            </p:cNvSpPr>
            <p:nvPr/>
          </p:nvSpPr>
          <p:spPr bwMode="auto">
            <a:xfrm>
              <a:off x="2976" y="672"/>
              <a:ext cx="2448" cy="2936"/>
            </a:xfrm>
            <a:prstGeom prst="rect">
              <a:avLst/>
            </a:prstGeom>
            <a:solidFill>
              <a:srgbClr val="FFFFFF"/>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endParaRPr>
            </a:p>
          </p:txBody>
        </p:sp>
        <p:pic>
          <p:nvPicPr>
            <p:cNvPr id="10" name="Imagen 8" descr="turboalternador die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672"/>
              <a:ext cx="2447"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n 10"/>
          <p:cNvPicPr>
            <a:picLocks noChangeAspect="1"/>
          </p:cNvPicPr>
          <p:nvPr/>
        </p:nvPicPr>
        <p:blipFill>
          <a:blip r:embed="rId4"/>
          <a:stretch>
            <a:fillRect/>
          </a:stretch>
        </p:blipFill>
        <p:spPr>
          <a:xfrm>
            <a:off x="507109" y="380249"/>
            <a:ext cx="8129782" cy="6097501"/>
          </a:xfrm>
          <a:prstGeom prst="rect">
            <a:avLst/>
          </a:prstGeom>
        </p:spPr>
      </p:pic>
    </p:spTree>
    <p:extLst>
      <p:ext uri="{BB962C8B-B14F-4D97-AF65-F5344CB8AC3E}">
        <p14:creationId xmlns:p14="http://schemas.microsoft.com/office/powerpoint/2010/main" val="31422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b="1" dirty="0" smtClean="0">
                <a:solidFill>
                  <a:srgbClr val="000066"/>
                </a:solidFill>
              </a:rPr>
              <a:t>  </a:t>
            </a:r>
          </a:p>
          <a:p>
            <a:r>
              <a:rPr lang="es-CL" sz="3600" b="1" dirty="0" smtClean="0">
                <a:solidFill>
                  <a:srgbClr val="000066"/>
                </a:solidFill>
              </a:rPr>
              <a:t>- Sistema </a:t>
            </a:r>
            <a:r>
              <a:rPr lang="es-CL" sz="3600" b="1" dirty="0">
                <a:solidFill>
                  <a:srgbClr val="000066"/>
                </a:solidFill>
              </a:rPr>
              <a:t>de aislamiento</a:t>
            </a:r>
          </a:p>
          <a:p>
            <a:pPr algn="ctr"/>
            <a:r>
              <a:rPr lang="es-CL" sz="3600" dirty="0">
                <a:solidFill>
                  <a:srgbClr val="000066"/>
                </a:solidFill>
              </a:rPr>
              <a:t>El sistema de aislamiento </a:t>
            </a:r>
            <a:r>
              <a:rPr lang="es-CL" sz="3600" dirty="0" smtClean="0">
                <a:solidFill>
                  <a:srgbClr val="000066"/>
                </a:solidFill>
              </a:rPr>
              <a:t> </a:t>
            </a:r>
            <a:r>
              <a:rPr lang="es-CL" sz="3600" dirty="0" err="1">
                <a:solidFill>
                  <a:srgbClr val="000066"/>
                </a:solidFill>
              </a:rPr>
              <a:t>micatherm</a:t>
            </a:r>
            <a:r>
              <a:rPr lang="es-CL" sz="3600" dirty="0">
                <a:solidFill>
                  <a:srgbClr val="000066"/>
                </a:solidFill>
              </a:rPr>
              <a:t> está basado en el proceso de impregnación </a:t>
            </a:r>
            <a:r>
              <a:rPr lang="es-CL" sz="3600" dirty="0" smtClean="0">
                <a:solidFill>
                  <a:srgbClr val="000066"/>
                </a:solidFill>
              </a:rPr>
              <a:t>en    </a:t>
            </a:r>
            <a:r>
              <a:rPr lang="es-CL" sz="3600" dirty="0">
                <a:solidFill>
                  <a:srgbClr val="000066"/>
                </a:solidFill>
              </a:rPr>
              <a:t>vacío </a:t>
            </a:r>
            <a:r>
              <a:rPr lang="es-CL" sz="3600" dirty="0" smtClean="0">
                <a:solidFill>
                  <a:srgbClr val="000066"/>
                </a:solidFill>
              </a:rPr>
              <a:t>(VPI), </a:t>
            </a:r>
            <a:r>
              <a:rPr lang="es-CL" sz="3600" dirty="0">
                <a:solidFill>
                  <a:srgbClr val="000066"/>
                </a:solidFill>
              </a:rPr>
              <a:t>desarrollado en conjunto con los más renombrados proveedores de materiales aislantes de todo el mundo. Utilizando resinas </a:t>
            </a:r>
            <a:r>
              <a:rPr lang="es-CL" sz="3600" dirty="0" err="1">
                <a:solidFill>
                  <a:srgbClr val="000066"/>
                </a:solidFill>
              </a:rPr>
              <a:t>epóxicas</a:t>
            </a:r>
            <a:r>
              <a:rPr lang="es-CL" sz="3600" dirty="0">
                <a:solidFill>
                  <a:srgbClr val="000066"/>
                </a:solidFill>
              </a:rPr>
              <a:t> especiales, este sistema garantiza el perfecto aislamiento del bobinado de los motores en un proceso con completa excepción de emisión de gases nocivos a la atmósfera.</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lgn="ctr">
              <a:spcBef>
                <a:spcPct val="20000"/>
              </a:spcBef>
              <a:defRPr/>
            </a:pPr>
            <a:endParaRPr lang="es-CL" sz="3600" dirty="0" smtClean="0">
              <a:solidFill>
                <a:srgbClr val="000066"/>
              </a:solidFill>
            </a:endParaRPr>
          </a:p>
          <a:p>
            <a:pPr lvl="0" algn="ctr">
              <a:spcBef>
                <a:spcPct val="20000"/>
              </a:spcBef>
              <a:defRPr/>
            </a:pPr>
            <a:endParaRPr lang="es-CL" sz="3600" dirty="0">
              <a:solidFill>
                <a:srgbClr val="000066"/>
              </a:solidFill>
            </a:endParaRPr>
          </a:p>
          <a:p>
            <a:pPr lvl="0" algn="ctr">
              <a:spcBef>
                <a:spcPct val="20000"/>
              </a:spcBef>
              <a:defRPr/>
            </a:pPr>
            <a:r>
              <a:rPr lang="es-CL" sz="3600" dirty="0" smtClean="0">
                <a:solidFill>
                  <a:srgbClr val="000066"/>
                </a:solidFill>
              </a:rPr>
              <a:t>El </a:t>
            </a:r>
            <a:r>
              <a:rPr lang="es-CL" sz="3600" dirty="0">
                <a:solidFill>
                  <a:srgbClr val="000066"/>
                </a:solidFill>
              </a:rPr>
              <a:t>proceso VPI ha mostrado su eficiencia y confiabilidad por muchos años en máquinas eléctricas girantes en las más variadas aplicaciones. El sistema de aislamiento es aplicado en máquinas de baja y alta tensión </a:t>
            </a:r>
            <a:r>
              <a:rPr lang="es-CL" sz="3600" dirty="0" smtClean="0">
                <a:solidFill>
                  <a:srgbClr val="000066"/>
                </a:solidFill>
              </a:rPr>
              <a:t>  que </a:t>
            </a:r>
            <a:r>
              <a:rPr lang="es-CL" sz="3600" dirty="0">
                <a:solidFill>
                  <a:srgbClr val="000066"/>
                </a:solidFill>
              </a:rPr>
              <a:t>utilizan bobinas preformadas desde </a:t>
            </a:r>
            <a:r>
              <a:rPr lang="es-CL" sz="3600" dirty="0" smtClean="0">
                <a:solidFill>
                  <a:srgbClr val="000066"/>
                </a:solidFill>
              </a:rPr>
              <a:t>                 380 </a:t>
            </a:r>
            <a:r>
              <a:rPr lang="es-CL" sz="3600" dirty="0">
                <a:solidFill>
                  <a:srgbClr val="000066"/>
                </a:solidFill>
              </a:rPr>
              <a:t>hasta 15.000 V. </a:t>
            </a:r>
            <a:endParaRPr kumimoji="0" lang="es-ES_tradnl" sz="3600" b="0" i="0" u="none" strike="noStrike" kern="1200" cap="none" spc="0" normalizeH="0" baseline="0" noProof="0" dirty="0">
              <a:ln>
                <a:noFill/>
              </a:ln>
              <a:solidFill>
                <a:srgbClr val="000066"/>
              </a:solidFill>
              <a:effectLst/>
              <a:uLnTx/>
              <a:uFillTx/>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dirty="0" smtClean="0">
                <a:solidFill>
                  <a:srgbClr val="000066"/>
                </a:solidFill>
              </a:rPr>
              <a:t>  </a:t>
            </a:r>
            <a:r>
              <a:rPr lang="es-CL" sz="3600" b="1" dirty="0" smtClean="0">
                <a:solidFill>
                  <a:srgbClr val="000066"/>
                </a:solidFill>
              </a:rPr>
              <a:t>- Rotor</a:t>
            </a:r>
            <a:endParaRPr lang="es-CL" sz="3600" b="1" dirty="0">
              <a:solidFill>
                <a:srgbClr val="000066"/>
              </a:solidFill>
            </a:endParaRPr>
          </a:p>
          <a:p>
            <a:pPr algn="ctr"/>
            <a:endParaRPr lang="es-CL" sz="3600" dirty="0" smtClean="0">
              <a:solidFill>
                <a:srgbClr val="000066"/>
              </a:solidFill>
            </a:endParaRPr>
          </a:p>
          <a:p>
            <a:pPr algn="ctr"/>
            <a:r>
              <a:rPr lang="es-CL" sz="3600" dirty="0" smtClean="0">
                <a:solidFill>
                  <a:srgbClr val="000066"/>
                </a:solidFill>
              </a:rPr>
              <a:t>El </a:t>
            </a:r>
            <a:r>
              <a:rPr lang="es-CL" sz="3600" dirty="0">
                <a:solidFill>
                  <a:srgbClr val="000066"/>
                </a:solidFill>
              </a:rPr>
              <a:t>rotor puede ser construido con polos lisos o salientes dependiendo de las características constructivas del motor y de la aplicación.</a:t>
            </a:r>
          </a:p>
          <a:p>
            <a:pPr algn="ctr"/>
            <a:r>
              <a:rPr lang="es-CL" sz="3600" dirty="0">
                <a:solidFill>
                  <a:srgbClr val="000066"/>
                </a:solidFill>
              </a:rPr>
              <a:t>Consiste en las partes activas girantes compuestas por la corona del rotor, el bobinado de campo y el bobinado amortiguador</a:t>
            </a:r>
            <a:r>
              <a:rPr lang="es-CL" sz="3600" dirty="0" smtClean="0">
                <a:solidFill>
                  <a:srgbClr val="000066"/>
                </a:solidFill>
              </a:rPr>
              <a:t>.</a:t>
            </a:r>
            <a:endParaRPr lang="es-CL" sz="3600" dirty="0">
              <a:solidFill>
                <a:srgbClr val="000066"/>
              </a:solidFill>
            </a:endParaRPr>
          </a:p>
          <a:p>
            <a:pPr algn="ctr"/>
            <a:r>
              <a:rPr lang="es-CL" sz="3600" dirty="0">
                <a:solidFill>
                  <a:srgbClr val="000066"/>
                </a:solidFill>
              </a:rPr>
              <a:t>Los polos de campo son magnetizados a través de la corriente directa de la excitatriz o directamente por anillos colectores y escobillas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r>
              <a:rPr lang="es-CL" sz="3600" dirty="0" smtClean="0">
                <a:solidFill>
                  <a:srgbClr val="000066"/>
                </a:solidFill>
              </a:rPr>
              <a:t>En </a:t>
            </a:r>
            <a:r>
              <a:rPr lang="es-CL" sz="3600" dirty="0">
                <a:solidFill>
                  <a:srgbClr val="000066"/>
                </a:solidFill>
              </a:rPr>
              <a:t>funcionamiento, los polos engranan magnéticamente por el entrehierro y </a:t>
            </a:r>
            <a:r>
              <a:rPr lang="es-CL" sz="3600" dirty="0" smtClean="0">
                <a:solidFill>
                  <a:srgbClr val="000066"/>
                </a:solidFill>
              </a:rPr>
              <a:t>giran        </a:t>
            </a:r>
            <a:r>
              <a:rPr lang="es-CL" sz="3600" dirty="0">
                <a:solidFill>
                  <a:srgbClr val="000066"/>
                </a:solidFill>
              </a:rPr>
              <a:t>en sincronismo con el campo girante del estator. Los ejes son fabricados en acero forjado o laminados y mecanizados según las especificaciones. La punta de eje </a:t>
            </a:r>
            <a:r>
              <a:rPr lang="es-CL" sz="3600" dirty="0" smtClean="0">
                <a:solidFill>
                  <a:srgbClr val="000066"/>
                </a:solidFill>
              </a:rPr>
              <a:t>     normalmente </a:t>
            </a:r>
            <a:r>
              <a:rPr lang="es-CL" sz="3600" dirty="0">
                <a:solidFill>
                  <a:srgbClr val="000066"/>
                </a:solidFill>
              </a:rPr>
              <a:t>es </a:t>
            </a:r>
            <a:r>
              <a:rPr lang="es-CL" sz="3600" dirty="0" smtClean="0">
                <a:solidFill>
                  <a:srgbClr val="000066"/>
                </a:solidFill>
              </a:rPr>
              <a:t>cilíndrica.</a:t>
            </a:r>
            <a:endParaRPr lang="es-CL" sz="36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b="1" dirty="0" smtClean="0">
              <a:solidFill>
                <a:srgbClr val="000066"/>
              </a:solidFill>
            </a:endParaRPr>
          </a:p>
          <a:p>
            <a:endParaRPr lang="es-CL" sz="3600" b="1" dirty="0">
              <a:solidFill>
                <a:srgbClr val="000066"/>
              </a:solidFill>
            </a:endParaRPr>
          </a:p>
          <a:p>
            <a:pPr marL="571500" indent="-571500">
              <a:buFontTx/>
              <a:buChar char="-"/>
            </a:pPr>
            <a:r>
              <a:rPr lang="es-CL" sz="3600" b="1" dirty="0" smtClean="0">
                <a:solidFill>
                  <a:srgbClr val="000066"/>
                </a:solidFill>
              </a:rPr>
              <a:t>Descansos </a:t>
            </a:r>
            <a:r>
              <a:rPr lang="es-CL" sz="3600" b="1" dirty="0">
                <a:solidFill>
                  <a:srgbClr val="000066"/>
                </a:solidFill>
              </a:rPr>
              <a:t>de </a:t>
            </a:r>
            <a:r>
              <a:rPr lang="es-CL" sz="3600" b="1" dirty="0" smtClean="0">
                <a:solidFill>
                  <a:srgbClr val="000066"/>
                </a:solidFill>
              </a:rPr>
              <a:t>rodamientos</a:t>
            </a:r>
          </a:p>
          <a:p>
            <a:pPr marL="571500" indent="-571500">
              <a:buFontTx/>
              <a:buChar char="-"/>
            </a:pPr>
            <a:endParaRPr lang="es-CL" sz="3600" b="1" dirty="0">
              <a:solidFill>
                <a:srgbClr val="000066"/>
              </a:solidFill>
            </a:endParaRPr>
          </a:p>
          <a:p>
            <a:pPr algn="ctr"/>
            <a:r>
              <a:rPr lang="es-CL" sz="3600" dirty="0">
                <a:solidFill>
                  <a:srgbClr val="000066"/>
                </a:solidFill>
              </a:rPr>
              <a:t>Estos descansos son </a:t>
            </a:r>
            <a:r>
              <a:rPr lang="es-CL" sz="3600" dirty="0" smtClean="0">
                <a:solidFill>
                  <a:srgbClr val="000066"/>
                </a:solidFill>
              </a:rPr>
              <a:t>normalmente       </a:t>
            </a:r>
            <a:r>
              <a:rPr lang="es-CL" sz="3600" dirty="0">
                <a:solidFill>
                  <a:srgbClr val="000066"/>
                </a:solidFill>
              </a:rPr>
              <a:t>constituidos con rodamientos de </a:t>
            </a:r>
            <a:r>
              <a:rPr lang="es-CL" sz="3600" dirty="0" smtClean="0">
                <a:solidFill>
                  <a:srgbClr val="000066"/>
                </a:solidFill>
              </a:rPr>
              <a:t>esferas             </a:t>
            </a:r>
            <a:r>
              <a:rPr lang="es-CL" sz="3600" dirty="0">
                <a:solidFill>
                  <a:srgbClr val="000066"/>
                </a:solidFill>
              </a:rPr>
              <a:t>o de rodillos </a:t>
            </a:r>
            <a:r>
              <a:rPr lang="es-CL" sz="3600" dirty="0" smtClean="0">
                <a:solidFill>
                  <a:srgbClr val="000066"/>
                </a:solidFill>
              </a:rPr>
              <a:t>cilíndricos, </a:t>
            </a:r>
            <a:r>
              <a:rPr lang="es-CL" sz="3600" dirty="0">
                <a:solidFill>
                  <a:srgbClr val="000066"/>
                </a:solidFill>
              </a:rPr>
              <a:t>dependiendo de la rotación y de los esfuerzos axiales y </a:t>
            </a:r>
            <a:r>
              <a:rPr lang="es-CL" sz="3600" dirty="0" smtClean="0">
                <a:solidFill>
                  <a:srgbClr val="000066"/>
                </a:solidFill>
              </a:rPr>
              <a:t>         radiales </a:t>
            </a:r>
            <a:r>
              <a:rPr lang="es-CL" sz="3600" dirty="0">
                <a:solidFill>
                  <a:srgbClr val="000066"/>
                </a:solidFill>
              </a:rPr>
              <a:t>a que son </a:t>
            </a:r>
            <a:r>
              <a:rPr lang="es-CL" sz="3600" dirty="0" smtClean="0">
                <a:solidFill>
                  <a:srgbClr val="000066"/>
                </a:solidFill>
              </a:rPr>
              <a:t>sometidos,</a:t>
            </a:r>
            <a:endParaRPr lang="pt-BR" sz="3600" b="1"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b="1" dirty="0" smtClean="0">
              <a:solidFill>
                <a:srgbClr val="000066"/>
              </a:solidFill>
            </a:endParaRPr>
          </a:p>
          <a:p>
            <a:endParaRPr lang="es-CL" sz="3600" b="1" dirty="0">
              <a:solidFill>
                <a:srgbClr val="000066"/>
              </a:solidFill>
            </a:endParaRPr>
          </a:p>
          <a:p>
            <a:r>
              <a:rPr lang="es-CL" sz="3600" b="1" dirty="0" smtClean="0">
                <a:solidFill>
                  <a:srgbClr val="000066"/>
                </a:solidFill>
              </a:rPr>
              <a:t>  ¿</a:t>
            </a:r>
            <a:r>
              <a:rPr lang="es-CL" sz="3600" b="1" dirty="0">
                <a:solidFill>
                  <a:srgbClr val="000066"/>
                </a:solidFill>
              </a:rPr>
              <a:t>Por qué utilizar Motores Sincrónicos</a:t>
            </a:r>
            <a:r>
              <a:rPr lang="es-CL" sz="3600" b="1" dirty="0" smtClean="0">
                <a:solidFill>
                  <a:srgbClr val="000066"/>
                </a:solidFill>
              </a:rPr>
              <a:t>?</a:t>
            </a:r>
          </a:p>
          <a:p>
            <a:pPr algn="ctr"/>
            <a:endParaRPr lang="es-CL" sz="3600" dirty="0" smtClean="0">
              <a:solidFill>
                <a:srgbClr val="000066"/>
              </a:solidFill>
            </a:endParaRPr>
          </a:p>
          <a:p>
            <a:pPr algn="ctr"/>
            <a:r>
              <a:rPr lang="es-CL" sz="3600" dirty="0" smtClean="0">
                <a:solidFill>
                  <a:srgbClr val="000066"/>
                </a:solidFill>
              </a:rPr>
              <a:t>La </a:t>
            </a:r>
            <a:r>
              <a:rPr lang="es-CL" sz="3600" dirty="0">
                <a:solidFill>
                  <a:srgbClr val="000066"/>
                </a:solidFill>
              </a:rPr>
              <a:t>aplicación de motores sincrónicos en la industria en la mayoría de los casos resulta </a:t>
            </a:r>
            <a:r>
              <a:rPr lang="es-CL" sz="3600" dirty="0" smtClean="0">
                <a:solidFill>
                  <a:srgbClr val="000066"/>
                </a:solidFill>
              </a:rPr>
              <a:t>     en </a:t>
            </a:r>
            <a:r>
              <a:rPr lang="es-CL" sz="3600" dirty="0">
                <a:solidFill>
                  <a:srgbClr val="000066"/>
                </a:solidFill>
              </a:rPr>
              <a:t>ventajas económicas y operativas considerables para el usuario debido </a:t>
            </a:r>
            <a:r>
              <a:rPr lang="es-CL" sz="3600" dirty="0" smtClean="0">
                <a:solidFill>
                  <a:srgbClr val="000066"/>
                </a:solidFill>
              </a:rPr>
              <a:t>a             </a:t>
            </a:r>
            <a:r>
              <a:rPr lang="es-CL" sz="3600" dirty="0">
                <a:solidFill>
                  <a:srgbClr val="000066"/>
                </a:solidFill>
              </a:rPr>
              <a:t>sus características de trabajo</a:t>
            </a:r>
            <a:r>
              <a:rPr lang="es-CL" sz="3600" dirty="0" smtClean="0">
                <a:solidFill>
                  <a:srgbClr val="000066"/>
                </a:solidFill>
              </a:rPr>
              <a:t>.</a:t>
            </a:r>
            <a:endParaRPr lang="es-CL" sz="36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r>
              <a:rPr lang="es-CL" sz="3600" dirty="0" smtClean="0">
                <a:solidFill>
                  <a:srgbClr val="000066"/>
                </a:solidFill>
              </a:rPr>
              <a:t>también </a:t>
            </a:r>
            <a:r>
              <a:rPr lang="es-CL" sz="3600" dirty="0">
                <a:solidFill>
                  <a:srgbClr val="000066"/>
                </a:solidFill>
              </a:rPr>
              <a:t>en algunas aplicaciones </a:t>
            </a:r>
            <a:r>
              <a:rPr lang="es-CL" sz="3600" dirty="0" smtClean="0">
                <a:solidFill>
                  <a:srgbClr val="000066"/>
                </a:solidFill>
              </a:rPr>
              <a:t>               pueden </a:t>
            </a:r>
            <a:r>
              <a:rPr lang="es-CL" sz="3600" dirty="0">
                <a:solidFill>
                  <a:srgbClr val="000066"/>
                </a:solidFill>
              </a:rPr>
              <a:t>ser utilizados rodamientos especiales. Los descansos de rodamientos pueden ser lubricados con aceite o grasa.</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2800" dirty="0" smtClean="0"/>
          </a:p>
          <a:p>
            <a:endParaRPr lang="es-CL" sz="2800" dirty="0"/>
          </a:p>
          <a:p>
            <a:endParaRPr lang="es-CL" sz="2800" dirty="0" smtClean="0"/>
          </a:p>
          <a:p>
            <a:r>
              <a:rPr lang="es-CL" sz="3600" b="1" dirty="0" smtClean="0">
                <a:solidFill>
                  <a:srgbClr val="000066"/>
                </a:solidFill>
              </a:rPr>
              <a:t>  - Descansos </a:t>
            </a:r>
            <a:r>
              <a:rPr lang="es-CL" sz="3600" b="1" dirty="0">
                <a:solidFill>
                  <a:srgbClr val="000066"/>
                </a:solidFill>
              </a:rPr>
              <a:t>de </a:t>
            </a:r>
            <a:r>
              <a:rPr lang="es-CL" sz="3600" b="1" dirty="0" smtClean="0">
                <a:solidFill>
                  <a:srgbClr val="000066"/>
                </a:solidFill>
              </a:rPr>
              <a:t>deslizamiento</a:t>
            </a:r>
          </a:p>
          <a:p>
            <a:endParaRPr lang="es-CL" sz="3600" b="1" dirty="0">
              <a:solidFill>
                <a:srgbClr val="000066"/>
              </a:solidFill>
            </a:endParaRPr>
          </a:p>
          <a:p>
            <a:pPr algn="ctr"/>
            <a:r>
              <a:rPr lang="es-CL" sz="3600" dirty="0">
                <a:solidFill>
                  <a:srgbClr val="000066"/>
                </a:solidFill>
              </a:rPr>
              <a:t>Los descansos de deslizamiento pueden </a:t>
            </a:r>
            <a:endParaRPr lang="es-CL" sz="3600" dirty="0" smtClean="0">
              <a:solidFill>
                <a:srgbClr val="000066"/>
              </a:solidFill>
            </a:endParaRPr>
          </a:p>
          <a:p>
            <a:pPr algn="ctr"/>
            <a:r>
              <a:rPr lang="es-CL" sz="3600" dirty="0" smtClean="0">
                <a:solidFill>
                  <a:srgbClr val="000066"/>
                </a:solidFill>
              </a:rPr>
              <a:t>tener </a:t>
            </a:r>
            <a:r>
              <a:rPr lang="es-CL" sz="3600" dirty="0">
                <a:solidFill>
                  <a:srgbClr val="000066"/>
                </a:solidFill>
              </a:rPr>
              <a:t>lubricación natural (</a:t>
            </a:r>
            <a:r>
              <a:rPr lang="es-CL" sz="3600" dirty="0" err="1">
                <a:solidFill>
                  <a:srgbClr val="000066"/>
                </a:solidFill>
              </a:rPr>
              <a:t>autolubricantes</a:t>
            </a:r>
            <a:r>
              <a:rPr lang="es-CL" sz="3600" dirty="0">
                <a:solidFill>
                  <a:srgbClr val="000066"/>
                </a:solidFill>
              </a:rPr>
              <a:t>) </a:t>
            </a:r>
            <a:endParaRPr lang="es-CL" sz="3600" dirty="0" smtClean="0">
              <a:solidFill>
                <a:srgbClr val="000066"/>
              </a:solidFill>
            </a:endParaRPr>
          </a:p>
          <a:p>
            <a:pPr algn="ctr"/>
            <a:r>
              <a:rPr lang="es-CL" sz="3600" dirty="0" smtClean="0">
                <a:solidFill>
                  <a:srgbClr val="000066"/>
                </a:solidFill>
              </a:rPr>
              <a:t>o </a:t>
            </a:r>
            <a:r>
              <a:rPr lang="es-CL" sz="3600" dirty="0">
                <a:solidFill>
                  <a:srgbClr val="000066"/>
                </a:solidFill>
              </a:rPr>
              <a:t>lubricación forzada (lubricación externa).</a:t>
            </a:r>
          </a:p>
          <a:p>
            <a:endParaRPr lang="es-CL" sz="2800" dirty="0"/>
          </a:p>
          <a:p>
            <a:endParaRPr lang="es-CL" sz="2800" dirty="0" smtClean="0"/>
          </a:p>
          <a:p>
            <a:endParaRPr lang="es-CL" sz="2800" dirty="0"/>
          </a:p>
          <a:p>
            <a:endParaRPr lang="es-CL" sz="2800" dirty="0" smtClean="0"/>
          </a:p>
          <a:p>
            <a:endParaRPr lang="es-CL" sz="2800" dirty="0"/>
          </a:p>
          <a:p>
            <a:endParaRPr lang="es-CL" sz="2800" dirty="0" smtClean="0"/>
          </a:p>
          <a:p>
            <a:endParaRPr lang="es-CL" sz="2800" dirty="0"/>
          </a:p>
          <a:p>
            <a:endParaRPr lang="es-CL" sz="2800" dirty="0" smtClean="0"/>
          </a:p>
          <a:p>
            <a:endParaRPr lang="es-CL" sz="2800" dirty="0"/>
          </a:p>
          <a:p>
            <a:endParaRPr lang="es-CL" sz="2800" dirty="0" smtClean="0">
              <a:solidFill>
                <a:srgbClr val="000066"/>
              </a:solidFill>
            </a:endParaRPr>
          </a:p>
          <a:p>
            <a:endParaRPr lang="es-ES_tradnl" sz="2800" dirty="0" smtClean="0"/>
          </a:p>
          <a:p>
            <a:pPr algn="ctr"/>
            <a:endParaRPr lang="es-ES_tradnl" sz="2800" dirty="0" smtClean="0"/>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ES_tradnl" sz="4000" b="1" i="1"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5434"/>
            <a:ext cx="9144000" cy="469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5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ES_tradnl" sz="4000" b="1" dirty="0" smtClean="0">
              <a:solidFill>
                <a:srgbClr val="000066"/>
              </a:solidFill>
              <a:effectLst>
                <a:outerShdw blurRad="38100" dist="38100" dir="2700000" algn="tl">
                  <a:srgbClr val="000000">
                    <a:alpha val="43137"/>
                  </a:srgbClr>
                </a:outerShdw>
              </a:effectLst>
            </a:endParaRPr>
          </a:p>
          <a:p>
            <a:endParaRPr lang="es-ES_tradnl" sz="4000" b="1" dirty="0">
              <a:solidFill>
                <a:srgbClr val="000066"/>
              </a:solidFill>
              <a:effectLst>
                <a:outerShdw blurRad="38100" dist="38100" dir="2700000" algn="tl">
                  <a:srgbClr val="000000">
                    <a:alpha val="43137"/>
                  </a:srgbClr>
                </a:outerShdw>
              </a:effectLst>
            </a:endParaRPr>
          </a:p>
          <a:p>
            <a:pPr algn="ctr"/>
            <a:endParaRPr lang="es-ES_tradnl" sz="4000" b="1" dirty="0" smtClean="0">
              <a:solidFill>
                <a:srgbClr val="000066"/>
              </a:solidFill>
              <a:effectLst>
                <a:outerShdw blurRad="38100" dist="38100" dir="2700000" algn="tl">
                  <a:srgbClr val="000000">
                    <a:alpha val="43137"/>
                  </a:srgbClr>
                </a:outerShdw>
              </a:effectLst>
            </a:endParaRPr>
          </a:p>
          <a:p>
            <a:pPr algn="ctr"/>
            <a:endParaRPr lang="es-ES_tradnl" sz="4000" b="1" dirty="0">
              <a:solidFill>
                <a:srgbClr val="000066"/>
              </a:solidFill>
              <a:effectLst>
                <a:outerShdw blurRad="38100" dist="38100" dir="2700000" algn="tl">
                  <a:srgbClr val="000000">
                    <a:alpha val="43137"/>
                  </a:srgbClr>
                </a:outerShdw>
              </a:effectLst>
            </a:endParaRPr>
          </a:p>
          <a:p>
            <a:pPr algn="ctr"/>
            <a:r>
              <a:rPr lang="es-ES_tradnl" sz="4800" b="1" dirty="0" smtClean="0">
                <a:solidFill>
                  <a:srgbClr val="000066"/>
                </a:solidFill>
                <a:effectLst>
                  <a:outerShdw blurRad="38100" dist="38100" dir="2700000" algn="tl">
                    <a:srgbClr val="000000">
                      <a:alpha val="43137"/>
                    </a:srgbClr>
                  </a:outerShdw>
                </a:effectLst>
              </a:rPr>
              <a:t>Tipos </a:t>
            </a:r>
            <a:r>
              <a:rPr lang="es-ES_tradnl" sz="4800" b="1" dirty="0">
                <a:solidFill>
                  <a:srgbClr val="000066"/>
                </a:solidFill>
                <a:effectLst>
                  <a:outerShdw blurRad="38100" dist="38100" dir="2700000" algn="tl">
                    <a:srgbClr val="000000">
                      <a:alpha val="43137"/>
                    </a:srgbClr>
                  </a:outerShdw>
                </a:effectLst>
              </a:rPr>
              <a:t>de Excitación</a:t>
            </a:r>
            <a:endParaRPr lang="es-CL" sz="4800" b="1" dirty="0" smtClean="0">
              <a:solidFill>
                <a:srgbClr val="000066"/>
              </a:solidFill>
              <a:effectLst>
                <a:outerShdw blurRad="38100" dist="38100" dir="2700000" algn="tl">
                  <a:srgbClr val="000000">
                    <a:alpha val="43137"/>
                  </a:srgbClr>
                </a:outerShdw>
              </a:effectLst>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r>
              <a:rPr lang="es-CL" sz="3600" dirty="0" smtClean="0">
                <a:solidFill>
                  <a:srgbClr val="000066"/>
                </a:solidFill>
              </a:rPr>
              <a:t>Los </a:t>
            </a:r>
            <a:r>
              <a:rPr lang="es-CL" sz="3600" dirty="0">
                <a:solidFill>
                  <a:srgbClr val="000066"/>
                </a:solidFill>
              </a:rPr>
              <a:t>motores sincrónicos necesitan de una fuente de corriente continua para </a:t>
            </a:r>
            <a:r>
              <a:rPr lang="es-CL" sz="3600" dirty="0" smtClean="0">
                <a:solidFill>
                  <a:srgbClr val="000066"/>
                </a:solidFill>
              </a:rPr>
              <a:t>alimentar</a:t>
            </a:r>
          </a:p>
          <a:p>
            <a:pPr algn="ctr"/>
            <a:r>
              <a:rPr lang="es-CL" sz="3600" dirty="0" smtClean="0">
                <a:solidFill>
                  <a:srgbClr val="000066"/>
                </a:solidFill>
              </a:rPr>
              <a:t> </a:t>
            </a:r>
            <a:r>
              <a:rPr lang="es-CL" sz="3600" dirty="0">
                <a:solidFill>
                  <a:srgbClr val="000066"/>
                </a:solidFill>
              </a:rPr>
              <a:t>el bobinado de campo (bobinado del rotor), </a:t>
            </a:r>
            <a:endParaRPr lang="es-CL" sz="3600" dirty="0" smtClean="0">
              <a:solidFill>
                <a:srgbClr val="000066"/>
              </a:solidFill>
            </a:endParaRPr>
          </a:p>
          <a:p>
            <a:pPr algn="ctr"/>
            <a:r>
              <a:rPr lang="es-CL" sz="3600" dirty="0">
                <a:solidFill>
                  <a:srgbClr val="000066"/>
                </a:solidFill>
              </a:rPr>
              <a:t>que usualmente es suministrado a través de anillos colectores y escobillas (excitatriz estática) o a través de una excitatriz girante sin escobillas (</a:t>
            </a:r>
            <a:r>
              <a:rPr lang="es-CL" sz="3600" dirty="0" err="1">
                <a:solidFill>
                  <a:srgbClr val="000066"/>
                </a:solidFill>
              </a:rPr>
              <a:t>brushless</a:t>
            </a:r>
            <a:r>
              <a:rPr lang="es-CL" sz="3600" dirty="0">
                <a:solidFill>
                  <a:srgbClr val="000066"/>
                </a:solidFill>
              </a:rPr>
              <a:t>).</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b="1" dirty="0" smtClean="0">
                <a:solidFill>
                  <a:srgbClr val="000066"/>
                </a:solidFill>
              </a:rPr>
              <a:t> </a:t>
            </a:r>
            <a:endParaRPr lang="es-CL" sz="3600" b="1" dirty="0">
              <a:solidFill>
                <a:srgbClr val="000066"/>
              </a:solidFill>
            </a:endParaRPr>
          </a:p>
          <a:p>
            <a:pPr marL="571500" indent="-571500">
              <a:buFontTx/>
              <a:buChar char="-"/>
            </a:pPr>
            <a:r>
              <a:rPr lang="es-CL" sz="3600" b="1" dirty="0" smtClean="0">
                <a:solidFill>
                  <a:srgbClr val="000066"/>
                </a:solidFill>
              </a:rPr>
              <a:t>Excitatriz </a:t>
            </a:r>
            <a:r>
              <a:rPr lang="es-CL" sz="3600" b="1" dirty="0">
                <a:solidFill>
                  <a:srgbClr val="000066"/>
                </a:solidFill>
              </a:rPr>
              <a:t>estática (con escobillas</a:t>
            </a:r>
            <a:r>
              <a:rPr lang="es-CL" sz="3600" b="1" dirty="0" smtClean="0">
                <a:solidFill>
                  <a:srgbClr val="000066"/>
                </a:solidFill>
              </a:rPr>
              <a:t>)</a:t>
            </a:r>
          </a:p>
          <a:p>
            <a:endParaRPr lang="es-CL" sz="3600" b="1" dirty="0">
              <a:solidFill>
                <a:srgbClr val="000066"/>
              </a:solidFill>
            </a:endParaRPr>
          </a:p>
          <a:p>
            <a:pPr algn="ctr"/>
            <a:r>
              <a:rPr lang="es-CL" sz="3600" dirty="0">
                <a:solidFill>
                  <a:srgbClr val="000066"/>
                </a:solidFill>
              </a:rPr>
              <a:t>Motores sincrónicos con excitatriz </a:t>
            </a:r>
            <a:r>
              <a:rPr lang="es-CL" sz="3600" dirty="0" smtClean="0">
                <a:solidFill>
                  <a:srgbClr val="000066"/>
                </a:solidFill>
              </a:rPr>
              <a:t>estática      </a:t>
            </a:r>
            <a:r>
              <a:rPr lang="es-CL" sz="3600" dirty="0">
                <a:solidFill>
                  <a:srgbClr val="000066"/>
                </a:solidFill>
              </a:rPr>
              <a:t>son constituidos de anillos colectores y escobillas que posibilitan la alimentación de corriente de los polos del rotor a través de contacto deslizante. La corriente continua </a:t>
            </a:r>
            <a:r>
              <a:rPr lang="es-CL" sz="3600" dirty="0" smtClean="0">
                <a:solidFill>
                  <a:srgbClr val="000066"/>
                </a:solidFill>
              </a:rPr>
              <a:t>    para </a:t>
            </a:r>
            <a:r>
              <a:rPr lang="es-CL" sz="3600" dirty="0">
                <a:solidFill>
                  <a:srgbClr val="000066"/>
                </a:solidFill>
              </a:rPr>
              <a:t>alimentación de los polos debe ser proveniente de un convertidor </a:t>
            </a:r>
            <a:r>
              <a:rPr lang="es-CL" sz="3600" dirty="0" smtClean="0">
                <a:solidFill>
                  <a:srgbClr val="000066"/>
                </a:solidFill>
              </a:rPr>
              <a:t>y          </a:t>
            </a:r>
            <a:r>
              <a:rPr lang="es-CL" sz="3600" dirty="0">
                <a:solidFill>
                  <a:srgbClr val="000066"/>
                </a:solidFill>
              </a:rPr>
              <a:t>controlador estático CA/CC.</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lgn="ctr">
              <a:spcBef>
                <a:spcPct val="20000"/>
              </a:spcBef>
              <a:defRPr/>
            </a:pPr>
            <a:endParaRPr lang="es-CL" sz="3600" dirty="0" smtClean="0">
              <a:solidFill>
                <a:srgbClr val="000066"/>
              </a:solidFill>
            </a:endParaRPr>
          </a:p>
          <a:p>
            <a:pPr lvl="0" algn="ctr">
              <a:spcBef>
                <a:spcPct val="20000"/>
              </a:spcBef>
              <a:defRPr/>
            </a:pPr>
            <a:endParaRPr lang="es-CL" sz="3600" dirty="0">
              <a:solidFill>
                <a:srgbClr val="000066"/>
              </a:solidFill>
            </a:endParaRPr>
          </a:p>
          <a:p>
            <a:pPr lvl="0" algn="ctr">
              <a:spcBef>
                <a:spcPct val="20000"/>
              </a:spcBef>
              <a:defRPr/>
            </a:pPr>
            <a:endParaRPr lang="es-CL" sz="3600" dirty="0" smtClean="0">
              <a:solidFill>
                <a:srgbClr val="000066"/>
              </a:solidFill>
            </a:endParaRPr>
          </a:p>
          <a:p>
            <a:pPr lvl="0" algn="ctr">
              <a:spcBef>
                <a:spcPct val="20000"/>
              </a:spcBef>
              <a:defRPr/>
            </a:pPr>
            <a:endParaRPr lang="es-CL" sz="3600" dirty="0">
              <a:solidFill>
                <a:srgbClr val="000066"/>
              </a:solidFill>
            </a:endParaRPr>
          </a:p>
          <a:p>
            <a:pPr lvl="0" algn="ctr">
              <a:spcBef>
                <a:spcPct val="20000"/>
              </a:spcBef>
              <a:defRPr/>
            </a:pPr>
            <a:r>
              <a:rPr lang="es-CL" sz="3600" dirty="0" smtClean="0">
                <a:solidFill>
                  <a:srgbClr val="000066"/>
                </a:solidFill>
              </a:rPr>
              <a:t>Los </a:t>
            </a:r>
            <a:r>
              <a:rPr lang="es-CL" sz="3600" dirty="0">
                <a:solidFill>
                  <a:srgbClr val="000066"/>
                </a:solidFill>
              </a:rPr>
              <a:t>motores sincrónicos con excitatriz estática actualmente están siendo muy utilizados en aplicaciones con variadores de velocidad (convertidores de frecuencia).</a:t>
            </a:r>
            <a:endParaRPr kumimoji="0" lang="es-ES_tradnl" sz="3600" b="0" u="none" strike="noStrike" kern="1200" cap="none" spc="0" normalizeH="0" baseline="0" noProof="0" dirty="0">
              <a:ln>
                <a:noFill/>
              </a:ln>
              <a:solidFill>
                <a:srgbClr val="000066"/>
              </a:solidFill>
              <a:effectLst/>
              <a:uLnTx/>
              <a:uFillTx/>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15728" y="0"/>
            <a:ext cx="9144000" cy="6858000"/>
          </a:xfrm>
          <a:prstGeom prst="rect">
            <a:avLst/>
          </a:prstGeom>
          <a:solidFill>
            <a:srgbClr val="FFFF99"/>
          </a:solidFill>
        </p:spPr>
        <p:txBody>
          <a:bodyPr vert="horz" lIns="91440" tIns="45720" rIns="91440" bIns="45720" rtlCol="0">
            <a:normAutofit/>
          </a:bodyPr>
          <a:lstStyle/>
          <a:p>
            <a:r>
              <a:rPr lang="es-CL" sz="3600" dirty="0" smtClean="0">
                <a:solidFill>
                  <a:srgbClr val="000066"/>
                </a:solidFill>
              </a:rPr>
              <a:t> </a:t>
            </a:r>
          </a:p>
          <a:p>
            <a:pPr marL="571500" indent="-571500">
              <a:buFontTx/>
              <a:buChar char="-"/>
            </a:pPr>
            <a:r>
              <a:rPr lang="es-CL" sz="3600" b="1" dirty="0" smtClean="0">
                <a:solidFill>
                  <a:srgbClr val="000066"/>
                </a:solidFill>
              </a:rPr>
              <a:t>Excitatriz </a:t>
            </a:r>
            <a:r>
              <a:rPr lang="es-CL" sz="3600" b="1" dirty="0" err="1">
                <a:solidFill>
                  <a:srgbClr val="000066"/>
                </a:solidFill>
              </a:rPr>
              <a:t>brushless</a:t>
            </a:r>
            <a:r>
              <a:rPr lang="es-CL" sz="3600" b="1" dirty="0">
                <a:solidFill>
                  <a:srgbClr val="000066"/>
                </a:solidFill>
              </a:rPr>
              <a:t> (sin escobillas</a:t>
            </a:r>
            <a:r>
              <a:rPr lang="es-CL" sz="3600" b="1" dirty="0" smtClean="0">
                <a:solidFill>
                  <a:srgbClr val="000066"/>
                </a:solidFill>
              </a:rPr>
              <a:t>)</a:t>
            </a:r>
          </a:p>
          <a:p>
            <a:endParaRPr lang="es-CL" sz="3600" b="1" dirty="0">
              <a:solidFill>
                <a:srgbClr val="000066"/>
              </a:solidFill>
            </a:endParaRPr>
          </a:p>
          <a:p>
            <a:pPr algn="ctr"/>
            <a:r>
              <a:rPr lang="es-CL" sz="3600" dirty="0">
                <a:solidFill>
                  <a:srgbClr val="000066"/>
                </a:solidFill>
              </a:rPr>
              <a:t>Motores sincrónicos con sistema de </a:t>
            </a:r>
            <a:endParaRPr lang="es-CL" sz="3600" dirty="0" smtClean="0">
              <a:solidFill>
                <a:srgbClr val="000066"/>
              </a:solidFill>
            </a:endParaRPr>
          </a:p>
          <a:p>
            <a:pPr algn="ctr"/>
            <a:r>
              <a:rPr lang="es-CL" sz="3600" dirty="0" smtClean="0">
                <a:solidFill>
                  <a:srgbClr val="000066"/>
                </a:solidFill>
              </a:rPr>
              <a:t>excitación </a:t>
            </a:r>
            <a:r>
              <a:rPr lang="es-CL" sz="3600" dirty="0" err="1">
                <a:solidFill>
                  <a:srgbClr val="000066"/>
                </a:solidFill>
              </a:rPr>
              <a:t>brushless</a:t>
            </a:r>
            <a:r>
              <a:rPr lang="es-CL" sz="3600" dirty="0">
                <a:solidFill>
                  <a:srgbClr val="000066"/>
                </a:solidFill>
              </a:rPr>
              <a:t> poseen una excitatriz girante, normalmente localizada en un compartimiento en la parte trasera del motor</a:t>
            </a:r>
            <a:endParaRPr lang="es-ES_tradn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spcBef>
                <a:spcPct val="20000"/>
              </a:spcBef>
              <a:defRPr/>
            </a:pPr>
            <a:r>
              <a:rPr lang="es-CL" sz="3600" dirty="0" smtClean="0">
                <a:solidFill>
                  <a:srgbClr val="000066"/>
                </a:solidFill>
              </a:rPr>
              <a:t>  </a:t>
            </a:r>
          </a:p>
          <a:p>
            <a:pPr lvl="0" indent="169863">
              <a:spcBef>
                <a:spcPct val="20000"/>
              </a:spcBef>
              <a:defRPr/>
            </a:pPr>
            <a:r>
              <a:rPr lang="es-CL" sz="3600" dirty="0" smtClean="0">
                <a:solidFill>
                  <a:srgbClr val="000066"/>
                </a:solidFill>
              </a:rPr>
              <a:t>Dependiendo </a:t>
            </a:r>
            <a:r>
              <a:rPr lang="es-CL" sz="3600" dirty="0">
                <a:solidFill>
                  <a:srgbClr val="000066"/>
                </a:solidFill>
              </a:rPr>
              <a:t>de la operación del </a:t>
            </a:r>
            <a:endParaRPr lang="es-CL" sz="3600" dirty="0" smtClean="0">
              <a:solidFill>
                <a:srgbClr val="000066"/>
              </a:solidFill>
            </a:endParaRPr>
          </a:p>
          <a:p>
            <a:pPr lvl="0">
              <a:spcBef>
                <a:spcPct val="20000"/>
              </a:spcBef>
              <a:defRPr/>
            </a:pPr>
            <a:r>
              <a:rPr lang="es-CL" sz="3600" dirty="0" smtClean="0">
                <a:solidFill>
                  <a:srgbClr val="000066"/>
                </a:solidFill>
              </a:rPr>
              <a:t>  motor la excitatriz </a:t>
            </a:r>
            <a:r>
              <a:rPr lang="es-CL" sz="3600" dirty="0">
                <a:solidFill>
                  <a:srgbClr val="000066"/>
                </a:solidFill>
              </a:rPr>
              <a:t>es construida como</a:t>
            </a:r>
            <a:r>
              <a:rPr lang="es-CL" sz="3600" dirty="0" smtClean="0">
                <a:solidFill>
                  <a:srgbClr val="000066"/>
                </a:solidFill>
              </a:rPr>
              <a:t>:</a:t>
            </a:r>
          </a:p>
          <a:p>
            <a:pPr lvl="0">
              <a:spcBef>
                <a:spcPct val="20000"/>
              </a:spcBef>
              <a:defRPr/>
            </a:pPr>
            <a:endParaRPr lang="es-CL" sz="3600" dirty="0">
              <a:solidFill>
                <a:srgbClr val="000066"/>
              </a:solidFill>
            </a:endParaRPr>
          </a:p>
          <a:p>
            <a:pPr lvl="0">
              <a:spcBef>
                <a:spcPct val="20000"/>
              </a:spcBef>
              <a:defRPr/>
            </a:pPr>
            <a:r>
              <a:rPr lang="es-CL" sz="3600" dirty="0">
                <a:solidFill>
                  <a:srgbClr val="000066"/>
                </a:solidFill>
              </a:rPr>
              <a:t> </a:t>
            </a:r>
            <a:r>
              <a:rPr lang="es-CL" sz="3600" dirty="0" smtClean="0">
                <a:solidFill>
                  <a:srgbClr val="000066"/>
                </a:solidFill>
              </a:rPr>
              <a:t>-Excitatriz </a:t>
            </a:r>
            <a:r>
              <a:rPr lang="es-CL" sz="3600" dirty="0">
                <a:solidFill>
                  <a:srgbClr val="000066"/>
                </a:solidFill>
              </a:rPr>
              <a:t>con alimentación de corriente </a:t>
            </a:r>
            <a:endParaRPr lang="es-CL" sz="3600" dirty="0" smtClean="0">
              <a:solidFill>
                <a:srgbClr val="000066"/>
              </a:solidFill>
            </a:endParaRPr>
          </a:p>
          <a:p>
            <a:pPr marL="279400" lvl="0" indent="-279400">
              <a:spcBef>
                <a:spcPct val="20000"/>
              </a:spcBef>
              <a:defRPr/>
            </a:pPr>
            <a:r>
              <a:rPr lang="es-CL" sz="3600" dirty="0" smtClean="0">
                <a:solidFill>
                  <a:srgbClr val="000066"/>
                </a:solidFill>
              </a:rPr>
              <a:t>  continua </a:t>
            </a:r>
            <a:r>
              <a:rPr lang="es-CL" sz="3600" dirty="0">
                <a:solidFill>
                  <a:srgbClr val="000066"/>
                </a:solidFill>
              </a:rPr>
              <a:t>en el estator</a:t>
            </a:r>
          </a:p>
          <a:p>
            <a:pPr lvl="0">
              <a:spcBef>
                <a:spcPct val="20000"/>
              </a:spcBef>
              <a:defRPr/>
            </a:pPr>
            <a:r>
              <a:rPr lang="es-CL" sz="3600" dirty="0" smtClean="0">
                <a:solidFill>
                  <a:srgbClr val="000066"/>
                </a:solidFill>
              </a:rPr>
              <a:t> -Excitatriz </a:t>
            </a:r>
            <a:r>
              <a:rPr lang="es-CL" sz="3600" dirty="0">
                <a:solidFill>
                  <a:srgbClr val="000066"/>
                </a:solidFill>
              </a:rPr>
              <a:t>con alimentación de corriente alterna en el estator. El rotor de la excitatriz alimenta el bobinado de la excitación del motor, a través de un puente rectificador trifásico</a:t>
            </a:r>
            <a:r>
              <a:rPr lang="es-CL" sz="3600" dirty="0" smtClean="0">
                <a:solidFill>
                  <a:srgbClr val="000066"/>
                </a:solidFill>
              </a:rPr>
              <a:t>. </a:t>
            </a:r>
            <a:endParaRPr lang="es-CL" sz="36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endParaRPr lang="es-CL" sz="3600" dirty="0">
              <a:solidFill>
                <a:srgbClr val="000066"/>
              </a:solidFill>
            </a:endParaRPr>
          </a:p>
          <a:p>
            <a:pPr algn="ctr"/>
            <a:endParaRPr lang="es-CL" sz="3600" dirty="0" smtClean="0">
              <a:solidFill>
                <a:srgbClr val="000066"/>
              </a:solidFill>
            </a:endParaRPr>
          </a:p>
          <a:p>
            <a:pPr algn="ctr"/>
            <a:endParaRPr lang="es-CL" sz="3600" dirty="0">
              <a:solidFill>
                <a:srgbClr val="000066"/>
              </a:solidFill>
            </a:endParaRPr>
          </a:p>
          <a:p>
            <a:r>
              <a:rPr lang="es-CL" sz="3600" dirty="0" smtClean="0">
                <a:solidFill>
                  <a:srgbClr val="000066"/>
                </a:solidFill>
              </a:rPr>
              <a:t>   </a:t>
            </a:r>
            <a:r>
              <a:rPr lang="es-CL" sz="3600" dirty="0">
                <a:solidFill>
                  <a:srgbClr val="000066"/>
                </a:solidFill>
              </a:rPr>
              <a:t>Excitatriz </a:t>
            </a:r>
            <a:r>
              <a:rPr lang="es-CL" sz="3600" dirty="0" smtClean="0">
                <a:solidFill>
                  <a:srgbClr val="000066"/>
                </a:solidFill>
              </a:rPr>
              <a:t>Estática               Excitatriz </a:t>
            </a:r>
            <a:r>
              <a:rPr lang="es-CL" sz="3600" dirty="0" err="1" smtClean="0">
                <a:solidFill>
                  <a:srgbClr val="000066"/>
                </a:solidFill>
              </a:rPr>
              <a:t>Brushless</a:t>
            </a:r>
            <a:endParaRPr lang="es-CL" sz="3600"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5434"/>
            <a:ext cx="9144000" cy="406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spcBef>
                <a:spcPct val="20000"/>
              </a:spcBef>
              <a:defRPr/>
            </a:pPr>
            <a:r>
              <a:rPr lang="es-CL" sz="3600" dirty="0" smtClean="0">
                <a:solidFill>
                  <a:srgbClr val="000066"/>
                </a:solidFill>
              </a:rPr>
              <a:t>  </a:t>
            </a:r>
          </a:p>
          <a:p>
            <a:pPr marL="403225" lvl="0" indent="-403225">
              <a:spcBef>
                <a:spcPct val="20000"/>
              </a:spcBef>
              <a:defRPr/>
            </a:pPr>
            <a:r>
              <a:rPr lang="es-CL" sz="3600" dirty="0" smtClean="0">
                <a:solidFill>
                  <a:srgbClr val="000066"/>
                </a:solidFill>
              </a:rPr>
              <a:t>   </a:t>
            </a:r>
          </a:p>
          <a:p>
            <a:pPr lvl="0" algn="ctr">
              <a:spcBef>
                <a:spcPct val="20000"/>
              </a:spcBef>
              <a:defRPr/>
            </a:pPr>
            <a:endParaRPr lang="es-CL" sz="3600" dirty="0" smtClean="0">
              <a:solidFill>
                <a:srgbClr val="000066"/>
              </a:solidFill>
            </a:endParaRPr>
          </a:p>
          <a:p>
            <a:pPr lvl="0" algn="ctr">
              <a:spcBef>
                <a:spcPct val="20000"/>
              </a:spcBef>
              <a:defRPr/>
            </a:pPr>
            <a:endParaRPr lang="es-CL" sz="3600" b="1" dirty="0">
              <a:solidFill>
                <a:srgbClr val="000066"/>
              </a:solidFill>
            </a:endParaRPr>
          </a:p>
          <a:p>
            <a:pPr lvl="0" algn="ctr">
              <a:spcBef>
                <a:spcPct val="20000"/>
              </a:spcBef>
              <a:defRPr/>
            </a:pPr>
            <a:r>
              <a:rPr lang="es-CL" sz="3600" b="1" dirty="0" smtClean="0">
                <a:solidFill>
                  <a:srgbClr val="000066"/>
                </a:solidFill>
              </a:rPr>
              <a:t>Las </a:t>
            </a:r>
            <a:r>
              <a:rPr lang="es-CL" sz="3600" b="1" dirty="0">
                <a:solidFill>
                  <a:srgbClr val="000066"/>
                </a:solidFill>
              </a:rPr>
              <a:t>principales ventajas para utilización            </a:t>
            </a:r>
            <a:r>
              <a:rPr lang="es-CL" sz="3600" b="1" dirty="0" smtClean="0">
                <a:solidFill>
                  <a:srgbClr val="000066"/>
                </a:solidFill>
              </a:rPr>
              <a:t>    de </a:t>
            </a:r>
            <a:r>
              <a:rPr lang="es-CL" sz="3600" b="1" dirty="0">
                <a:solidFill>
                  <a:srgbClr val="000066"/>
                </a:solidFill>
              </a:rPr>
              <a:t>los motores sincrónicos </a:t>
            </a:r>
            <a:r>
              <a:rPr lang="es-CL" sz="3600" b="1" dirty="0" smtClean="0">
                <a:solidFill>
                  <a:srgbClr val="000066"/>
                </a:solidFill>
              </a:rPr>
              <a:t>son:</a:t>
            </a:r>
            <a:endParaRPr lang="es-CL" sz="3600" b="1"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38767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CL" sz="4000" b="1" dirty="0" smtClean="0">
              <a:solidFill>
                <a:srgbClr val="000066"/>
              </a:solidFill>
            </a:endParaRPr>
          </a:p>
          <a:p>
            <a:pPr algn="ctr"/>
            <a:endParaRPr lang="es-CL" sz="4000" b="1" dirty="0">
              <a:solidFill>
                <a:srgbClr val="000066"/>
              </a:solidFill>
            </a:endParaRPr>
          </a:p>
          <a:p>
            <a:pPr algn="ctr"/>
            <a:endParaRPr lang="es-CL" sz="4000" b="1" dirty="0" smtClean="0">
              <a:solidFill>
                <a:srgbClr val="000066"/>
              </a:solidFill>
            </a:endParaRPr>
          </a:p>
          <a:p>
            <a:pPr algn="ctr"/>
            <a:endParaRPr lang="es-CL" sz="4000" b="1" dirty="0">
              <a:solidFill>
                <a:srgbClr val="000066"/>
              </a:solidFill>
            </a:endParaRPr>
          </a:p>
          <a:p>
            <a:pPr algn="ctr"/>
            <a:r>
              <a:rPr lang="es-CL" sz="4000" b="1" dirty="0" smtClean="0">
                <a:solidFill>
                  <a:srgbClr val="000066"/>
                </a:solidFill>
              </a:rPr>
              <a:t>Refrigeración</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r>
              <a:rPr lang="es-CL" sz="3600" dirty="0" smtClean="0">
                <a:solidFill>
                  <a:srgbClr val="000066"/>
                </a:solidFill>
              </a:rPr>
              <a:t>Los </a:t>
            </a:r>
            <a:r>
              <a:rPr lang="es-CL" sz="3600" dirty="0">
                <a:solidFill>
                  <a:srgbClr val="000066"/>
                </a:solidFill>
              </a:rPr>
              <a:t>tipos de refrigeración más utilizados son:</a:t>
            </a:r>
          </a:p>
          <a:p>
            <a:endParaRPr lang="es-CL" sz="3600" dirty="0" smtClean="0">
              <a:solidFill>
                <a:srgbClr val="000066"/>
              </a:solidFill>
            </a:endParaRPr>
          </a:p>
          <a:p>
            <a:r>
              <a:rPr lang="es-CL" sz="3600" dirty="0" smtClean="0">
                <a:solidFill>
                  <a:srgbClr val="000066"/>
                </a:solidFill>
              </a:rPr>
              <a:t>  - Motores </a:t>
            </a:r>
            <a:r>
              <a:rPr lang="es-CL" sz="3600" dirty="0">
                <a:solidFill>
                  <a:srgbClr val="000066"/>
                </a:solidFill>
              </a:rPr>
              <a:t>abiertos </a:t>
            </a:r>
            <a:r>
              <a:rPr lang="es-CL" sz="3600" dirty="0" smtClean="0">
                <a:solidFill>
                  <a:srgbClr val="000066"/>
                </a:solidFill>
              </a:rPr>
              <a:t>autoventilados</a:t>
            </a:r>
            <a:endParaRPr lang="es-CL" sz="3600" dirty="0">
              <a:solidFill>
                <a:srgbClr val="000066"/>
              </a:solidFill>
            </a:endParaRPr>
          </a:p>
          <a:p>
            <a:pPr marL="465138" indent="-465138"/>
            <a:r>
              <a:rPr lang="es-CL" sz="3600" dirty="0" smtClean="0">
                <a:solidFill>
                  <a:srgbClr val="000066"/>
                </a:solidFill>
              </a:rPr>
              <a:t>  - Motores </a:t>
            </a:r>
            <a:r>
              <a:rPr lang="es-CL" sz="3600" dirty="0">
                <a:solidFill>
                  <a:srgbClr val="000066"/>
                </a:solidFill>
              </a:rPr>
              <a:t>cerrados con intercambiador de calor </a:t>
            </a:r>
            <a:r>
              <a:rPr lang="es-CL" sz="3600" dirty="0" smtClean="0">
                <a:solidFill>
                  <a:srgbClr val="000066"/>
                </a:solidFill>
              </a:rPr>
              <a:t>aire-aire</a:t>
            </a:r>
          </a:p>
          <a:p>
            <a:pPr marL="465138" indent="-465138"/>
            <a:r>
              <a:rPr lang="es-CL" sz="3600" dirty="0" smtClean="0">
                <a:solidFill>
                  <a:srgbClr val="000066"/>
                </a:solidFill>
              </a:rPr>
              <a:t>  - Motores </a:t>
            </a:r>
            <a:r>
              <a:rPr lang="es-CL" sz="3600" dirty="0">
                <a:solidFill>
                  <a:srgbClr val="000066"/>
                </a:solidFill>
              </a:rPr>
              <a:t>cerrados con intercambiador de calor </a:t>
            </a:r>
            <a:r>
              <a:rPr lang="es-CL" sz="3600" dirty="0" smtClean="0">
                <a:solidFill>
                  <a:srgbClr val="000066"/>
                </a:solidFill>
              </a:rPr>
              <a:t>aire-agua</a:t>
            </a:r>
            <a:endParaRPr lang="es-CL" sz="36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6773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graphicFrame>
        <p:nvGraphicFramePr>
          <p:cNvPr id="8" name="7 Marcador de contenido"/>
          <p:cNvGraphicFramePr>
            <a:graphicFrameLocks noGrp="1"/>
          </p:cNvGraphicFramePr>
          <p:nvPr>
            <p:ph idx="1"/>
          </p:nvPr>
        </p:nvGraphicFramePr>
        <p:xfrm>
          <a:off x="3757612" y="3139281"/>
          <a:ext cx="1628775" cy="1447800"/>
        </p:xfrm>
        <a:graphic>
          <a:graphicData uri="http://schemas.openxmlformats.org/drawingml/2006/table">
            <a:tbl>
              <a:tblPr>
                <a:tableStyleId>{5C22544A-7EE6-4342-B048-85BDC9FD1C3A}</a:tableStyleId>
              </a:tblPr>
              <a:tblGrid>
                <a:gridCol w="1628775"/>
              </a:tblGrid>
              <a:tr h="1447800">
                <a:tc>
                  <a:txBody>
                    <a:bodyPr/>
                    <a:lstStyle/>
                    <a:p>
                      <a:pPr marL="0" marR="0" algn="ctr">
                        <a:spcBef>
                          <a:spcPts val="0"/>
                        </a:spcBef>
                        <a:spcAft>
                          <a:spcPts val="0"/>
                        </a:spcAft>
                      </a:pPr>
                      <a:endParaRPr lang="es-ES" sz="1200" dirty="0">
                        <a:solidFill>
                          <a:srgbClr val="000000"/>
                        </a:solidFill>
                        <a:effectLst/>
                        <a:latin typeface="Arial Unicode MS"/>
                      </a:endParaRPr>
                    </a:p>
                  </a:txBody>
                  <a:tcPr marL="0" marR="0" marT="0" marB="0"/>
                </a:tc>
              </a:tr>
            </a:tbl>
          </a:graphicData>
        </a:graphic>
      </p:graphicFrame>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lgn="ctr">
              <a:spcBef>
                <a:spcPct val="20000"/>
              </a:spcBef>
              <a:defRPr/>
            </a:pPr>
            <a:endParaRPr lang="es-CL" sz="3600" dirty="0" smtClean="0">
              <a:solidFill>
                <a:srgbClr val="000066"/>
              </a:solidFill>
            </a:endParaRPr>
          </a:p>
          <a:p>
            <a:pPr lvl="0" algn="ctr">
              <a:spcBef>
                <a:spcPct val="20000"/>
              </a:spcBef>
              <a:defRPr/>
            </a:pPr>
            <a:endParaRPr lang="es-CL" sz="3600" dirty="0">
              <a:solidFill>
                <a:srgbClr val="000066"/>
              </a:solidFill>
            </a:endParaRPr>
          </a:p>
          <a:p>
            <a:pPr lvl="0" algn="ctr">
              <a:spcBef>
                <a:spcPct val="20000"/>
              </a:spcBef>
              <a:defRPr/>
            </a:pPr>
            <a:r>
              <a:rPr lang="es-CL" sz="3600" dirty="0" smtClean="0">
                <a:solidFill>
                  <a:srgbClr val="000066"/>
                </a:solidFill>
              </a:rPr>
              <a:t>Además </a:t>
            </a:r>
            <a:r>
              <a:rPr lang="es-CL" sz="3600" dirty="0">
                <a:solidFill>
                  <a:srgbClr val="000066"/>
                </a:solidFill>
              </a:rPr>
              <a:t>de los tipos de refrigeración mencionados, los motores poden ser suministrados con ventilación forzada, </a:t>
            </a:r>
            <a:r>
              <a:rPr lang="es-CL" sz="3600" dirty="0" smtClean="0">
                <a:solidFill>
                  <a:srgbClr val="000066"/>
                </a:solidFill>
              </a:rPr>
              <a:t>     entrada </a:t>
            </a:r>
            <a:r>
              <a:rPr lang="es-CL" sz="3600" dirty="0">
                <a:solidFill>
                  <a:srgbClr val="000066"/>
                </a:solidFill>
              </a:rPr>
              <a:t>y salida de aire por ductos y otros medios de refrigeración, siempre </a:t>
            </a:r>
            <a:r>
              <a:rPr lang="es-CL" sz="3600" dirty="0" smtClean="0">
                <a:solidFill>
                  <a:srgbClr val="000066"/>
                </a:solidFill>
              </a:rPr>
              <a:t>atendiendo   </a:t>
            </a:r>
            <a:r>
              <a:rPr lang="es-CL" sz="3600" dirty="0">
                <a:solidFill>
                  <a:srgbClr val="000066"/>
                </a:solidFill>
              </a:rPr>
              <a:t>de la mejor manera las características de aplicación y del ambiente donde serán instalados. </a:t>
            </a:r>
            <a:endParaRPr kumimoji="0" lang="es-ES_tradnl" sz="3600" b="0" i="0" u="none" strike="noStrike" kern="1200" cap="none" spc="0" normalizeH="0" baseline="0" noProof="0" dirty="0">
              <a:ln>
                <a:noFill/>
              </a:ln>
              <a:solidFill>
                <a:schemeClr val="tx1"/>
              </a:solidFill>
              <a:effectLst/>
              <a:uLnTx/>
              <a:uFillTx/>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21607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ES_tradnl" sz="4000" b="1" dirty="0" smtClean="0">
              <a:solidFill>
                <a:srgbClr val="000066"/>
              </a:solidFill>
            </a:endParaRPr>
          </a:p>
          <a:p>
            <a:pPr algn="ctr"/>
            <a:endParaRPr lang="es-ES_tradnl" sz="4000" b="1" dirty="0">
              <a:solidFill>
                <a:srgbClr val="000066"/>
              </a:solidFill>
            </a:endParaRPr>
          </a:p>
          <a:p>
            <a:pPr algn="ctr"/>
            <a:endParaRPr lang="es-ES_tradnl" sz="4000" b="1" dirty="0" smtClean="0">
              <a:solidFill>
                <a:srgbClr val="000066"/>
              </a:solidFill>
            </a:endParaRPr>
          </a:p>
          <a:p>
            <a:pPr algn="ctr"/>
            <a:endParaRPr lang="es-ES_tradnl" sz="4000" b="1" dirty="0">
              <a:solidFill>
                <a:srgbClr val="000066"/>
              </a:solidFill>
            </a:endParaRPr>
          </a:p>
          <a:p>
            <a:pPr algn="ctr"/>
            <a:r>
              <a:rPr lang="es-ES_tradnl" sz="4000" b="1" dirty="0" smtClean="0">
                <a:solidFill>
                  <a:srgbClr val="000066"/>
                </a:solidFill>
              </a:rPr>
              <a:t>Ensayos</a:t>
            </a:r>
            <a:endParaRPr lang="es-ES_tradnl" sz="4400" b="1" dirty="0" smtClean="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
        <p:nvSpPr>
          <p:cNvPr id="8" name="7 Rectángulo"/>
          <p:cNvSpPr/>
          <p:nvPr/>
        </p:nvSpPr>
        <p:spPr>
          <a:xfrm>
            <a:off x="0" y="0"/>
            <a:ext cx="8215338" cy="1200329"/>
          </a:xfrm>
          <a:prstGeom prst="rect">
            <a:avLst/>
          </a:prstGeom>
        </p:spPr>
        <p:txBody>
          <a:bodyPr wrap="square">
            <a:spAutoFit/>
          </a:bodyPr>
          <a:lstStyle/>
          <a:p>
            <a:r>
              <a:rPr lang="es-ES" sz="3600" dirty="0" smtClean="0">
                <a:solidFill>
                  <a:srgbClr val="000066"/>
                </a:solidFill>
              </a:rPr>
              <a:t>  </a:t>
            </a:r>
          </a:p>
          <a:p>
            <a:r>
              <a:rPr lang="es-ES" sz="3600" dirty="0">
                <a:solidFill>
                  <a:srgbClr val="000066"/>
                </a:solidFill>
              </a:rPr>
              <a:t> </a:t>
            </a:r>
            <a:r>
              <a:rPr lang="es-ES" sz="3600" dirty="0" smtClean="0">
                <a:solidFill>
                  <a:srgbClr val="000066"/>
                </a:solidFill>
              </a:rPr>
              <a:t>  </a:t>
            </a:r>
            <a:endParaRPr lang="es-CL" sz="3600" dirty="0">
              <a:solidFill>
                <a:srgbClr val="000066"/>
              </a:solidFill>
            </a:endParaRPr>
          </a:p>
        </p:txBody>
      </p:sp>
    </p:spTree>
    <p:extLst>
      <p:ext uri="{BB962C8B-B14F-4D97-AF65-F5344CB8AC3E}">
        <p14:creationId xmlns:p14="http://schemas.microsoft.com/office/powerpoint/2010/main" val="2559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graphicFrame>
        <p:nvGraphicFramePr>
          <p:cNvPr id="8" name="7 Marcador de contenido"/>
          <p:cNvGraphicFramePr>
            <a:graphicFrameLocks noGrp="1"/>
          </p:cNvGraphicFramePr>
          <p:nvPr>
            <p:ph idx="1"/>
          </p:nvPr>
        </p:nvGraphicFramePr>
        <p:xfrm>
          <a:off x="3462337" y="2996406"/>
          <a:ext cx="2219325" cy="1733550"/>
        </p:xfrm>
        <a:graphic>
          <a:graphicData uri="http://schemas.openxmlformats.org/drawingml/2006/table">
            <a:tbl>
              <a:tblPr>
                <a:tableStyleId>{5C22544A-7EE6-4342-B048-85BDC9FD1C3A}</a:tableStyleId>
              </a:tblPr>
              <a:tblGrid>
                <a:gridCol w="2219325"/>
              </a:tblGrid>
              <a:tr h="1733550">
                <a:tc>
                  <a:txBody>
                    <a:bodyPr/>
                    <a:lstStyle/>
                    <a:p>
                      <a:pPr marL="342900" marR="0" lvl="0" indent="-342900" algn="l">
                        <a:lnSpc>
                          <a:spcPts val="1130"/>
                        </a:lnSpc>
                        <a:spcBef>
                          <a:spcPts val="0"/>
                        </a:spcBef>
                        <a:spcAft>
                          <a:spcPts val="0"/>
                        </a:spcAft>
                        <a:buClr>
                          <a:srgbClr val="000000"/>
                        </a:buClr>
                        <a:buSzPts val="750"/>
                        <a:buFont typeface="Arial"/>
                        <a:buChar char="■"/>
                        <a:tabLst>
                          <a:tab pos="173355" algn="l"/>
                        </a:tabLst>
                      </a:pPr>
                      <a:r>
                        <a:rPr lang="es-ES" sz="750" u="none" strike="noStrike" spc="0" dirty="0">
                          <a:effectLst/>
                        </a:rPr>
                        <a:t>Máquinas </a:t>
                      </a:r>
                      <a:r>
                        <a:rPr lang="es-ES" sz="750" u="none" strike="noStrike" spc="0" dirty="0" err="1">
                          <a:effectLst/>
                        </a:rPr>
                        <a:t>operatrices</a:t>
                      </a:r>
                      <a:r>
                        <a:rPr lang="es-ES" sz="750" u="none" strike="noStrike" spc="0" dirty="0">
                          <a:effectLst/>
                        </a:rPr>
                        <a:t> en general;</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73355" algn="l"/>
                        </a:tabLst>
                      </a:pPr>
                      <a:r>
                        <a:rPr lang="es-ES" sz="750" u="none" strike="noStrike" spc="0" dirty="0">
                          <a:effectLst/>
                        </a:rPr>
                        <a:t>Bombas de pistón</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73355" algn="l"/>
                        </a:tabLst>
                      </a:pPr>
                      <a:r>
                        <a:rPr lang="es-ES" sz="750" u="none" strike="noStrike" spc="0" dirty="0">
                          <a:effectLst/>
                        </a:rPr>
                        <a:t>Pares de fricción</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73355" algn="l"/>
                        </a:tabLst>
                      </a:pPr>
                      <a:r>
                        <a:rPr lang="es-ES" sz="750" u="none" strike="noStrike" spc="0" dirty="0">
                          <a:effectLst/>
                        </a:rPr>
                        <a:t>Herramientas de avance</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63830" algn="l"/>
                        </a:tabLst>
                      </a:pPr>
                      <a:r>
                        <a:rPr lang="es-ES" sz="750" u="none" strike="noStrike" spc="0" dirty="0">
                          <a:effectLst/>
                        </a:rPr>
                        <a:t>Tornos</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73355" algn="l"/>
                        </a:tabLst>
                      </a:pPr>
                      <a:r>
                        <a:rPr lang="es-ES" sz="750" u="none" strike="noStrike" spc="0" dirty="0">
                          <a:effectLst/>
                        </a:rPr>
                        <a:t>Bobinadoras</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73355" algn="l"/>
                        </a:tabLst>
                      </a:pPr>
                      <a:r>
                        <a:rPr lang="es-ES" sz="750" u="none" strike="noStrike" spc="0" dirty="0">
                          <a:effectLst/>
                        </a:rPr>
                        <a:t>Mandriladoras</a:t>
                      </a:r>
                      <a:endParaRPr lang="es-CL" sz="750" u="none" strike="noStrike" spc="0" dirty="0">
                        <a:effectLst/>
                      </a:endParaRPr>
                    </a:p>
                    <a:p>
                      <a:pPr marL="342900" marR="0" lvl="0" indent="-342900" algn="l">
                        <a:lnSpc>
                          <a:spcPts val="1130"/>
                        </a:lnSpc>
                        <a:spcBef>
                          <a:spcPts val="0"/>
                        </a:spcBef>
                        <a:spcAft>
                          <a:spcPts val="0"/>
                        </a:spcAft>
                        <a:buClr>
                          <a:srgbClr val="000000"/>
                        </a:buClr>
                        <a:buSzPts val="750"/>
                        <a:buFont typeface="Arial"/>
                        <a:buChar char="■"/>
                        <a:tabLst>
                          <a:tab pos="163830" algn="l"/>
                        </a:tabLst>
                      </a:pPr>
                      <a:r>
                        <a:rPr lang="es-ES" sz="750" u="none" strike="noStrike" spc="0" dirty="0">
                          <a:effectLst/>
                        </a:rPr>
                        <a:t>Trituradoras</a:t>
                      </a:r>
                      <a:endParaRPr lang="es-CL" sz="750" u="none" strike="noStrike" spc="0" dirty="0">
                        <a:effectLst/>
                        <a:latin typeface="Arial"/>
                        <a:ea typeface="Arial"/>
                        <a:cs typeface="Arial"/>
                      </a:endParaRPr>
                    </a:p>
                  </a:txBody>
                  <a:tcPr marL="334010" marR="334010" marT="147955" marB="147955"/>
                </a:tc>
              </a:tr>
            </a:tbl>
          </a:graphicData>
        </a:graphic>
      </p:graphicFrame>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251520" y="404664"/>
            <a:ext cx="8892480" cy="6336704"/>
          </a:xfrm>
          <a:prstGeom prst="rect">
            <a:avLst/>
          </a:prstGeom>
          <a:solidFill>
            <a:srgbClr val="FFFF99"/>
          </a:solidFill>
        </p:spPr>
        <p:txBody>
          <a:bodyPr vert="horz" lIns="91440" tIns="45720" rIns="91440" bIns="45720" rtlCol="0">
            <a:normAutofit/>
          </a:bodyPr>
          <a:lstStyle/>
          <a:p>
            <a:pPr lvl="0">
              <a:spcBef>
                <a:spcPct val="20000"/>
              </a:spcBef>
              <a:defRPr/>
            </a:pPr>
            <a:r>
              <a:rPr lang="es-CL" sz="3600" dirty="0">
                <a:solidFill>
                  <a:srgbClr val="000066"/>
                </a:solidFill>
              </a:rPr>
              <a:t>Los Motores Sincrónicos </a:t>
            </a:r>
            <a:r>
              <a:rPr lang="es-CL" sz="3600" dirty="0" smtClean="0">
                <a:solidFill>
                  <a:srgbClr val="000066"/>
                </a:solidFill>
              </a:rPr>
              <a:t> </a:t>
            </a:r>
            <a:r>
              <a:rPr lang="es-CL" sz="3600" dirty="0">
                <a:solidFill>
                  <a:srgbClr val="000066"/>
                </a:solidFill>
              </a:rPr>
              <a:t>son ensayados  </a:t>
            </a:r>
            <a:r>
              <a:rPr lang="es-CL" sz="3600" dirty="0" smtClean="0">
                <a:solidFill>
                  <a:srgbClr val="000066"/>
                </a:solidFill>
              </a:rPr>
              <a:t>    de </a:t>
            </a:r>
            <a:r>
              <a:rPr lang="es-CL" sz="3600" dirty="0">
                <a:solidFill>
                  <a:srgbClr val="000066"/>
                </a:solidFill>
              </a:rPr>
              <a:t>acuerdo con las </a:t>
            </a:r>
            <a:r>
              <a:rPr lang="es-CL" sz="3600" dirty="0" smtClean="0">
                <a:solidFill>
                  <a:srgbClr val="000066"/>
                </a:solidFill>
              </a:rPr>
              <a:t>normas, </a:t>
            </a:r>
            <a:r>
              <a:rPr lang="es-CL" sz="3600" dirty="0">
                <a:solidFill>
                  <a:srgbClr val="000066"/>
                </a:solidFill>
              </a:rPr>
              <a:t>IEC y IEEE </a:t>
            </a:r>
            <a:r>
              <a:rPr lang="es-CL" sz="3600" dirty="0" smtClean="0">
                <a:solidFill>
                  <a:srgbClr val="000066"/>
                </a:solidFill>
              </a:rPr>
              <a:t>en el </a:t>
            </a:r>
            <a:r>
              <a:rPr lang="es-CL" sz="3600" dirty="0">
                <a:solidFill>
                  <a:srgbClr val="000066"/>
                </a:solidFill>
              </a:rPr>
              <a:t>moderno laboratorio capacitado para ensayar motores de media y alta tensión </a:t>
            </a:r>
            <a:r>
              <a:rPr lang="es-CL" sz="3600" dirty="0" smtClean="0">
                <a:solidFill>
                  <a:srgbClr val="000066"/>
                </a:solidFill>
              </a:rPr>
              <a:t>   con </a:t>
            </a:r>
            <a:r>
              <a:rPr lang="es-CL" sz="3600" dirty="0">
                <a:solidFill>
                  <a:srgbClr val="000066"/>
                </a:solidFill>
              </a:rPr>
              <a:t>potencia hasta 10.000 </a:t>
            </a:r>
            <a:r>
              <a:rPr lang="es-CL" sz="3600" dirty="0" err="1">
                <a:solidFill>
                  <a:srgbClr val="000066"/>
                </a:solidFill>
              </a:rPr>
              <a:t>kVA</a:t>
            </a:r>
            <a:r>
              <a:rPr lang="es-CL" sz="3600" dirty="0">
                <a:solidFill>
                  <a:srgbClr val="000066"/>
                </a:solidFill>
              </a:rPr>
              <a:t> y tensiones hasta 15.000 V, con monitoreo totalmente computadorizado y controles de </a:t>
            </a:r>
            <a:r>
              <a:rPr lang="es-CL" sz="3600" dirty="0" smtClean="0">
                <a:solidFill>
                  <a:srgbClr val="000066"/>
                </a:solidFill>
              </a:rPr>
              <a:t>alta precisión</a:t>
            </a:r>
            <a:r>
              <a:rPr lang="es-CL" sz="3600" dirty="0">
                <a:solidFill>
                  <a:srgbClr val="000066"/>
                </a:solidFill>
              </a:rPr>
              <a:t>.</a:t>
            </a:r>
          </a:p>
          <a:p>
            <a:pPr lvl="0">
              <a:spcBef>
                <a:spcPct val="20000"/>
              </a:spcBef>
              <a:defRPr/>
            </a:pPr>
            <a:r>
              <a:rPr lang="es-CL" sz="3600" dirty="0">
                <a:solidFill>
                  <a:srgbClr val="000066"/>
                </a:solidFill>
              </a:rPr>
              <a:t>Los ensayos son divididos en tres categorías: ensayo de rutina, tipo y especial.</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17986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315416"/>
            <a:ext cx="9144000" cy="7173415"/>
          </a:xfrm>
          <a:prstGeom prst="rect">
            <a:avLst/>
          </a:prstGeom>
          <a:solidFill>
            <a:srgbClr val="FFFF99"/>
          </a:solidFill>
        </p:spPr>
        <p:txBody>
          <a:bodyPr vert="horz" lIns="91440" tIns="45720" rIns="91440" bIns="45720" rtlCol="0">
            <a:normAutofit/>
          </a:bodyPr>
          <a:lstStyle/>
          <a:p>
            <a:pPr lvl="0">
              <a:spcBef>
                <a:spcPct val="20000"/>
              </a:spcBef>
              <a:defRPr/>
            </a:pPr>
            <a:r>
              <a:rPr lang="es-CL" sz="3600" b="1" dirty="0" smtClean="0">
                <a:solidFill>
                  <a:srgbClr val="000066"/>
                </a:solidFill>
              </a:rPr>
              <a:t> - Ensayo </a:t>
            </a:r>
            <a:r>
              <a:rPr lang="es-CL" sz="3600" b="1" dirty="0">
                <a:solidFill>
                  <a:srgbClr val="000066"/>
                </a:solidFill>
              </a:rPr>
              <a:t>de rutina</a:t>
            </a:r>
          </a:p>
          <a:p>
            <a:pPr lvl="0">
              <a:spcBef>
                <a:spcPct val="20000"/>
              </a:spcBef>
              <a:defRPr/>
            </a:pPr>
            <a:r>
              <a:rPr lang="es-CL" sz="2800" dirty="0" smtClean="0">
                <a:solidFill>
                  <a:srgbClr val="000066"/>
                </a:solidFill>
              </a:rPr>
              <a:t> - Inspección </a:t>
            </a:r>
            <a:r>
              <a:rPr lang="es-CL" sz="2800" dirty="0">
                <a:solidFill>
                  <a:srgbClr val="000066"/>
                </a:solidFill>
              </a:rPr>
              <a:t>visual</a:t>
            </a:r>
          </a:p>
          <a:p>
            <a:pPr lvl="0">
              <a:spcBef>
                <a:spcPct val="20000"/>
              </a:spcBef>
              <a:defRPr/>
            </a:pPr>
            <a:r>
              <a:rPr lang="es-CL" sz="2800" dirty="0" smtClean="0">
                <a:solidFill>
                  <a:srgbClr val="000066"/>
                </a:solidFill>
              </a:rPr>
              <a:t> - Resistencia </a:t>
            </a:r>
            <a:r>
              <a:rPr lang="es-CL" sz="2800" dirty="0">
                <a:solidFill>
                  <a:srgbClr val="000066"/>
                </a:solidFill>
              </a:rPr>
              <a:t>óhmica de los bobinados</a:t>
            </a:r>
          </a:p>
          <a:p>
            <a:pPr marL="341313" lvl="0" indent="-341313">
              <a:spcBef>
                <a:spcPct val="20000"/>
              </a:spcBef>
              <a:defRPr/>
            </a:pPr>
            <a:r>
              <a:rPr lang="es-CL" sz="2800" dirty="0" smtClean="0">
                <a:solidFill>
                  <a:srgbClr val="000066"/>
                </a:solidFill>
              </a:rPr>
              <a:t> - Inspección </a:t>
            </a:r>
            <a:r>
              <a:rPr lang="es-CL" sz="2800" dirty="0">
                <a:solidFill>
                  <a:srgbClr val="000066"/>
                </a:solidFill>
              </a:rPr>
              <a:t>en los detectores de temperatura y resistencia de calentamiento</a:t>
            </a:r>
          </a:p>
          <a:p>
            <a:pPr lvl="0">
              <a:spcBef>
                <a:spcPct val="20000"/>
              </a:spcBef>
              <a:defRPr/>
            </a:pPr>
            <a:r>
              <a:rPr lang="es-CL" sz="2800" dirty="0" smtClean="0">
                <a:solidFill>
                  <a:srgbClr val="000066"/>
                </a:solidFill>
              </a:rPr>
              <a:t> - Marcación </a:t>
            </a:r>
            <a:r>
              <a:rPr lang="es-CL" sz="2800" dirty="0">
                <a:solidFill>
                  <a:srgbClr val="000066"/>
                </a:solidFill>
              </a:rPr>
              <a:t>de los bornes y secuencia de fases</a:t>
            </a:r>
          </a:p>
          <a:p>
            <a:pPr lvl="0">
              <a:spcBef>
                <a:spcPct val="20000"/>
              </a:spcBef>
              <a:defRPr/>
            </a:pPr>
            <a:r>
              <a:rPr lang="es-CL" sz="2800" dirty="0" smtClean="0">
                <a:solidFill>
                  <a:srgbClr val="000066"/>
                </a:solidFill>
              </a:rPr>
              <a:t> - Equilibrio </a:t>
            </a:r>
            <a:r>
              <a:rPr lang="es-CL" sz="2800" dirty="0">
                <a:solidFill>
                  <a:srgbClr val="000066"/>
                </a:solidFill>
              </a:rPr>
              <a:t>entre fases</a:t>
            </a:r>
          </a:p>
          <a:p>
            <a:pPr lvl="0">
              <a:spcBef>
                <a:spcPct val="20000"/>
              </a:spcBef>
              <a:defRPr/>
            </a:pPr>
            <a:r>
              <a:rPr lang="es-CL" sz="2800" dirty="0" smtClean="0">
                <a:solidFill>
                  <a:srgbClr val="000066"/>
                </a:solidFill>
              </a:rPr>
              <a:t> - Medición </a:t>
            </a:r>
            <a:r>
              <a:rPr lang="es-CL" sz="2800" dirty="0">
                <a:solidFill>
                  <a:srgbClr val="000066"/>
                </a:solidFill>
              </a:rPr>
              <a:t>de forma de onda y factor de </a:t>
            </a:r>
            <a:r>
              <a:rPr lang="es-CL" sz="2800" dirty="0" smtClean="0">
                <a:solidFill>
                  <a:srgbClr val="000066"/>
                </a:solidFill>
              </a:rPr>
              <a:t>distorsión</a:t>
            </a:r>
          </a:p>
          <a:p>
            <a:pPr lvl="0">
              <a:spcBef>
                <a:spcPct val="20000"/>
              </a:spcBef>
              <a:defRPr/>
            </a:pPr>
            <a:r>
              <a:rPr lang="es-CL" sz="2800" dirty="0" smtClean="0">
                <a:solidFill>
                  <a:srgbClr val="000066"/>
                </a:solidFill>
              </a:rPr>
              <a:t> - Cortocircuito </a:t>
            </a:r>
            <a:r>
              <a:rPr lang="es-CL" sz="2800" dirty="0">
                <a:solidFill>
                  <a:srgbClr val="000066"/>
                </a:solidFill>
              </a:rPr>
              <a:t>trifásico permanente</a:t>
            </a:r>
          </a:p>
          <a:p>
            <a:pPr lvl="0">
              <a:spcBef>
                <a:spcPct val="20000"/>
              </a:spcBef>
              <a:defRPr/>
            </a:pPr>
            <a:r>
              <a:rPr lang="es-CL" sz="2800" dirty="0" smtClean="0">
                <a:solidFill>
                  <a:srgbClr val="000066"/>
                </a:solidFill>
              </a:rPr>
              <a:t> - Ensayo </a:t>
            </a:r>
            <a:r>
              <a:rPr lang="es-CL" sz="2800" dirty="0">
                <a:solidFill>
                  <a:srgbClr val="000066"/>
                </a:solidFill>
              </a:rPr>
              <a:t>con rotor trabado</a:t>
            </a:r>
          </a:p>
          <a:p>
            <a:pPr lvl="0">
              <a:spcBef>
                <a:spcPct val="20000"/>
              </a:spcBef>
              <a:defRPr/>
            </a:pPr>
            <a:r>
              <a:rPr lang="es-CL" sz="2800" dirty="0" smtClean="0">
                <a:solidFill>
                  <a:srgbClr val="000066"/>
                </a:solidFill>
              </a:rPr>
              <a:t> - Ensayo </a:t>
            </a:r>
            <a:r>
              <a:rPr lang="es-CL" sz="2800" dirty="0">
                <a:solidFill>
                  <a:srgbClr val="000066"/>
                </a:solidFill>
              </a:rPr>
              <a:t>de tensión </a:t>
            </a:r>
            <a:r>
              <a:rPr lang="es-CL" sz="2800" dirty="0" smtClean="0">
                <a:solidFill>
                  <a:srgbClr val="000066"/>
                </a:solidFill>
              </a:rPr>
              <a:t>aplicada</a:t>
            </a:r>
            <a:endParaRPr lang="es-CL" sz="2800" dirty="0">
              <a:solidFill>
                <a:srgbClr val="000066"/>
              </a:solidFill>
            </a:endParaRPr>
          </a:p>
          <a:p>
            <a:pPr lvl="0">
              <a:spcBef>
                <a:spcPct val="20000"/>
              </a:spcBef>
              <a:defRPr/>
            </a:pPr>
            <a:r>
              <a:rPr lang="es-CL" sz="2800" dirty="0" smtClean="0">
                <a:solidFill>
                  <a:srgbClr val="000066"/>
                </a:solidFill>
              </a:rPr>
              <a:t> - Resistencia </a:t>
            </a:r>
            <a:r>
              <a:rPr lang="es-CL" sz="2800" dirty="0">
                <a:solidFill>
                  <a:srgbClr val="000066"/>
                </a:solidFill>
              </a:rPr>
              <a:t>de aislamiento </a:t>
            </a:r>
          </a:p>
          <a:p>
            <a:pPr lvl="0">
              <a:spcBef>
                <a:spcPct val="20000"/>
              </a:spcBef>
              <a:defRPr/>
            </a:pPr>
            <a:endParaRPr lang="es-CL" sz="22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17986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1255713" indent="-1255713"/>
            <a:r>
              <a:rPr lang="es-CL" sz="3600" b="1" dirty="0" smtClean="0">
                <a:solidFill>
                  <a:srgbClr val="000066"/>
                </a:solidFill>
              </a:rPr>
              <a:t> </a:t>
            </a:r>
          </a:p>
          <a:p>
            <a:pPr marL="1255713" indent="-1255713"/>
            <a:endParaRPr lang="es-CL" sz="3600" b="1" dirty="0">
              <a:solidFill>
                <a:srgbClr val="000066"/>
              </a:solidFill>
            </a:endParaRPr>
          </a:p>
          <a:p>
            <a:pPr marL="1255713" indent="-1255713"/>
            <a:r>
              <a:rPr lang="es-CL" sz="3600" b="1" dirty="0" smtClean="0">
                <a:solidFill>
                  <a:srgbClr val="000066"/>
                </a:solidFill>
              </a:rPr>
              <a:t> - Ensayo </a:t>
            </a:r>
            <a:r>
              <a:rPr lang="es-CL" sz="3600" b="1" dirty="0">
                <a:solidFill>
                  <a:srgbClr val="000066"/>
                </a:solidFill>
              </a:rPr>
              <a:t>de tipo</a:t>
            </a:r>
          </a:p>
          <a:p>
            <a:pPr marL="1255713" indent="-1255713"/>
            <a:endParaRPr lang="es-CL" sz="2800" b="1" dirty="0">
              <a:solidFill>
                <a:srgbClr val="000066"/>
              </a:solidFill>
            </a:endParaRPr>
          </a:p>
          <a:p>
            <a:pPr marL="1255713" indent="-1255713"/>
            <a:r>
              <a:rPr lang="es-CL" sz="2800" dirty="0" smtClean="0">
                <a:solidFill>
                  <a:srgbClr val="000066"/>
                </a:solidFill>
              </a:rPr>
              <a:t> - Ensayo </a:t>
            </a:r>
            <a:r>
              <a:rPr lang="es-CL" sz="2800" dirty="0">
                <a:solidFill>
                  <a:srgbClr val="000066"/>
                </a:solidFill>
              </a:rPr>
              <a:t>de elevación de temperatura</a:t>
            </a:r>
          </a:p>
          <a:p>
            <a:pPr marL="1255713" indent="-1255713"/>
            <a:r>
              <a:rPr lang="es-CL" sz="2800" dirty="0" smtClean="0">
                <a:solidFill>
                  <a:srgbClr val="000066"/>
                </a:solidFill>
              </a:rPr>
              <a:t> - Curva </a:t>
            </a:r>
            <a:r>
              <a:rPr lang="es-CL" sz="2800" dirty="0">
                <a:solidFill>
                  <a:srgbClr val="000066"/>
                </a:solidFill>
              </a:rPr>
              <a:t>en vacío (curva V)</a:t>
            </a:r>
          </a:p>
          <a:p>
            <a:pPr marL="1255713" indent="-1255713"/>
            <a:r>
              <a:rPr lang="es-CL" sz="2800" dirty="0" smtClean="0">
                <a:solidFill>
                  <a:srgbClr val="000066"/>
                </a:solidFill>
              </a:rPr>
              <a:t> - </a:t>
            </a:r>
            <a:r>
              <a:rPr lang="es-CL" sz="2800" dirty="0" err="1" smtClean="0">
                <a:solidFill>
                  <a:srgbClr val="000066"/>
                </a:solidFill>
              </a:rPr>
              <a:t>Sobrevelocidad</a:t>
            </a:r>
            <a:endParaRPr lang="es-CL" sz="2800" dirty="0">
              <a:solidFill>
                <a:srgbClr val="000066"/>
              </a:solidFill>
            </a:endParaRPr>
          </a:p>
          <a:p>
            <a:pPr marL="1255713" indent="-1255713"/>
            <a:r>
              <a:rPr lang="es-CL" sz="2800" dirty="0" smtClean="0">
                <a:solidFill>
                  <a:srgbClr val="000066"/>
                </a:solidFill>
              </a:rPr>
              <a:t> - Determinación </a:t>
            </a:r>
            <a:r>
              <a:rPr lang="es-CL" sz="2800" dirty="0">
                <a:solidFill>
                  <a:srgbClr val="000066"/>
                </a:solidFill>
              </a:rPr>
              <a:t>de las pérdidas y rendimiento</a:t>
            </a:r>
          </a:p>
          <a:p>
            <a:pPr marL="1255713" indent="-1255713"/>
            <a:r>
              <a:rPr lang="es-CL" sz="2800" dirty="0" smtClean="0">
                <a:solidFill>
                  <a:srgbClr val="000066"/>
                </a:solidFill>
              </a:rPr>
              <a:t> - Determinación </a:t>
            </a:r>
            <a:r>
              <a:rPr lang="es-CL" sz="2800" dirty="0">
                <a:solidFill>
                  <a:srgbClr val="000066"/>
                </a:solidFill>
              </a:rPr>
              <a:t>de las </a:t>
            </a:r>
            <a:r>
              <a:rPr lang="es-CL" sz="2800" dirty="0" smtClean="0">
                <a:solidFill>
                  <a:srgbClr val="000066"/>
                </a:solidFill>
              </a:rPr>
              <a:t>reactancias</a:t>
            </a:r>
          </a:p>
          <a:p>
            <a:pPr marL="1255713" indent="-1255713"/>
            <a:r>
              <a:rPr lang="es-CL" sz="2800" dirty="0" smtClean="0">
                <a:solidFill>
                  <a:srgbClr val="000066"/>
                </a:solidFill>
              </a:rPr>
              <a:t> - Medición </a:t>
            </a:r>
            <a:r>
              <a:rPr lang="es-CL" sz="2800" dirty="0">
                <a:solidFill>
                  <a:srgbClr val="000066"/>
                </a:solidFill>
              </a:rPr>
              <a:t>del nivel de ruido </a:t>
            </a:r>
          </a:p>
          <a:p>
            <a:pPr marL="1255713" indent="-1255713"/>
            <a:r>
              <a:rPr lang="es-CL" sz="2800" dirty="0">
                <a:solidFill>
                  <a:srgbClr val="000066"/>
                </a:solidFill>
              </a:rPr>
              <a:t> </a:t>
            </a:r>
            <a:r>
              <a:rPr lang="es-CL" sz="2800" dirty="0" smtClean="0">
                <a:solidFill>
                  <a:srgbClr val="000066"/>
                </a:solidFill>
              </a:rPr>
              <a:t>- Índice </a:t>
            </a:r>
            <a:r>
              <a:rPr lang="es-CL" sz="2800" dirty="0">
                <a:solidFill>
                  <a:srgbClr val="000066"/>
                </a:solidFill>
              </a:rPr>
              <a:t>de polarización</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spcBef>
                <a:spcPct val="20000"/>
              </a:spcBef>
              <a:defRPr/>
            </a:pPr>
            <a:r>
              <a:rPr lang="es-ES_tradnl" sz="4000" dirty="0" smtClean="0">
                <a:solidFill>
                  <a:srgbClr val="000066"/>
                </a:solidFill>
              </a:rPr>
              <a:t>  </a:t>
            </a:r>
          </a:p>
          <a:p>
            <a:pPr lvl="0">
              <a:spcBef>
                <a:spcPct val="20000"/>
              </a:spcBef>
              <a:defRPr/>
            </a:pPr>
            <a:r>
              <a:rPr lang="es-ES_tradnl" sz="4000" b="1" dirty="0">
                <a:solidFill>
                  <a:srgbClr val="000066"/>
                </a:solidFill>
              </a:rPr>
              <a:t> </a:t>
            </a:r>
            <a:r>
              <a:rPr lang="es-ES_tradnl" sz="3600" b="1" dirty="0" smtClean="0">
                <a:solidFill>
                  <a:srgbClr val="000066"/>
                </a:solidFill>
              </a:rPr>
              <a:t>- Ensayos especiales</a:t>
            </a:r>
          </a:p>
          <a:p>
            <a:pPr lvl="0">
              <a:spcBef>
                <a:spcPct val="20000"/>
              </a:spcBef>
              <a:defRPr/>
            </a:pPr>
            <a:endParaRPr lang="es-ES_tradnl" sz="3600" b="1" dirty="0" smtClean="0">
              <a:solidFill>
                <a:srgbClr val="000066"/>
              </a:solidFill>
            </a:endParaRPr>
          </a:p>
          <a:p>
            <a:pPr lvl="0">
              <a:spcBef>
                <a:spcPct val="20000"/>
              </a:spcBef>
              <a:defRPr/>
            </a:pPr>
            <a:r>
              <a:rPr kumimoji="0" lang="es-ES_tradnl" sz="3600" b="1" i="0" u="none" strike="noStrike" kern="1200" cap="none" spc="0" normalizeH="0" baseline="0" noProof="0" dirty="0">
                <a:ln>
                  <a:noFill/>
                </a:ln>
                <a:solidFill>
                  <a:srgbClr val="000066"/>
                </a:solidFill>
                <a:effectLst/>
                <a:uLnTx/>
                <a:uFillTx/>
              </a:rPr>
              <a:t> </a:t>
            </a:r>
            <a:r>
              <a:rPr kumimoji="0" lang="es-ES_tradnl" sz="3600" i="0" u="none" strike="noStrike" kern="1200" cap="none" spc="0" normalizeH="0" baseline="0" noProof="0" dirty="0" smtClean="0">
                <a:ln>
                  <a:noFill/>
                </a:ln>
                <a:solidFill>
                  <a:srgbClr val="000066"/>
                </a:solidFill>
                <a:effectLst/>
                <a:uLnTx/>
                <a:uFillTx/>
              </a:rPr>
              <a:t>- </a:t>
            </a:r>
            <a:r>
              <a:rPr kumimoji="0" lang="es-ES_tradnl" sz="2800" i="0" u="none" strike="noStrike" kern="1200" cap="none" spc="0" normalizeH="0" baseline="0" noProof="0" dirty="0" smtClean="0">
                <a:ln>
                  <a:noFill/>
                </a:ln>
                <a:solidFill>
                  <a:srgbClr val="000066"/>
                </a:solidFill>
                <a:effectLst/>
                <a:uLnTx/>
                <a:uFillTx/>
              </a:rPr>
              <a:t>Medición del nivel de ruido</a:t>
            </a:r>
          </a:p>
          <a:p>
            <a:pPr lvl="0">
              <a:spcBef>
                <a:spcPct val="20000"/>
              </a:spcBef>
              <a:defRPr/>
            </a:pPr>
            <a:r>
              <a:rPr lang="es-ES_tradnl" sz="2800" b="1" dirty="0">
                <a:solidFill>
                  <a:srgbClr val="000066"/>
                </a:solidFill>
              </a:rPr>
              <a:t>  </a:t>
            </a:r>
            <a:r>
              <a:rPr lang="es-ES_tradnl" sz="2800" b="1" dirty="0" smtClean="0">
                <a:solidFill>
                  <a:srgbClr val="000066"/>
                </a:solidFill>
              </a:rPr>
              <a:t>- </a:t>
            </a:r>
            <a:r>
              <a:rPr lang="es-ES_tradnl" sz="2800" dirty="0" smtClean="0">
                <a:solidFill>
                  <a:srgbClr val="000066"/>
                </a:solidFill>
              </a:rPr>
              <a:t>Medición de la tensión en el eje</a:t>
            </a:r>
            <a:endParaRPr kumimoji="0" lang="es-ES_tradnl" sz="2800" i="0" u="none" strike="noStrike" kern="1200" cap="none" spc="0" normalizeH="0" baseline="0" noProof="0" dirty="0">
              <a:ln>
                <a:noFill/>
              </a:ln>
              <a:solidFill>
                <a:schemeClr val="tx1"/>
              </a:solidFill>
              <a:effectLst/>
              <a:uLnTx/>
              <a:uFillTx/>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ES_tradnl" sz="4000" b="1" dirty="0" smtClean="0">
              <a:solidFill>
                <a:srgbClr val="000066"/>
              </a:solidFill>
            </a:endParaRPr>
          </a:p>
          <a:p>
            <a:pPr algn="ctr"/>
            <a:endParaRPr lang="es-ES_tradnl" sz="4000" b="1" dirty="0">
              <a:solidFill>
                <a:srgbClr val="000066"/>
              </a:solidFill>
            </a:endParaRPr>
          </a:p>
          <a:p>
            <a:pPr algn="ctr"/>
            <a:endParaRPr lang="es-ES_tradnl" sz="4000" b="1" dirty="0" smtClean="0">
              <a:solidFill>
                <a:srgbClr val="000066"/>
              </a:solidFill>
            </a:endParaRPr>
          </a:p>
          <a:p>
            <a:pPr algn="ctr"/>
            <a:endParaRPr lang="es-ES_tradnl" sz="4000" b="1" dirty="0">
              <a:solidFill>
                <a:srgbClr val="000066"/>
              </a:solidFill>
            </a:endParaRPr>
          </a:p>
          <a:p>
            <a:pPr algn="ctr"/>
            <a:endParaRPr lang="es-ES_tradnl" sz="4000" b="1" dirty="0" smtClean="0">
              <a:solidFill>
                <a:srgbClr val="000066"/>
              </a:solidFill>
            </a:endParaRPr>
          </a:p>
          <a:p>
            <a:pPr algn="ctr"/>
            <a:r>
              <a:rPr lang="es-ES_tradnl" sz="4000" b="1" dirty="0" smtClean="0">
                <a:solidFill>
                  <a:srgbClr val="000066"/>
                </a:solidFill>
              </a:rPr>
              <a:t>Accesorios</a:t>
            </a:r>
            <a:r>
              <a:rPr lang="es-ES_tradnl" sz="4000" dirty="0" smtClean="0"/>
              <a:t>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3600" dirty="0" smtClean="0">
              <a:solidFill>
                <a:srgbClr val="000066"/>
              </a:solidFill>
            </a:endParaRPr>
          </a:p>
          <a:p>
            <a:endParaRPr lang="es-CL" sz="3600" dirty="0">
              <a:solidFill>
                <a:srgbClr val="000066"/>
              </a:solidFill>
            </a:endParaRPr>
          </a:p>
          <a:p>
            <a:endParaRPr lang="es-CL" sz="3600" dirty="0" smtClean="0">
              <a:solidFill>
                <a:srgbClr val="000066"/>
              </a:solidFill>
            </a:endParaRPr>
          </a:p>
          <a:p>
            <a:pPr algn="ctr"/>
            <a:r>
              <a:rPr lang="es-CL" sz="3600" dirty="0" smtClean="0">
                <a:solidFill>
                  <a:srgbClr val="000066"/>
                </a:solidFill>
              </a:rPr>
              <a:t>Los </a:t>
            </a:r>
            <a:r>
              <a:rPr lang="es-CL" sz="3600" dirty="0">
                <a:solidFill>
                  <a:srgbClr val="000066"/>
                </a:solidFill>
              </a:rPr>
              <a:t>motores </a:t>
            </a:r>
            <a:r>
              <a:rPr lang="es-CL" sz="3600" dirty="0" smtClean="0">
                <a:solidFill>
                  <a:srgbClr val="000066"/>
                </a:solidFill>
              </a:rPr>
              <a:t>sincrónicos </a:t>
            </a:r>
            <a:r>
              <a:rPr lang="es-CL" sz="3600" dirty="0">
                <a:solidFill>
                  <a:srgbClr val="000066"/>
                </a:solidFill>
              </a:rPr>
              <a:t>son suministrados con los accesorios </a:t>
            </a:r>
            <a:r>
              <a:rPr lang="es-CL" sz="3600" dirty="0" err="1">
                <a:solidFill>
                  <a:srgbClr val="000066"/>
                </a:solidFill>
              </a:rPr>
              <a:t>standard</a:t>
            </a:r>
            <a:r>
              <a:rPr lang="es-CL" sz="3600" dirty="0">
                <a:solidFill>
                  <a:srgbClr val="000066"/>
                </a:solidFill>
              </a:rPr>
              <a:t> necesarios para su correcto funcionamiento y monitoreo.</a:t>
            </a:r>
          </a:p>
          <a:p>
            <a:pPr algn="ctr"/>
            <a:r>
              <a:rPr lang="es-CL" sz="3600" dirty="0">
                <a:solidFill>
                  <a:srgbClr val="000066"/>
                </a:solidFill>
              </a:rPr>
              <a:t>En la especificación del motor es importante informar otros accesorios para que sean incluidos en el proyecto y fabricación del motor.</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solidFill>
            <a:srgbClr val="FFFF99"/>
          </a:solidFill>
        </p:spPr>
        <p:txBody>
          <a:bodyPr>
            <a:normAutofit/>
          </a:bodyPr>
          <a:lstStyle/>
          <a:p>
            <a:pPr marL="0" indent="0">
              <a:buNone/>
            </a:pPr>
            <a:endParaRPr lang="es-CL" sz="3600" dirty="0" smtClean="0">
              <a:solidFill>
                <a:srgbClr val="000066"/>
              </a:solidFill>
            </a:endParaRPr>
          </a:p>
          <a:p>
            <a:pPr marL="0" indent="0">
              <a:buNone/>
            </a:pPr>
            <a:r>
              <a:rPr lang="es-CL" sz="3600" b="1" dirty="0" smtClean="0">
                <a:solidFill>
                  <a:srgbClr val="000066"/>
                </a:solidFill>
              </a:rPr>
              <a:t>- Corrección </a:t>
            </a:r>
            <a:r>
              <a:rPr lang="es-CL" sz="3600" b="1" dirty="0">
                <a:solidFill>
                  <a:srgbClr val="000066"/>
                </a:solidFill>
              </a:rPr>
              <a:t>del factor de potencia</a:t>
            </a:r>
          </a:p>
          <a:p>
            <a:pPr marL="0" indent="0" algn="ctr">
              <a:buNone/>
            </a:pPr>
            <a:r>
              <a:rPr lang="es-CL" sz="3600" dirty="0">
                <a:solidFill>
                  <a:srgbClr val="000066"/>
                </a:solidFill>
              </a:rPr>
              <a:t>Los motores sincrónicos </a:t>
            </a:r>
            <a:r>
              <a:rPr lang="es-CL" sz="3600" dirty="0" smtClean="0">
                <a:solidFill>
                  <a:srgbClr val="000066"/>
                </a:solidFill>
              </a:rPr>
              <a:t> </a:t>
            </a:r>
            <a:r>
              <a:rPr lang="es-CL" sz="3600" dirty="0">
                <a:solidFill>
                  <a:srgbClr val="000066"/>
                </a:solidFill>
              </a:rPr>
              <a:t>pueden </a:t>
            </a:r>
            <a:r>
              <a:rPr lang="es-CL" sz="3600" dirty="0" smtClean="0">
                <a:solidFill>
                  <a:srgbClr val="000066"/>
                </a:solidFill>
              </a:rPr>
              <a:t>ayudar a </a:t>
            </a:r>
            <a:r>
              <a:rPr lang="es-CL" sz="3600" dirty="0">
                <a:solidFill>
                  <a:srgbClr val="000066"/>
                </a:solidFill>
              </a:rPr>
              <a:t>la reducción de los costos de energía eléctrica y mejorar el rendimiento de sistemas </a:t>
            </a:r>
            <a:r>
              <a:rPr lang="es-CL" sz="3600" dirty="0" smtClean="0">
                <a:solidFill>
                  <a:srgbClr val="000066"/>
                </a:solidFill>
              </a:rPr>
              <a:t>de energía</a:t>
            </a:r>
            <a:r>
              <a:rPr lang="es-CL" sz="3600" dirty="0">
                <a:solidFill>
                  <a:srgbClr val="000066"/>
                </a:solidFill>
              </a:rPr>
              <a:t>, corrigiendo el factor de potencia de la red en que están instalados. En pocos años, el ahorro de energía eléctrica puede igualar </a:t>
            </a:r>
            <a:r>
              <a:rPr lang="es-CL" sz="3600" dirty="0" smtClean="0">
                <a:solidFill>
                  <a:srgbClr val="000066"/>
                </a:solidFill>
              </a:rPr>
              <a:t>el valor invertido en el motor</a:t>
            </a:r>
            <a:endParaRPr lang="es-CL" sz="3600" dirty="0">
              <a:solidFill>
                <a:srgbClr val="000066"/>
              </a:solidFill>
            </a:endParaRPr>
          </a:p>
        </p:txBody>
      </p:sp>
      <p:pic>
        <p:nvPicPr>
          <p:cNvPr id="4"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5" name="4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endParaRPr lang="es-CL" dirty="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b="1" dirty="0" smtClean="0">
                <a:solidFill>
                  <a:srgbClr val="000066"/>
                </a:solidFill>
              </a:rPr>
              <a:t> - Accesorios </a:t>
            </a:r>
            <a:r>
              <a:rPr lang="es-CL" sz="3600" b="1" dirty="0" err="1" smtClean="0">
                <a:solidFill>
                  <a:srgbClr val="000066"/>
                </a:solidFill>
              </a:rPr>
              <a:t>standard</a:t>
            </a:r>
            <a:endParaRPr lang="es-CL" sz="3600" b="1" dirty="0" smtClean="0">
              <a:solidFill>
                <a:srgbClr val="000066"/>
              </a:solidFill>
            </a:endParaRPr>
          </a:p>
          <a:p>
            <a:endParaRPr lang="es-CL" sz="3600" b="1" dirty="0">
              <a:solidFill>
                <a:srgbClr val="000066"/>
              </a:solidFill>
            </a:endParaRPr>
          </a:p>
          <a:p>
            <a:r>
              <a:rPr lang="es-CL" sz="3600" dirty="0" smtClean="0">
                <a:solidFill>
                  <a:srgbClr val="000066"/>
                </a:solidFill>
              </a:rPr>
              <a:t>- Sensores </a:t>
            </a:r>
            <a:r>
              <a:rPr lang="es-CL" sz="3600" dirty="0">
                <a:solidFill>
                  <a:srgbClr val="000066"/>
                </a:solidFill>
              </a:rPr>
              <a:t>de temperatura tipo Pt-100 </a:t>
            </a:r>
            <a:endParaRPr lang="es-CL" sz="3600" dirty="0" smtClean="0">
              <a:solidFill>
                <a:srgbClr val="000066"/>
              </a:solidFill>
            </a:endParaRPr>
          </a:p>
          <a:p>
            <a:pPr marL="231775" indent="-231775"/>
            <a:r>
              <a:rPr lang="es-CL" sz="3600" dirty="0" smtClean="0">
                <a:solidFill>
                  <a:srgbClr val="000066"/>
                </a:solidFill>
              </a:rPr>
              <a:t>  en </a:t>
            </a:r>
            <a:r>
              <a:rPr lang="es-CL" sz="3600" dirty="0">
                <a:solidFill>
                  <a:srgbClr val="000066"/>
                </a:solidFill>
              </a:rPr>
              <a:t>los bobinados del estator</a:t>
            </a:r>
          </a:p>
          <a:p>
            <a:pPr marL="231775" indent="-231775"/>
            <a:r>
              <a:rPr lang="es-CL" sz="3600" dirty="0" smtClean="0">
                <a:solidFill>
                  <a:srgbClr val="000066"/>
                </a:solidFill>
              </a:rPr>
              <a:t>- Sensores </a:t>
            </a:r>
            <a:r>
              <a:rPr lang="es-CL" sz="3600" dirty="0">
                <a:solidFill>
                  <a:srgbClr val="000066"/>
                </a:solidFill>
              </a:rPr>
              <a:t>de temperatura tipo Pt-100 en los </a:t>
            </a:r>
            <a:r>
              <a:rPr lang="es-CL" sz="3600" dirty="0" smtClean="0">
                <a:solidFill>
                  <a:srgbClr val="000066"/>
                </a:solidFill>
              </a:rPr>
              <a:t> descansos</a:t>
            </a:r>
            <a:endParaRPr lang="es-CL" sz="3600" dirty="0">
              <a:solidFill>
                <a:srgbClr val="000066"/>
              </a:solidFill>
            </a:endParaRPr>
          </a:p>
          <a:p>
            <a:r>
              <a:rPr lang="es-CL" sz="3600" dirty="0" smtClean="0">
                <a:solidFill>
                  <a:srgbClr val="000066"/>
                </a:solidFill>
              </a:rPr>
              <a:t>- Resistencia </a:t>
            </a:r>
            <a:r>
              <a:rPr lang="es-CL" sz="3600" dirty="0">
                <a:solidFill>
                  <a:srgbClr val="000066"/>
                </a:solidFill>
              </a:rPr>
              <a:t>de calentamiento</a:t>
            </a:r>
          </a:p>
          <a:p>
            <a:pPr marL="279400" indent="-279400"/>
            <a:r>
              <a:rPr lang="es-CL" sz="3600" dirty="0" smtClean="0">
                <a:solidFill>
                  <a:srgbClr val="000066"/>
                </a:solidFill>
              </a:rPr>
              <a:t>- Escobillas </a:t>
            </a:r>
            <a:r>
              <a:rPr lang="es-CL" sz="3600" dirty="0">
                <a:solidFill>
                  <a:srgbClr val="000066"/>
                </a:solidFill>
              </a:rPr>
              <a:t>para puesta a tierra del eje en los motores accionados por convertidores de frecuencia y todos los motores de las carcasas 450 y arriba.</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endParaRPr lang="es-CL" sz="2400" dirty="0" smtClean="0"/>
          </a:p>
          <a:p>
            <a:endParaRPr lang="es-CL" sz="2400" dirty="0"/>
          </a:p>
          <a:p>
            <a:endParaRPr lang="es-CL" sz="2400" dirty="0" smtClean="0"/>
          </a:p>
          <a:p>
            <a:endParaRPr lang="es-CL" sz="2400" dirty="0"/>
          </a:p>
          <a:p>
            <a:endParaRPr lang="es-CL" sz="2400" dirty="0" smtClean="0"/>
          </a:p>
          <a:p>
            <a:endParaRPr lang="es-CL" sz="2400" dirty="0"/>
          </a:p>
          <a:p>
            <a:endParaRPr lang="es-CL" sz="2400" dirty="0" smtClean="0"/>
          </a:p>
          <a:p>
            <a:endParaRPr lang="es-CL" sz="2400" dirty="0"/>
          </a:p>
          <a:p>
            <a:endParaRPr lang="es-CL" sz="2400" dirty="0" smtClean="0"/>
          </a:p>
          <a:p>
            <a:endParaRPr lang="es-CL" sz="2400" dirty="0"/>
          </a:p>
          <a:p>
            <a:endParaRPr lang="es-CL" sz="2400" dirty="0" smtClean="0"/>
          </a:p>
          <a:p>
            <a:endParaRPr lang="es-CL" sz="2400" dirty="0"/>
          </a:p>
          <a:p>
            <a:endParaRPr lang="es-CL" sz="2400" dirty="0" smtClean="0"/>
          </a:p>
          <a:p>
            <a:endParaRPr lang="es-CL" sz="2400" dirty="0"/>
          </a:p>
          <a:p>
            <a:endParaRPr lang="es-CL" sz="2400" dirty="0" smtClean="0"/>
          </a:p>
          <a:p>
            <a:r>
              <a:rPr lang="es-CL" sz="2400" dirty="0" smtClean="0"/>
              <a:t>        Termómetro         Dispositivo </a:t>
            </a:r>
            <a:r>
              <a:rPr lang="es-CL" sz="2400" dirty="0"/>
              <a:t>de </a:t>
            </a:r>
            <a:r>
              <a:rPr lang="es-CL" sz="2400" dirty="0" smtClean="0"/>
              <a:t>presurización              Pt-100</a:t>
            </a:r>
            <a:endParaRPr lang="es-CL" sz="2400" dirty="0"/>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91440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ES_tradnl" sz="4000" dirty="0" smtClean="0">
                <a:solidFill>
                  <a:srgbClr val="000066"/>
                </a:solidFill>
              </a:rPr>
              <a:t>  </a:t>
            </a:r>
            <a:r>
              <a:rPr lang="es-ES_tradnl" sz="3600" b="1" dirty="0" smtClean="0">
                <a:solidFill>
                  <a:srgbClr val="000066"/>
                </a:solidFill>
              </a:rPr>
              <a:t>- Accesorios especiales</a:t>
            </a:r>
          </a:p>
          <a:p>
            <a:endParaRPr lang="es-ES_tradnl" sz="3600" b="1" dirty="0">
              <a:solidFill>
                <a:srgbClr val="000066"/>
              </a:solidFill>
            </a:endParaRPr>
          </a:p>
          <a:p>
            <a:r>
              <a:rPr lang="es-ES_tradnl" sz="4000" dirty="0" smtClean="0">
                <a:solidFill>
                  <a:srgbClr val="000066"/>
                </a:solidFill>
              </a:rPr>
              <a:t> - </a:t>
            </a:r>
            <a:r>
              <a:rPr lang="es-ES_tradnl" sz="3600" dirty="0" smtClean="0">
                <a:solidFill>
                  <a:srgbClr val="000066"/>
                </a:solidFill>
              </a:rPr>
              <a:t>Capacitores</a:t>
            </a:r>
          </a:p>
          <a:p>
            <a:r>
              <a:rPr lang="es-ES_tradnl" sz="3600" dirty="0" smtClean="0">
                <a:solidFill>
                  <a:srgbClr val="000066"/>
                </a:solidFill>
              </a:rPr>
              <a:t> - Pararrayos</a:t>
            </a:r>
            <a:endParaRPr lang="es-ES_tradnl" sz="3600" dirty="0">
              <a:solidFill>
                <a:srgbClr val="000066"/>
              </a:solidFill>
            </a:endParaRPr>
          </a:p>
          <a:p>
            <a:r>
              <a:rPr lang="es-ES_tradnl" sz="3600" dirty="0" smtClean="0">
                <a:solidFill>
                  <a:srgbClr val="000066"/>
                </a:solidFill>
              </a:rPr>
              <a:t> - Transformadores </a:t>
            </a:r>
            <a:r>
              <a:rPr lang="es-ES_tradnl" sz="3600" dirty="0">
                <a:solidFill>
                  <a:srgbClr val="000066"/>
                </a:solidFill>
              </a:rPr>
              <a:t>de corriente (TC</a:t>
            </a:r>
            <a:r>
              <a:rPr lang="es-ES_tradnl" sz="3600" dirty="0" smtClean="0">
                <a:solidFill>
                  <a:srgbClr val="000066"/>
                </a:solidFill>
              </a:rPr>
              <a:t>)</a:t>
            </a:r>
          </a:p>
          <a:p>
            <a:r>
              <a:rPr lang="es-CL" sz="3600" dirty="0" smtClean="0">
                <a:solidFill>
                  <a:srgbClr val="000066"/>
                </a:solidFill>
              </a:rPr>
              <a:t> - Sensores </a:t>
            </a:r>
            <a:r>
              <a:rPr lang="es-CL" sz="3600" dirty="0">
                <a:solidFill>
                  <a:srgbClr val="000066"/>
                </a:solidFill>
              </a:rPr>
              <a:t>de </a:t>
            </a:r>
            <a:r>
              <a:rPr lang="es-CL" sz="3600" dirty="0" smtClean="0">
                <a:solidFill>
                  <a:srgbClr val="000066"/>
                </a:solidFill>
              </a:rPr>
              <a:t>vibración</a:t>
            </a:r>
          </a:p>
          <a:p>
            <a:r>
              <a:rPr lang="es-CL" sz="3600" dirty="0" smtClean="0">
                <a:solidFill>
                  <a:srgbClr val="000066"/>
                </a:solidFill>
              </a:rPr>
              <a:t> - Indicador </a:t>
            </a:r>
            <a:r>
              <a:rPr lang="es-CL" sz="3600" dirty="0">
                <a:solidFill>
                  <a:srgbClr val="000066"/>
                </a:solidFill>
              </a:rPr>
              <a:t>de posición (</a:t>
            </a:r>
            <a:r>
              <a:rPr lang="es-CL" sz="3600" dirty="0" err="1">
                <a:solidFill>
                  <a:srgbClr val="000066"/>
                </a:solidFill>
              </a:rPr>
              <a:t>encoder</a:t>
            </a:r>
            <a:r>
              <a:rPr lang="es-CL" sz="3600" dirty="0">
                <a:solidFill>
                  <a:srgbClr val="000066"/>
                </a:solidFill>
              </a:rPr>
              <a:t>)</a:t>
            </a:r>
          </a:p>
          <a:p>
            <a:r>
              <a:rPr lang="es-CL" sz="3600" dirty="0" smtClean="0">
                <a:solidFill>
                  <a:srgbClr val="000066"/>
                </a:solidFill>
              </a:rPr>
              <a:t> - Dispositivo </a:t>
            </a:r>
            <a:r>
              <a:rPr lang="es-CL" sz="3600" dirty="0">
                <a:solidFill>
                  <a:srgbClr val="000066"/>
                </a:solidFill>
              </a:rPr>
              <a:t>para </a:t>
            </a:r>
            <a:r>
              <a:rPr lang="es-CL" sz="3600" dirty="0" err="1">
                <a:solidFill>
                  <a:srgbClr val="000066"/>
                </a:solidFill>
              </a:rPr>
              <a:t>izaje</a:t>
            </a:r>
            <a:r>
              <a:rPr lang="es-CL" sz="3600" dirty="0">
                <a:solidFill>
                  <a:srgbClr val="000066"/>
                </a:solidFill>
              </a:rPr>
              <a:t> de la carcasa</a:t>
            </a:r>
          </a:p>
          <a:p>
            <a:pPr marL="403225" indent="-403225"/>
            <a:r>
              <a:rPr lang="es-CL" sz="3600" dirty="0" smtClean="0">
                <a:solidFill>
                  <a:srgbClr val="000066"/>
                </a:solidFill>
              </a:rPr>
              <a:t> - Sensores </a:t>
            </a:r>
            <a:r>
              <a:rPr lang="es-CL" sz="3600" dirty="0">
                <a:solidFill>
                  <a:srgbClr val="000066"/>
                </a:solidFill>
              </a:rPr>
              <a:t>de temperatura para entrada y salida de aire</a:t>
            </a:r>
          </a:p>
          <a:p>
            <a:r>
              <a:rPr lang="es-CL" sz="3600" dirty="0" smtClean="0">
                <a:solidFill>
                  <a:srgbClr val="000066"/>
                </a:solidFill>
              </a:rPr>
              <a:t> - Indicador </a:t>
            </a:r>
            <a:r>
              <a:rPr lang="es-CL" sz="3600" dirty="0">
                <a:solidFill>
                  <a:srgbClr val="000066"/>
                </a:solidFill>
              </a:rPr>
              <a:t>de vaciamiento de agua</a:t>
            </a:r>
          </a:p>
          <a:p>
            <a:endParaRPr lang="es-ES_tradnl" sz="40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2800" dirty="0">
                <a:solidFill>
                  <a:srgbClr val="000066"/>
                </a:solidFill>
              </a:rPr>
              <a:t> </a:t>
            </a:r>
            <a:endParaRPr lang="es-CL" sz="2800" dirty="0" smtClean="0">
              <a:solidFill>
                <a:srgbClr val="000066"/>
              </a:solidFill>
            </a:endParaRPr>
          </a:p>
          <a:p>
            <a:r>
              <a:rPr lang="es-CL" sz="2800" dirty="0" smtClean="0">
                <a:solidFill>
                  <a:srgbClr val="000066"/>
                </a:solidFill>
              </a:rPr>
              <a:t>  </a:t>
            </a:r>
          </a:p>
          <a:p>
            <a:endParaRPr lang="es-CL" sz="2800" dirty="0">
              <a:solidFill>
                <a:srgbClr val="000066"/>
              </a:solidFill>
            </a:endParaRPr>
          </a:p>
          <a:p>
            <a:r>
              <a:rPr lang="es-CL" sz="2800" dirty="0" smtClean="0">
                <a:solidFill>
                  <a:srgbClr val="000066"/>
                </a:solidFill>
              </a:rPr>
              <a:t>   - </a:t>
            </a:r>
            <a:r>
              <a:rPr lang="es-CL" sz="3600" dirty="0" err="1" smtClean="0">
                <a:solidFill>
                  <a:srgbClr val="000066"/>
                </a:solidFill>
              </a:rPr>
              <a:t>Flujómetro</a:t>
            </a:r>
            <a:r>
              <a:rPr lang="es-CL" sz="3600" dirty="0" smtClean="0">
                <a:solidFill>
                  <a:srgbClr val="000066"/>
                </a:solidFill>
              </a:rPr>
              <a:t> </a:t>
            </a:r>
            <a:r>
              <a:rPr lang="es-CL" sz="3600" dirty="0">
                <a:solidFill>
                  <a:srgbClr val="000066"/>
                </a:solidFill>
              </a:rPr>
              <a:t>para agua</a:t>
            </a:r>
          </a:p>
          <a:p>
            <a:r>
              <a:rPr lang="es-CL" sz="3600" dirty="0">
                <a:solidFill>
                  <a:srgbClr val="000066"/>
                </a:solidFill>
              </a:rPr>
              <a:t> </a:t>
            </a:r>
            <a:r>
              <a:rPr lang="es-CL" sz="3600" dirty="0" smtClean="0">
                <a:solidFill>
                  <a:srgbClr val="000066"/>
                </a:solidFill>
              </a:rPr>
              <a:t> - </a:t>
            </a:r>
            <a:r>
              <a:rPr lang="es-CL" sz="3600" dirty="0" err="1" smtClean="0">
                <a:solidFill>
                  <a:srgbClr val="000066"/>
                </a:solidFill>
              </a:rPr>
              <a:t>Flujómetro</a:t>
            </a:r>
            <a:r>
              <a:rPr lang="es-CL" sz="3600" dirty="0" smtClean="0">
                <a:solidFill>
                  <a:srgbClr val="000066"/>
                </a:solidFill>
              </a:rPr>
              <a:t> </a:t>
            </a:r>
            <a:r>
              <a:rPr lang="es-CL" sz="3600" dirty="0">
                <a:solidFill>
                  <a:srgbClr val="000066"/>
                </a:solidFill>
              </a:rPr>
              <a:t>para aceite</a:t>
            </a:r>
          </a:p>
          <a:p>
            <a:r>
              <a:rPr lang="es-CL" sz="3600" dirty="0">
                <a:solidFill>
                  <a:srgbClr val="000066"/>
                </a:solidFill>
              </a:rPr>
              <a:t> </a:t>
            </a:r>
            <a:r>
              <a:rPr lang="es-CL" sz="3600" dirty="0" smtClean="0">
                <a:solidFill>
                  <a:srgbClr val="000066"/>
                </a:solidFill>
              </a:rPr>
              <a:t> - Visor </a:t>
            </a:r>
            <a:r>
              <a:rPr lang="es-CL" sz="3600" dirty="0">
                <a:solidFill>
                  <a:srgbClr val="000066"/>
                </a:solidFill>
              </a:rPr>
              <a:t>de flujo de aceite</a:t>
            </a:r>
          </a:p>
          <a:p>
            <a:r>
              <a:rPr lang="es-CL" sz="3600" dirty="0">
                <a:solidFill>
                  <a:srgbClr val="000066"/>
                </a:solidFill>
              </a:rPr>
              <a:t> </a:t>
            </a:r>
            <a:r>
              <a:rPr lang="es-CL" sz="3600" dirty="0" smtClean="0">
                <a:solidFill>
                  <a:srgbClr val="000066"/>
                </a:solidFill>
              </a:rPr>
              <a:t> - Visor </a:t>
            </a:r>
            <a:r>
              <a:rPr lang="es-CL" sz="3600" dirty="0">
                <a:solidFill>
                  <a:srgbClr val="000066"/>
                </a:solidFill>
              </a:rPr>
              <a:t>de flujo de agua</a:t>
            </a:r>
          </a:p>
          <a:p>
            <a:pPr marL="511175" indent="-511175"/>
            <a:r>
              <a:rPr lang="es-CL" sz="3600" dirty="0">
                <a:solidFill>
                  <a:srgbClr val="000066"/>
                </a:solidFill>
              </a:rPr>
              <a:t> </a:t>
            </a:r>
            <a:r>
              <a:rPr lang="es-CL" sz="3600" dirty="0" smtClean="0">
                <a:solidFill>
                  <a:srgbClr val="000066"/>
                </a:solidFill>
              </a:rPr>
              <a:t> - Unidad </a:t>
            </a:r>
            <a:r>
              <a:rPr lang="es-CL" sz="3600" dirty="0">
                <a:solidFill>
                  <a:srgbClr val="000066"/>
                </a:solidFill>
              </a:rPr>
              <a:t>hidráulica para lubricación de los descansos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4000" dirty="0">
                <a:solidFill>
                  <a:srgbClr val="000066"/>
                </a:solidFill>
              </a:rPr>
              <a:t> </a:t>
            </a:r>
            <a:endParaRPr lang="es-CL" sz="4000" dirty="0" smtClean="0">
              <a:solidFill>
                <a:srgbClr val="000066"/>
              </a:solidFill>
            </a:endParaRPr>
          </a:p>
          <a:p>
            <a:endParaRPr lang="es-CL" sz="4000" dirty="0">
              <a:solidFill>
                <a:srgbClr val="000066"/>
              </a:solidFill>
            </a:endParaRPr>
          </a:p>
          <a:p>
            <a:r>
              <a:rPr lang="es-CL" sz="4000" dirty="0" smtClean="0">
                <a:solidFill>
                  <a:srgbClr val="000066"/>
                </a:solidFill>
              </a:rPr>
              <a:t> - </a:t>
            </a:r>
            <a:r>
              <a:rPr lang="es-CL" sz="3600" dirty="0" smtClean="0">
                <a:solidFill>
                  <a:srgbClr val="000066"/>
                </a:solidFill>
              </a:rPr>
              <a:t>Termómetro </a:t>
            </a:r>
            <a:r>
              <a:rPr lang="es-CL" sz="3600" dirty="0">
                <a:solidFill>
                  <a:srgbClr val="000066"/>
                </a:solidFill>
              </a:rPr>
              <a:t>para aceite (descansos)</a:t>
            </a:r>
          </a:p>
          <a:p>
            <a:pPr marL="341313" indent="-341313"/>
            <a:r>
              <a:rPr lang="es-CL" sz="3600" dirty="0">
                <a:solidFill>
                  <a:srgbClr val="000066"/>
                </a:solidFill>
              </a:rPr>
              <a:t> </a:t>
            </a:r>
            <a:r>
              <a:rPr lang="es-CL" sz="3600" dirty="0" smtClean="0">
                <a:solidFill>
                  <a:srgbClr val="000066"/>
                </a:solidFill>
              </a:rPr>
              <a:t>- Termómetro </a:t>
            </a:r>
            <a:r>
              <a:rPr lang="es-CL" sz="3600" dirty="0">
                <a:solidFill>
                  <a:srgbClr val="000066"/>
                </a:solidFill>
              </a:rPr>
              <a:t>para agua (intercambiador de calor)</a:t>
            </a:r>
          </a:p>
          <a:p>
            <a:r>
              <a:rPr lang="es-CL" sz="3600" dirty="0">
                <a:solidFill>
                  <a:srgbClr val="000066"/>
                </a:solidFill>
              </a:rPr>
              <a:t> </a:t>
            </a:r>
            <a:r>
              <a:rPr lang="es-CL" sz="3600" dirty="0" smtClean="0">
                <a:solidFill>
                  <a:srgbClr val="000066"/>
                </a:solidFill>
              </a:rPr>
              <a:t>- Termómetro </a:t>
            </a:r>
            <a:r>
              <a:rPr lang="es-CL" sz="3600" dirty="0">
                <a:solidFill>
                  <a:srgbClr val="000066"/>
                </a:solidFill>
              </a:rPr>
              <a:t>para aire (ventilación)</a:t>
            </a:r>
          </a:p>
          <a:p>
            <a:r>
              <a:rPr lang="es-CL" sz="3600" dirty="0">
                <a:solidFill>
                  <a:srgbClr val="000066"/>
                </a:solidFill>
              </a:rPr>
              <a:t> </a:t>
            </a:r>
            <a:r>
              <a:rPr lang="es-CL" sz="3600" dirty="0" smtClean="0">
                <a:solidFill>
                  <a:srgbClr val="000066"/>
                </a:solidFill>
              </a:rPr>
              <a:t>- Placa </a:t>
            </a:r>
            <a:r>
              <a:rPr lang="es-CL" sz="3600" dirty="0">
                <a:solidFill>
                  <a:srgbClr val="000066"/>
                </a:solidFill>
              </a:rPr>
              <a:t>de anclaje</a:t>
            </a:r>
          </a:p>
          <a:p>
            <a:r>
              <a:rPr lang="es-CL" sz="3600" dirty="0">
                <a:solidFill>
                  <a:srgbClr val="000066"/>
                </a:solidFill>
              </a:rPr>
              <a:t> </a:t>
            </a:r>
            <a:r>
              <a:rPr lang="es-CL" sz="3600" dirty="0" smtClean="0">
                <a:solidFill>
                  <a:srgbClr val="000066"/>
                </a:solidFill>
              </a:rPr>
              <a:t>- Dispositivo </a:t>
            </a:r>
            <a:r>
              <a:rPr lang="es-CL" sz="3600" dirty="0">
                <a:solidFill>
                  <a:srgbClr val="000066"/>
                </a:solidFill>
              </a:rPr>
              <a:t>de presurización </a:t>
            </a:r>
            <a:r>
              <a:rPr lang="es-CL" sz="3600" dirty="0" smtClean="0">
                <a:solidFill>
                  <a:srgbClr val="000066"/>
                </a:solidFill>
              </a:rPr>
              <a:t> </a:t>
            </a:r>
            <a:endParaRPr lang="es-CL" sz="3600" dirty="0">
              <a:solidFill>
                <a:srgbClr val="000066"/>
              </a:solidFill>
            </a:endParaRP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28294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algn="ctr"/>
            <a:endParaRPr lang="es-ES_tradnl" sz="4000" dirty="0" smtClean="0">
              <a:solidFill>
                <a:srgbClr val="000066"/>
              </a:solidFill>
            </a:endParaRPr>
          </a:p>
          <a:p>
            <a:pPr algn="ctr"/>
            <a:endParaRPr lang="es-ES_tradnl" sz="4000" dirty="0" smtClean="0">
              <a:solidFill>
                <a:srgbClr val="000066"/>
              </a:solidFill>
            </a:endParaRPr>
          </a:p>
          <a:p>
            <a:pPr algn="ctr"/>
            <a:endParaRPr lang="es-ES_tradnl" sz="7200" b="1" dirty="0" smtClean="0">
              <a:solidFill>
                <a:srgbClr val="000066"/>
              </a:solidFill>
              <a:effectLst>
                <a:outerShdw blurRad="38100" dist="38100" dir="2700000" algn="tl">
                  <a:srgbClr val="000000">
                    <a:alpha val="43137"/>
                  </a:srgbClr>
                </a:outerShdw>
              </a:effectLst>
              <a:latin typeface="Algerian" pitchFamily="82" charset="0"/>
              <a:cs typeface="Aharoni" pitchFamily="2" charset="-79"/>
            </a:endParaRPr>
          </a:p>
          <a:p>
            <a:pPr algn="ctr"/>
            <a:r>
              <a:rPr lang="es-ES_tradnl" sz="7200" b="1" dirty="0" smtClean="0">
                <a:solidFill>
                  <a:srgbClr val="000066"/>
                </a:solidFill>
                <a:effectLst>
                  <a:outerShdw blurRad="38100" dist="38100" dir="2700000" algn="tl">
                    <a:srgbClr val="000000">
                      <a:alpha val="43137"/>
                    </a:srgbClr>
                  </a:outerShdw>
                </a:effectLst>
                <a:latin typeface="Algerian" pitchFamily="82" charset="0"/>
                <a:cs typeface="Aharoni" pitchFamily="2" charset="-79"/>
              </a:rPr>
              <a:t>GRACIAS</a:t>
            </a:r>
            <a:r>
              <a:rPr lang="es-ES_tradnl" sz="7200" dirty="0" smtClean="0">
                <a:solidFill>
                  <a:srgbClr val="000066"/>
                </a:solidFill>
                <a:latin typeface="Aharoni" pitchFamily="2" charset="-79"/>
                <a:cs typeface="Aharoni" pitchFamily="2" charset="-79"/>
              </a:rPr>
              <a:t>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extLst>
      <p:ext uri="{BB962C8B-B14F-4D97-AF65-F5344CB8AC3E}">
        <p14:creationId xmlns:p14="http://schemas.microsoft.com/office/powerpoint/2010/main" val="28294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lvl="0" indent="-342900">
              <a:spcBef>
                <a:spcPct val="20000"/>
              </a:spcBef>
              <a:defRPr/>
            </a:pPr>
            <a:endParaRPr lang="es-CL" sz="3600" b="1" dirty="0" smtClean="0">
              <a:solidFill>
                <a:srgbClr val="000066"/>
              </a:solidFill>
            </a:endParaRPr>
          </a:p>
          <a:p>
            <a:pPr marL="342900" lvl="0" indent="-342900">
              <a:spcBef>
                <a:spcPct val="20000"/>
              </a:spcBef>
              <a:defRPr/>
            </a:pPr>
            <a:endParaRPr lang="es-CL" sz="3600" b="1" dirty="0" smtClean="0">
              <a:solidFill>
                <a:srgbClr val="000066"/>
              </a:solidFill>
            </a:endParaRPr>
          </a:p>
          <a:p>
            <a:pPr marL="342900" lvl="0" indent="-342900">
              <a:spcBef>
                <a:spcPct val="20000"/>
              </a:spcBef>
              <a:defRPr/>
            </a:pPr>
            <a:r>
              <a:rPr lang="es-CL" sz="3600" b="1" dirty="0" smtClean="0">
                <a:solidFill>
                  <a:srgbClr val="000066"/>
                </a:solidFill>
              </a:rPr>
              <a:t>- Mantener </a:t>
            </a:r>
            <a:r>
              <a:rPr lang="es-CL" sz="3600" b="1" dirty="0">
                <a:solidFill>
                  <a:srgbClr val="000066"/>
                </a:solidFill>
              </a:rPr>
              <a:t>la velocidad constante</a:t>
            </a:r>
          </a:p>
          <a:p>
            <a:pPr marL="342900" lvl="0" indent="-342900" algn="ctr">
              <a:spcBef>
                <a:spcPct val="20000"/>
              </a:spcBef>
              <a:defRPr/>
            </a:pPr>
            <a:r>
              <a:rPr lang="es-CL" sz="3600" dirty="0">
                <a:solidFill>
                  <a:srgbClr val="000066"/>
                </a:solidFill>
              </a:rPr>
              <a:t>El motor </a:t>
            </a:r>
            <a:r>
              <a:rPr lang="es-CL" sz="3600" dirty="0" smtClean="0">
                <a:solidFill>
                  <a:srgbClr val="000066"/>
                </a:solidFill>
              </a:rPr>
              <a:t>sincrónico </a:t>
            </a:r>
            <a:r>
              <a:rPr lang="es-CL" sz="3600" dirty="0">
                <a:solidFill>
                  <a:srgbClr val="000066"/>
                </a:solidFill>
              </a:rPr>
              <a:t>mantiene la </a:t>
            </a:r>
            <a:r>
              <a:rPr lang="es-CL" sz="3600" dirty="0" smtClean="0">
                <a:solidFill>
                  <a:srgbClr val="000066"/>
                </a:solidFill>
              </a:rPr>
              <a:t>             velocidad </a:t>
            </a:r>
            <a:r>
              <a:rPr lang="es-CL" sz="3600" dirty="0">
                <a:solidFill>
                  <a:srgbClr val="000066"/>
                </a:solidFill>
              </a:rPr>
              <a:t>constante en las </a:t>
            </a:r>
            <a:r>
              <a:rPr lang="es-CL" sz="3600" dirty="0" smtClean="0">
                <a:solidFill>
                  <a:srgbClr val="000066"/>
                </a:solidFill>
              </a:rPr>
              <a:t>situaciones            </a:t>
            </a:r>
            <a:r>
              <a:rPr lang="es-CL" sz="3600" dirty="0">
                <a:solidFill>
                  <a:srgbClr val="000066"/>
                </a:solidFill>
              </a:rPr>
              <a:t>de sobrecarga y también durante momentos de oscilaciones de tensión, </a:t>
            </a:r>
            <a:r>
              <a:rPr lang="es-CL" sz="3600" dirty="0" smtClean="0">
                <a:solidFill>
                  <a:srgbClr val="000066"/>
                </a:solidFill>
              </a:rPr>
              <a:t>respetando         </a:t>
            </a:r>
            <a:r>
              <a:rPr lang="es-CL" sz="3600" dirty="0">
                <a:solidFill>
                  <a:srgbClr val="000066"/>
                </a:solidFill>
              </a:rPr>
              <a:t>los limites del par máximo </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r>
              <a:rPr lang="es-CL" sz="3600" b="1" dirty="0" smtClean="0">
                <a:solidFill>
                  <a:srgbClr val="000066"/>
                </a:solidFill>
              </a:rPr>
              <a:t> </a:t>
            </a:r>
          </a:p>
          <a:p>
            <a:r>
              <a:rPr lang="es-CL" sz="3600" b="1" dirty="0">
                <a:solidFill>
                  <a:srgbClr val="000066"/>
                </a:solidFill>
              </a:rPr>
              <a:t> </a:t>
            </a:r>
            <a:r>
              <a:rPr lang="es-CL" sz="3600" b="1" dirty="0" smtClean="0">
                <a:solidFill>
                  <a:srgbClr val="000066"/>
                </a:solidFill>
              </a:rPr>
              <a:t>- Alto rendimiento</a:t>
            </a:r>
          </a:p>
          <a:p>
            <a:endParaRPr lang="es-CL" sz="3600" b="1" dirty="0">
              <a:solidFill>
                <a:srgbClr val="000066"/>
              </a:solidFill>
            </a:endParaRPr>
          </a:p>
          <a:p>
            <a:pPr algn="ctr"/>
            <a:r>
              <a:rPr lang="es-CL" sz="3600" dirty="0">
                <a:solidFill>
                  <a:srgbClr val="000066"/>
                </a:solidFill>
              </a:rPr>
              <a:t>La eficiencia en la conversión de energía eléctrica en mecánica es más eficiente, generando mayor ahorro de energía. Los motores </a:t>
            </a:r>
            <a:r>
              <a:rPr lang="es-CL" sz="3600" dirty="0" smtClean="0">
                <a:solidFill>
                  <a:srgbClr val="000066"/>
                </a:solidFill>
              </a:rPr>
              <a:t>sincrónicos </a:t>
            </a:r>
            <a:r>
              <a:rPr lang="es-CL" sz="3600" dirty="0">
                <a:solidFill>
                  <a:srgbClr val="000066"/>
                </a:solidFill>
              </a:rPr>
              <a:t>son proyectados también para operar con alta eficiencia en un largo rango de velocidad y suministrar un mejor aprovechamiento de energía para una grande variedad de cargas.</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sp>
        <p:nvSpPr>
          <p:cNvPr id="4"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4000" b="0" i="0"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4000" b="0" i="0" u="none" strike="noStrike" kern="1200" cap="none" spc="0" normalizeH="0" baseline="0" noProof="0" smtClean="0">
                <a:ln>
                  <a:noFill/>
                </a:ln>
                <a:solidFill>
                  <a:srgbClr val="000066"/>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0" y="0"/>
            <a:ext cx="9144000" cy="6858000"/>
          </a:xfrm>
          <a:prstGeom prst="rect">
            <a:avLst/>
          </a:prstGeom>
          <a:solidFill>
            <a:srgbClr val="FFFF99"/>
          </a:solidFill>
        </p:spPr>
        <p:txBody>
          <a:bodyPr vert="horz" lIns="91440" tIns="45720" rIns="91440" bIns="45720" rtlCol="0">
            <a:normAutofit/>
          </a:bodyPr>
          <a:lstStyle/>
          <a:p>
            <a:pPr lvl="0">
              <a:spcBef>
                <a:spcPct val="20000"/>
              </a:spcBef>
              <a:defRPr/>
            </a:pPr>
            <a:endParaRPr lang="es-CL" sz="2800" dirty="0" smtClean="0"/>
          </a:p>
          <a:p>
            <a:pPr lvl="0">
              <a:spcBef>
                <a:spcPct val="20000"/>
              </a:spcBef>
              <a:defRPr/>
            </a:pPr>
            <a:endParaRPr lang="es-CL" sz="2800" dirty="0"/>
          </a:p>
          <a:p>
            <a:pPr lvl="0">
              <a:spcBef>
                <a:spcPct val="20000"/>
              </a:spcBef>
              <a:defRPr/>
            </a:pPr>
            <a:endParaRPr lang="es-CL" sz="2800" dirty="0" smtClean="0"/>
          </a:p>
          <a:p>
            <a:pPr lvl="0">
              <a:spcBef>
                <a:spcPct val="20000"/>
              </a:spcBef>
              <a:defRPr/>
            </a:pPr>
            <a:endParaRPr lang="es-CL" sz="2800" dirty="0"/>
          </a:p>
          <a:p>
            <a:pPr lvl="0">
              <a:spcBef>
                <a:spcPct val="20000"/>
              </a:spcBef>
              <a:defRPr/>
            </a:pPr>
            <a:endParaRPr lang="es-CL" sz="2800" dirty="0" smtClean="0"/>
          </a:p>
          <a:p>
            <a:pPr lvl="0">
              <a:spcBef>
                <a:spcPct val="20000"/>
              </a:spcBef>
              <a:defRPr/>
            </a:pPr>
            <a:endParaRPr lang="es-CL" sz="2800" dirty="0"/>
          </a:p>
          <a:p>
            <a:pPr lvl="0">
              <a:spcBef>
                <a:spcPct val="20000"/>
              </a:spcBef>
              <a:defRPr/>
            </a:pPr>
            <a:endParaRPr lang="es-CL" sz="2800" dirty="0" smtClean="0"/>
          </a:p>
          <a:p>
            <a:pPr lvl="0">
              <a:spcBef>
                <a:spcPct val="20000"/>
              </a:spcBef>
              <a:defRPr/>
            </a:pPr>
            <a:endParaRPr lang="es-CL" sz="2800" dirty="0"/>
          </a:p>
          <a:p>
            <a:pPr lvl="0">
              <a:spcBef>
                <a:spcPct val="20000"/>
              </a:spcBef>
              <a:defRPr/>
            </a:pPr>
            <a:endParaRPr lang="es-CL" sz="2800" dirty="0" smtClean="0"/>
          </a:p>
          <a:p>
            <a:pPr lvl="0">
              <a:spcBef>
                <a:spcPct val="20000"/>
              </a:spcBef>
              <a:defRPr/>
            </a:pPr>
            <a:endParaRPr lang="es-CL" sz="2800" dirty="0"/>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15338" y="0"/>
            <a:ext cx="928662" cy="130543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
        <p:nvSpPr>
          <p:cNvPr id="7" name="6 Rectángulo"/>
          <p:cNvSpPr/>
          <p:nvPr/>
        </p:nvSpPr>
        <p:spPr>
          <a:xfrm>
            <a:off x="0" y="6000744"/>
            <a:ext cx="9144000" cy="857256"/>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smtClean="0">
                <a:solidFill>
                  <a:srgbClr val="FFFF00"/>
                </a:solidFill>
                <a:effectLst>
                  <a:glow rad="228600">
                    <a:schemeClr val="accent1">
                      <a:satMod val="175000"/>
                      <a:alpha val="40000"/>
                    </a:schemeClr>
                  </a:glow>
                  <a:outerShdw blurRad="38100" dist="38100" dir="2700000" algn="tl">
                    <a:srgbClr val="000000">
                      <a:alpha val="43137"/>
                    </a:srgbClr>
                  </a:outerShdw>
                  <a:reflection blurRad="6350" stA="55000" endA="300" endPos="45500" dir="5400000" sy="-100000" algn="bl" rotWithShape="0"/>
                </a:effectLst>
              </a:rPr>
              <a:t>Universidad de Aconcagua</a:t>
            </a:r>
          </a:p>
        </p:txBody>
      </p:sp>
      <p:sp>
        <p:nvSpPr>
          <p:cNvPr id="8" name="7 Rectángulo"/>
          <p:cNvSpPr/>
          <p:nvPr/>
        </p:nvSpPr>
        <p:spPr>
          <a:xfrm>
            <a:off x="0" y="0"/>
            <a:ext cx="9144000" cy="4869025"/>
          </a:xfrm>
          <a:prstGeom prst="rect">
            <a:avLst/>
          </a:prstGeom>
        </p:spPr>
        <p:txBody>
          <a:bodyPr wrap="square">
            <a:spAutoFit/>
          </a:bodyPr>
          <a:lstStyle/>
          <a:p>
            <a:pPr marL="342900" lvl="0" indent="-342900">
              <a:spcBef>
                <a:spcPct val="20000"/>
              </a:spcBef>
              <a:defRPr/>
            </a:pPr>
            <a:r>
              <a:rPr lang="es-CL" sz="3200" b="1" dirty="0" smtClean="0">
                <a:solidFill>
                  <a:srgbClr val="000066"/>
                </a:solidFill>
              </a:rPr>
              <a:t> </a:t>
            </a:r>
          </a:p>
          <a:p>
            <a:pPr marL="342900" lvl="0" indent="-342900">
              <a:spcBef>
                <a:spcPct val="20000"/>
              </a:spcBef>
              <a:defRPr/>
            </a:pPr>
            <a:endParaRPr lang="es-CL" sz="3200" b="1" dirty="0">
              <a:solidFill>
                <a:srgbClr val="000066"/>
              </a:solidFill>
            </a:endParaRPr>
          </a:p>
          <a:p>
            <a:pPr marL="342900" lvl="0" indent="-342900">
              <a:spcBef>
                <a:spcPct val="20000"/>
              </a:spcBef>
              <a:defRPr/>
            </a:pPr>
            <a:r>
              <a:rPr lang="es-CL" sz="3200" b="1" dirty="0" smtClean="0">
                <a:solidFill>
                  <a:srgbClr val="000066"/>
                </a:solidFill>
              </a:rPr>
              <a:t>  - </a:t>
            </a:r>
            <a:r>
              <a:rPr lang="es-CL" sz="3600" b="1" dirty="0" smtClean="0">
                <a:solidFill>
                  <a:srgbClr val="000066"/>
                </a:solidFill>
              </a:rPr>
              <a:t>Alta </a:t>
            </a:r>
            <a:r>
              <a:rPr lang="es-CL" sz="3600" b="1" dirty="0">
                <a:solidFill>
                  <a:srgbClr val="000066"/>
                </a:solidFill>
              </a:rPr>
              <a:t>capacidad de par</a:t>
            </a:r>
          </a:p>
          <a:p>
            <a:pPr marL="342900" lvl="0" indent="-342900" algn="ctr">
              <a:spcBef>
                <a:spcPct val="20000"/>
              </a:spcBef>
              <a:defRPr/>
            </a:pPr>
            <a:r>
              <a:rPr lang="es-CL" sz="3200" dirty="0" smtClean="0">
                <a:solidFill>
                  <a:srgbClr val="000066"/>
                </a:solidFill>
              </a:rPr>
              <a:t>  </a:t>
            </a:r>
          </a:p>
          <a:p>
            <a:pPr marL="342900" lvl="0" indent="-342900" algn="ctr">
              <a:spcBef>
                <a:spcPct val="20000"/>
              </a:spcBef>
              <a:defRPr/>
            </a:pPr>
            <a:r>
              <a:rPr lang="es-CL" sz="3200" dirty="0" smtClean="0">
                <a:solidFill>
                  <a:srgbClr val="000066"/>
                </a:solidFill>
              </a:rPr>
              <a:t> </a:t>
            </a:r>
            <a:r>
              <a:rPr lang="es-CL" sz="3600" dirty="0" smtClean="0">
                <a:solidFill>
                  <a:srgbClr val="000066"/>
                </a:solidFill>
              </a:rPr>
              <a:t>Los </a:t>
            </a:r>
            <a:r>
              <a:rPr lang="es-CL" sz="3600" dirty="0">
                <a:solidFill>
                  <a:srgbClr val="000066"/>
                </a:solidFill>
              </a:rPr>
              <a:t>motores </a:t>
            </a:r>
            <a:r>
              <a:rPr lang="es-CL" sz="3600" dirty="0" smtClean="0">
                <a:solidFill>
                  <a:srgbClr val="000066"/>
                </a:solidFill>
              </a:rPr>
              <a:t>sincrónicos </a:t>
            </a:r>
            <a:r>
              <a:rPr lang="es-CL" sz="3600" dirty="0">
                <a:solidFill>
                  <a:srgbClr val="000066"/>
                </a:solidFill>
              </a:rPr>
              <a:t>son proyectados </a:t>
            </a:r>
            <a:endParaRPr lang="es-CL" sz="3600" dirty="0" smtClean="0">
              <a:solidFill>
                <a:srgbClr val="000066"/>
              </a:solidFill>
            </a:endParaRPr>
          </a:p>
          <a:p>
            <a:pPr marL="342900" lvl="0" indent="-342900" algn="ctr">
              <a:spcBef>
                <a:spcPct val="20000"/>
              </a:spcBef>
              <a:defRPr/>
            </a:pPr>
            <a:r>
              <a:rPr lang="es-CL" sz="3600" dirty="0">
                <a:solidFill>
                  <a:srgbClr val="000066"/>
                </a:solidFill>
              </a:rPr>
              <a:t> </a:t>
            </a:r>
            <a:r>
              <a:rPr lang="es-CL" sz="3600" dirty="0" smtClean="0">
                <a:solidFill>
                  <a:srgbClr val="000066"/>
                </a:solidFill>
              </a:rPr>
              <a:t>con </a:t>
            </a:r>
            <a:r>
              <a:rPr lang="es-CL" sz="3600" dirty="0">
                <a:solidFill>
                  <a:srgbClr val="000066"/>
                </a:solidFill>
              </a:rPr>
              <a:t>altos pares en régimen, manteniendo la velocidad constante aún en aplicaciones con grandes variaciones de carga.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2387</Words>
  <Application>Microsoft Office PowerPoint</Application>
  <PresentationFormat>Presentación en pantalla (4:3)</PresentationFormat>
  <Paragraphs>558</Paragraphs>
  <Slides>65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65</vt:i4>
      </vt:variant>
    </vt:vector>
  </HeadingPairs>
  <TitlesOfParts>
    <vt:vector size="72" baseType="lpstr">
      <vt:lpstr>Arial Unicode MS</vt:lpstr>
      <vt:lpstr>Aharoni</vt:lpstr>
      <vt:lpstr>Algerian</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PCservi - 034-463253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BIBLIOGRAFÍA *  Roberto Espinoza y Lara, “Sistemas eléctricos de distribución”. Ed. LIMUSA,      México, 1981.  *  Brand C., Luis Moncada “Protecciones de sistemas eléctricos Vol 1 y 2  *  Zenteno, Mario y Legarraga, Jacques, “Protecciones de sistemas eléctricos” *  Jaime Cordova Perez, “Distribucion Industrial de la Energía Eléctrica”, 1994  *  Grainger, Stevenson, “Análisis de sistemas de potencia”, Mc. Graw Hill 2001. *  Gilberto Henriquez Harper, “Protecciones de Instalaciones Eléctricas”, ”. Ed.   LIMUSA,  México, 1981.  </dc:title>
  <dc:creator>WinPCservi</dc:creator>
  <cp:lastModifiedBy>Gustavo Torres</cp:lastModifiedBy>
  <cp:revision>101</cp:revision>
  <dcterms:created xsi:type="dcterms:W3CDTF">2011-03-28T17:26:17Z</dcterms:created>
  <dcterms:modified xsi:type="dcterms:W3CDTF">2014-05-26T22:11:46Z</dcterms:modified>
</cp:coreProperties>
</file>