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9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799C-86A7-429A-B485-56226126C926}" type="datetimeFigureOut">
              <a:rPr lang="en-US" smtClean="0"/>
              <a:pPr/>
              <a:t>12/1/2016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3F11-4472-401A-87C9-C086797A2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Contrasting ideas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762718" cy="32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44360"/>
            <a:ext cx="8428742" cy="341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1819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7636184" cy="11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873606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14926"/>
            <a:ext cx="906810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49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5000660" cy="251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7982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899528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7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But / However</a:t>
            </a:r>
            <a:endParaRPr lang="en-GB" sz="1600" b="1" dirty="0" smtClean="0"/>
          </a:p>
          <a:p>
            <a:r>
              <a:rPr lang="en-GB" sz="1600" b="1" dirty="0" smtClean="0"/>
              <a:t>But </a:t>
            </a:r>
            <a:r>
              <a:rPr lang="en-GB" sz="1600" dirty="0" smtClean="0"/>
              <a:t>is more informal than </a:t>
            </a:r>
            <a:r>
              <a:rPr lang="en-GB" sz="1600" b="1" dirty="0" smtClean="0"/>
              <a:t>however. </a:t>
            </a:r>
            <a:r>
              <a:rPr lang="en-GB" sz="1600" dirty="0" smtClean="0"/>
              <a:t>You can use </a:t>
            </a:r>
            <a:r>
              <a:rPr lang="en-GB" sz="1600" b="1" dirty="0" smtClean="0"/>
              <a:t>however </a:t>
            </a:r>
            <a:r>
              <a:rPr lang="en-GB" sz="1600" dirty="0" smtClean="0"/>
              <a:t>at the beginning of a sentence, but you can’t use </a:t>
            </a:r>
            <a:r>
              <a:rPr lang="en-GB" sz="1600" b="1" dirty="0" smtClean="0"/>
              <a:t>but </a:t>
            </a:r>
            <a:r>
              <a:rPr lang="en-GB" sz="1600" dirty="0" smtClean="0"/>
              <a:t>at the beginning of a sentence (in written English).</a:t>
            </a:r>
          </a:p>
          <a:p>
            <a:r>
              <a:rPr lang="en-GB" sz="1600" dirty="0" smtClean="0"/>
              <a:t>	I tried to lift the box, </a:t>
            </a:r>
            <a:r>
              <a:rPr lang="en-GB" sz="1600" b="1" dirty="0" smtClean="0"/>
              <a:t>but</a:t>
            </a:r>
            <a:r>
              <a:rPr lang="en-GB" sz="1600" dirty="0" smtClean="0"/>
              <a:t> it was too heavy for me.</a:t>
            </a:r>
          </a:p>
          <a:p>
            <a:r>
              <a:rPr lang="en-GB" sz="1600" dirty="0" smtClean="0"/>
              <a:t>	I tried to lift the box. </a:t>
            </a:r>
            <a:r>
              <a:rPr lang="en-GB" sz="1600" b="1" dirty="0" smtClean="0"/>
              <a:t>However,</a:t>
            </a:r>
            <a:r>
              <a:rPr lang="en-GB" sz="1600" dirty="0" smtClean="0"/>
              <a:t> it was too heavy for me.</a:t>
            </a:r>
          </a:p>
          <a:p>
            <a:pPr algn="ctr"/>
            <a:r>
              <a:rPr lang="en-GB" sz="1600" b="1" dirty="0"/>
              <a:t>Although / Even though</a:t>
            </a:r>
            <a:endParaRPr lang="en-GB" sz="1600" b="1" dirty="0" smtClean="0"/>
          </a:p>
          <a:p>
            <a:r>
              <a:rPr lang="en-GB" sz="1600" dirty="0" smtClean="0"/>
              <a:t>These linking words are the same, and they are both followed by a </a:t>
            </a:r>
            <a:r>
              <a:rPr lang="en-GB" sz="1600" b="1" dirty="0" smtClean="0"/>
              <a:t>subject + verb.</a:t>
            </a:r>
            <a:endParaRPr lang="en-GB" sz="1600" dirty="0" smtClean="0"/>
          </a:p>
          <a:p>
            <a:r>
              <a:rPr lang="en-GB" sz="1600" b="1" dirty="0" smtClean="0"/>
              <a:t>	Although</a:t>
            </a:r>
            <a:r>
              <a:rPr lang="en-GB" sz="1600" dirty="0" smtClean="0"/>
              <a:t> I exercise every day, I can’t seem to lose any weight.</a:t>
            </a:r>
          </a:p>
          <a:p>
            <a:r>
              <a:rPr lang="en-GB" sz="1600" dirty="0" smtClean="0"/>
              <a:t>	She still loves him, </a:t>
            </a:r>
            <a:r>
              <a:rPr lang="en-GB" sz="1600" b="1" dirty="0" smtClean="0"/>
              <a:t>even though </a:t>
            </a:r>
            <a:r>
              <a:rPr lang="en-GB" sz="1600" dirty="0" smtClean="0"/>
              <a:t>he treated her very badly.</a:t>
            </a:r>
          </a:p>
          <a:p>
            <a:pPr algn="ctr"/>
            <a:r>
              <a:rPr lang="en-GB" sz="1600" b="1" dirty="0"/>
              <a:t>Despite / In spite of</a:t>
            </a:r>
            <a:endParaRPr lang="en-GB" sz="1600" b="1" dirty="0" smtClean="0"/>
          </a:p>
          <a:p>
            <a:r>
              <a:rPr lang="en-GB" sz="1600" dirty="0" smtClean="0"/>
              <a:t>These linking words are the same, and they are followed by a </a:t>
            </a:r>
            <a:r>
              <a:rPr lang="en-GB" sz="1600" b="1" dirty="0" smtClean="0"/>
              <a:t>noun </a:t>
            </a:r>
            <a:r>
              <a:rPr lang="en-GB" sz="1600" dirty="0" smtClean="0"/>
              <a:t>or a </a:t>
            </a:r>
            <a:r>
              <a:rPr lang="en-GB" sz="1600" b="1" dirty="0" smtClean="0"/>
              <a:t>gerund </a:t>
            </a:r>
            <a:r>
              <a:rPr lang="en-GB" sz="1600" dirty="0" smtClean="0"/>
              <a:t>(-</a:t>
            </a:r>
            <a:r>
              <a:rPr lang="en-GB" sz="1600" dirty="0" err="1" smtClean="0"/>
              <a:t>ing</a:t>
            </a:r>
            <a:r>
              <a:rPr lang="en-GB" sz="1600" dirty="0" smtClean="0"/>
              <a:t> form of the verb, which can function as a noun).</a:t>
            </a:r>
          </a:p>
          <a:p>
            <a:r>
              <a:rPr lang="en-GB" sz="1600" dirty="0" smtClean="0"/>
              <a:t>	Our plane arrived on time </a:t>
            </a:r>
            <a:r>
              <a:rPr lang="en-GB" sz="1600" b="1" dirty="0" smtClean="0"/>
              <a:t>in spite of </a:t>
            </a:r>
            <a:r>
              <a:rPr lang="en-GB" sz="1600" dirty="0" smtClean="0"/>
              <a:t>the delay during takeoff.</a:t>
            </a:r>
          </a:p>
          <a:p>
            <a:r>
              <a:rPr lang="en-GB" sz="1600" dirty="0" smtClean="0"/>
              <a:t>	We won the game </a:t>
            </a:r>
            <a:r>
              <a:rPr lang="en-GB" sz="1600" b="1" dirty="0" smtClean="0"/>
              <a:t>despite</a:t>
            </a:r>
            <a:r>
              <a:rPr lang="en-GB" sz="1600" dirty="0" smtClean="0"/>
              <a:t> having two fewer players.</a:t>
            </a:r>
          </a:p>
          <a:p>
            <a:pPr algn="ctr"/>
            <a:r>
              <a:rPr lang="en-GB" sz="1600" b="1" dirty="0"/>
              <a:t>Despite the fact that / in spite of the fact that</a:t>
            </a:r>
            <a:endParaRPr lang="en-GB" sz="1600" b="1" dirty="0" smtClean="0"/>
          </a:p>
          <a:p>
            <a:r>
              <a:rPr lang="en-GB" sz="1600" dirty="0" smtClean="0"/>
              <a:t>These phrases are followed by a </a:t>
            </a:r>
            <a:r>
              <a:rPr lang="en-GB" sz="1600" b="1" dirty="0" smtClean="0"/>
              <a:t>subject + verb.</a:t>
            </a:r>
            <a:endParaRPr lang="en-GB" sz="1600" dirty="0" smtClean="0"/>
          </a:p>
          <a:p>
            <a:r>
              <a:rPr lang="en-GB" sz="1600" dirty="0" smtClean="0"/>
              <a:t>	Our plane arrived on time </a:t>
            </a:r>
            <a:r>
              <a:rPr lang="en-GB" sz="1600" b="1" dirty="0" smtClean="0"/>
              <a:t>in spite of the fact that</a:t>
            </a:r>
            <a:r>
              <a:rPr lang="en-GB" sz="1600" dirty="0" smtClean="0"/>
              <a:t> it left 30 minutes late.</a:t>
            </a:r>
          </a:p>
          <a:p>
            <a:r>
              <a:rPr lang="en-GB" sz="1600" dirty="0" smtClean="0"/>
              <a:t>	We won the game </a:t>
            </a:r>
            <a:r>
              <a:rPr lang="en-GB" sz="1600" b="1" dirty="0" smtClean="0"/>
              <a:t>despite the fact that </a:t>
            </a:r>
            <a:r>
              <a:rPr lang="en-GB" sz="1600" dirty="0" smtClean="0"/>
              <a:t>we had two fewer players.</a:t>
            </a:r>
          </a:p>
          <a:p>
            <a:pPr algn="ctr"/>
            <a:r>
              <a:rPr lang="en-GB" sz="1600" b="1" dirty="0"/>
              <a:t>While / Whereas / Unlike</a:t>
            </a:r>
            <a:endParaRPr lang="en-GB" sz="1600" b="1" dirty="0" smtClean="0"/>
          </a:p>
          <a:p>
            <a:r>
              <a:rPr lang="en-GB" sz="1600" dirty="0" smtClean="0"/>
              <a:t>These linking words are used to make contrasts. </a:t>
            </a:r>
            <a:r>
              <a:rPr lang="en-GB" sz="1600" b="1" dirty="0" smtClean="0"/>
              <a:t>While </a:t>
            </a:r>
            <a:r>
              <a:rPr lang="en-GB" sz="1600" dirty="0" smtClean="0"/>
              <a:t>and </a:t>
            </a:r>
            <a:r>
              <a:rPr lang="en-GB" sz="1600" b="1" dirty="0" smtClean="0"/>
              <a:t>whereas </a:t>
            </a:r>
            <a:r>
              <a:rPr lang="en-GB" sz="1600" dirty="0" smtClean="0"/>
              <a:t>are usually used between two complete phrases. </a:t>
            </a:r>
            <a:r>
              <a:rPr lang="en-GB" sz="1600" b="1" dirty="0" smtClean="0"/>
              <a:t>Unlike </a:t>
            </a:r>
            <a:r>
              <a:rPr lang="en-GB" sz="1600" dirty="0" smtClean="0"/>
              <a:t>is typically used with only a subject.</a:t>
            </a:r>
          </a:p>
          <a:p>
            <a:r>
              <a:rPr lang="en-GB" sz="1600" dirty="0" smtClean="0"/>
              <a:t>	I like tennis, </a:t>
            </a:r>
            <a:r>
              <a:rPr lang="en-GB" sz="1600" b="1" dirty="0" smtClean="0"/>
              <a:t>while</a:t>
            </a:r>
            <a:r>
              <a:rPr lang="en-GB" sz="1600" dirty="0" smtClean="0"/>
              <a:t> my brother prefers bowling.</a:t>
            </a:r>
          </a:p>
          <a:p>
            <a:r>
              <a:rPr lang="en-GB" sz="1600" dirty="0" smtClean="0"/>
              <a:t>	This cell phone plan costs $0.05 per minute, </a:t>
            </a:r>
            <a:r>
              <a:rPr lang="en-GB" sz="1600" b="1" dirty="0" smtClean="0"/>
              <a:t>whereas</a:t>
            </a:r>
            <a:r>
              <a:rPr lang="en-GB" sz="1600" dirty="0" smtClean="0"/>
              <a:t> that one gives you up to 800 minutes per 	month for a fixed price.</a:t>
            </a:r>
          </a:p>
          <a:p>
            <a:r>
              <a:rPr lang="en-GB" sz="1600" dirty="0" smtClean="0"/>
              <a:t>	His boss allows him to work from home, </a:t>
            </a:r>
            <a:r>
              <a:rPr lang="en-GB" sz="1600" b="1" dirty="0" smtClean="0"/>
              <a:t>unlike</a:t>
            </a:r>
            <a:r>
              <a:rPr lang="en-GB" sz="1600" dirty="0" smtClean="0"/>
              <a:t> mine.</a:t>
            </a:r>
          </a:p>
          <a:p>
            <a:r>
              <a:rPr lang="en-GB" sz="1600" dirty="0" smtClean="0"/>
              <a:t>	She’s very friendly, </a:t>
            </a:r>
            <a:r>
              <a:rPr lang="en-GB" sz="1600" b="1" dirty="0" smtClean="0"/>
              <a:t>unlike </a:t>
            </a:r>
            <a:r>
              <a:rPr lang="en-GB" sz="1600" dirty="0" smtClean="0"/>
              <a:t>her sister.</a:t>
            </a:r>
            <a:endParaRPr lang="en-GB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Sample sentences</a:t>
            </a:r>
          </a:p>
          <a:p>
            <a:r>
              <a:rPr lang="en-GB" dirty="0"/>
              <a:t>Although email is a very convenient form of personal communication, most people have </a:t>
            </a:r>
            <a:r>
              <a:rPr lang="en-GB" dirty="0" smtClean="0"/>
              <a:t>never sent </a:t>
            </a:r>
            <a:r>
              <a:rPr lang="en-GB" dirty="0"/>
              <a:t>one. But the number of users is increasing very quickly</a:t>
            </a:r>
            <a:r>
              <a:rPr lang="en-GB" dirty="0" smtClean="0"/>
              <a:t>. Despite </a:t>
            </a:r>
            <a:r>
              <a:rPr lang="en-GB" dirty="0"/>
              <a:t>improvements in </a:t>
            </a:r>
            <a:r>
              <a:rPr lang="en-GB" dirty="0" smtClean="0"/>
              <a:t>telecoms networks</a:t>
            </a:r>
            <a:r>
              <a:rPr lang="en-GB" dirty="0"/>
              <a:t>, connection speeds are often very slow; however </a:t>
            </a:r>
            <a:r>
              <a:rPr lang="en-GB" dirty="0" smtClean="0"/>
              <a:t>ADSL promises </a:t>
            </a:r>
            <a:r>
              <a:rPr lang="en-GB" dirty="0"/>
              <a:t>faster connections.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42" y="1619250"/>
            <a:ext cx="8696637" cy="47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096329" cy="437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88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Contrasting ideas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Contrasting ideas</dc:title>
  <dc:creator>Sasha</dc:creator>
  <cp:lastModifiedBy>Sasha</cp:lastModifiedBy>
  <cp:revision>16</cp:revision>
  <dcterms:created xsi:type="dcterms:W3CDTF">2016-11-25T14:20:44Z</dcterms:created>
  <dcterms:modified xsi:type="dcterms:W3CDTF">2016-12-01T14:10:36Z</dcterms:modified>
</cp:coreProperties>
</file>