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9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5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8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85C785-E6D6-4496-827C-A06E9B65AA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620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1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5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7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0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8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96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891B-8B85-4530-A3D7-7BD0FEEB3631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C69-1964-49F8-90AF-976F204F6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71530" y="2136913"/>
            <a:ext cx="6400800" cy="1752600"/>
          </a:xfrm>
        </p:spPr>
        <p:txBody>
          <a:bodyPr>
            <a:normAutofit/>
          </a:bodyPr>
          <a:lstStyle/>
          <a:p>
            <a:r>
              <a:rPr lang="en-GB" altLang="en-US" sz="5400" dirty="0"/>
              <a:t>(not) as … as</a:t>
            </a:r>
            <a:endParaRPr lang="ru-RU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7692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/>
          <a:lstStyle/>
          <a:p>
            <a:r>
              <a:rPr lang="en-GB" altLang="en-US" sz="2800"/>
              <a:t>Comparison: (not) as…as</a:t>
            </a:r>
            <a:endParaRPr lang="ru-RU" altLang="en-US" sz="2800"/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981075"/>
            <a:ext cx="4105275" cy="2705100"/>
          </a:xfrm>
          <a:noFill/>
          <a:ln/>
        </p:spPr>
      </p:pic>
      <p:pic>
        <p:nvPicPr>
          <p:cNvPr id="28679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836613"/>
            <a:ext cx="4032250" cy="2914650"/>
          </a:xfrm>
          <a:noFill/>
          <a:ln/>
        </p:spPr>
      </p:pic>
      <p:pic>
        <p:nvPicPr>
          <p:cNvPr id="28686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3716338"/>
            <a:ext cx="6913562" cy="25574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5180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773239"/>
            <a:ext cx="4038600" cy="1487487"/>
          </a:xfrm>
          <a:noFill/>
          <a:ln/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079876" y="404813"/>
            <a:ext cx="3770263" cy="738664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/>
              <a:t>We say </a:t>
            </a:r>
            <a:r>
              <a:rPr lang="en-GB" altLang="en-US" sz="1400" b="1" i="1"/>
              <a:t>as me / as him / as her / as us / as them:</a:t>
            </a:r>
          </a:p>
          <a:p>
            <a:r>
              <a:rPr lang="en-GB" altLang="en-US" sz="1400"/>
              <a:t>She’s as strong as </a:t>
            </a:r>
            <a:r>
              <a:rPr lang="en-GB" altLang="en-US" sz="1400" b="1" i="1"/>
              <a:t>him</a:t>
            </a:r>
            <a:r>
              <a:rPr lang="en-GB" altLang="en-US" sz="1400"/>
              <a:t>. (Not …as he!)</a:t>
            </a:r>
          </a:p>
          <a:p>
            <a:r>
              <a:rPr lang="en-GB" altLang="en-US" sz="1400"/>
              <a:t>I’m as fast as </a:t>
            </a:r>
            <a:r>
              <a:rPr lang="en-GB" altLang="en-US" sz="1400" b="1" i="1"/>
              <a:t>them. </a:t>
            </a:r>
            <a:r>
              <a:rPr lang="en-GB" altLang="en-US" sz="1400"/>
              <a:t>(Not … as they!)</a:t>
            </a:r>
            <a:endParaRPr lang="ru-RU" altLang="en-US" sz="1400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919289" y="1557338"/>
            <a:ext cx="37691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 i="1"/>
              <a:t>(not) as many + plural noun + as:</a:t>
            </a:r>
          </a:p>
          <a:p>
            <a:endParaRPr lang="en-GB" altLang="en-US" sz="1600" b="1" i="1"/>
          </a:p>
          <a:p>
            <a:r>
              <a:rPr lang="en-GB" altLang="en-US" sz="1600"/>
              <a:t>Jane has got </a:t>
            </a:r>
            <a:r>
              <a:rPr lang="en-GB" altLang="en-US" sz="1600" u="sng"/>
              <a:t>as many friends as</a:t>
            </a:r>
            <a:r>
              <a:rPr lang="en-GB" altLang="en-US" sz="1600"/>
              <a:t> Mary.</a:t>
            </a:r>
          </a:p>
          <a:p>
            <a:r>
              <a:rPr lang="en-GB" altLang="en-US" sz="1600"/>
              <a:t>I don’t have </a:t>
            </a:r>
            <a:r>
              <a:rPr lang="en-GB" altLang="en-US" sz="1600" u="sng"/>
              <a:t>as many books as</a:t>
            </a:r>
            <a:r>
              <a:rPr lang="en-GB" altLang="en-US" sz="1600"/>
              <a:t> you.</a:t>
            </a:r>
          </a:p>
          <a:p>
            <a:endParaRPr lang="en-GB" altLang="en-US" sz="1600"/>
          </a:p>
          <a:p>
            <a:r>
              <a:rPr lang="en-GB" altLang="en-US" sz="1600" b="1" i="1"/>
              <a:t>(not) as much as + uncountable noun + as:</a:t>
            </a:r>
          </a:p>
          <a:p>
            <a:endParaRPr lang="en-GB" altLang="en-US" sz="1600" b="1" i="1"/>
          </a:p>
          <a:p>
            <a:r>
              <a:rPr lang="en-GB" altLang="en-US" sz="1600"/>
              <a:t>Helen earns </a:t>
            </a:r>
            <a:r>
              <a:rPr lang="en-GB" altLang="en-US" sz="1600" u="sng"/>
              <a:t>as much money as</a:t>
            </a:r>
            <a:r>
              <a:rPr lang="en-GB" altLang="en-US" sz="1600"/>
              <a:t> Colin.</a:t>
            </a:r>
          </a:p>
          <a:p>
            <a:r>
              <a:rPr lang="en-GB" altLang="en-US" sz="1600"/>
              <a:t>Jack doesn’t do </a:t>
            </a:r>
            <a:r>
              <a:rPr lang="en-GB" altLang="en-US" sz="1600" u="sng"/>
              <a:t>as much work as </a:t>
            </a:r>
            <a:r>
              <a:rPr lang="en-GB" altLang="en-US" sz="1600"/>
              <a:t>me.</a:t>
            </a:r>
            <a:endParaRPr lang="ru-RU" altLang="en-US" sz="1600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005264"/>
            <a:ext cx="504031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36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404813"/>
            <a:ext cx="7527925" cy="45259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6314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15888"/>
            <a:ext cx="6985000" cy="63865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6748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404813"/>
            <a:ext cx="8064500" cy="45132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8735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404813"/>
            <a:ext cx="7551737" cy="45259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826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260351"/>
            <a:ext cx="7775575" cy="60055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3454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Comparison: (not) as…as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</dc:creator>
  <cp:lastModifiedBy>Sasha</cp:lastModifiedBy>
  <cp:revision>1</cp:revision>
  <dcterms:created xsi:type="dcterms:W3CDTF">2016-10-20T19:24:21Z</dcterms:created>
  <dcterms:modified xsi:type="dcterms:W3CDTF">2016-10-20T19:25:50Z</dcterms:modified>
</cp:coreProperties>
</file>