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312" r:id="rId2"/>
    <p:sldId id="313" r:id="rId3"/>
    <p:sldId id="314" r:id="rId4"/>
    <p:sldId id="315" r:id="rId5"/>
    <p:sldId id="317" r:id="rId6"/>
    <p:sldId id="318" r:id="rId7"/>
    <p:sldId id="319" r:id="rId8"/>
    <p:sldId id="320" r:id="rId9"/>
    <p:sldId id="321" r:id="rId10"/>
    <p:sldId id="322" r:id="rId11"/>
    <p:sldId id="323" r:id="rId12"/>
    <p:sldId id="324" r:id="rId13"/>
    <p:sldId id="325" r:id="rId14"/>
    <p:sldId id="326" r:id="rId15"/>
    <p:sldId id="338" r:id="rId16"/>
    <p:sldId id="327" r:id="rId17"/>
    <p:sldId id="328" r:id="rId18"/>
    <p:sldId id="329" r:id="rId19"/>
    <p:sldId id="337" r:id="rId20"/>
    <p:sldId id="330" r:id="rId21"/>
    <p:sldId id="331" r:id="rId22"/>
    <p:sldId id="332" r:id="rId23"/>
    <p:sldId id="333"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99" autoAdjust="0"/>
    <p:restoredTop sz="94660"/>
  </p:normalViewPr>
  <p:slideViewPr>
    <p:cSldViewPr>
      <p:cViewPr>
        <p:scale>
          <a:sx n="78" d="100"/>
          <a:sy n="78" d="100"/>
        </p:scale>
        <p:origin x="-276"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D4296D-4F8D-43A8-85D3-0C24CF4C47B2}" type="datetimeFigureOut">
              <a:rPr lang="es-CL" smtClean="0"/>
              <a:pPr/>
              <a:t>04-04-2017</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D73599-1906-48D8-8D83-F2839FEC310B}" type="slidenum">
              <a:rPr lang="es-CL" smtClean="0"/>
              <a:pPr/>
              <a:t>‹Nº›</a:t>
            </a:fld>
            <a:endParaRPr lang="es-CL"/>
          </a:p>
        </p:txBody>
      </p:sp>
    </p:spTree>
    <p:extLst>
      <p:ext uri="{BB962C8B-B14F-4D97-AF65-F5344CB8AC3E}">
        <p14:creationId xmlns="" xmlns:p14="http://schemas.microsoft.com/office/powerpoint/2010/main" val="3089399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9399F4-0968-437F-B9CC-743FA809FA8D}" type="slidenum">
              <a:rPr lang="es-ES" altLang="es-CL"/>
              <a:pPr/>
              <a:t>20</a:t>
            </a:fld>
            <a:endParaRPr lang="es-ES" altLang="es-CL"/>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_tradnl" altLang="es-C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9523D6-E3B6-4F0D-8029-018C27788193}" type="slidenum">
              <a:rPr lang="es-ES" altLang="es-CL"/>
              <a:pPr/>
              <a:t>21</a:t>
            </a:fld>
            <a:endParaRPr lang="es-ES" altLang="es-CL"/>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s-ES_tradnl" altLang="es-C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21BB3B-A9DE-4372-BA6C-F9A61346D89F}" type="slidenum">
              <a:rPr lang="es-ES" altLang="es-CL"/>
              <a:pPr/>
              <a:t>22</a:t>
            </a:fld>
            <a:endParaRPr lang="es-ES" altLang="es-CL"/>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s-ES_tradnl" altLang="es-C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EC3930-0C4E-44BE-BE87-E5F6402A654F}" type="slidenum">
              <a:rPr lang="es-ES" altLang="es-CL"/>
              <a:pPr/>
              <a:t>23</a:t>
            </a:fld>
            <a:endParaRPr lang="es-ES" altLang="es-CL"/>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s-ES_tradnl" alt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04/04/2017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04/04/2017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Erick Orrego\Escritorio\UAC\PTT 2013\m22.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472" y="3456"/>
            <a:ext cx="9156544" cy="686740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1 Título"/>
          <p:cNvSpPr txBox="1">
            <a:spLocks/>
          </p:cNvSpPr>
          <p:nvPr/>
        </p:nvSpPr>
        <p:spPr>
          <a:xfrm>
            <a:off x="685800" y="21304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smtClean="0"/>
              <a:t>Probabilidad y Estadística</a:t>
            </a:r>
            <a:endParaRPr lang="es-ES" dirty="0"/>
          </a:p>
        </p:txBody>
      </p:sp>
    </p:spTree>
    <p:extLst>
      <p:ext uri="{BB962C8B-B14F-4D97-AF65-F5344CB8AC3E}">
        <p14:creationId xmlns="" xmlns:p14="http://schemas.microsoft.com/office/powerpoint/2010/main" val="120846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Variables cuantitativas</a:t>
            </a:r>
            <a:endParaRPr lang="es-CL" dirty="0"/>
          </a:p>
        </p:txBody>
      </p:sp>
      <p:sp>
        <p:nvSpPr>
          <p:cNvPr id="3" name="2 Marcador de contenido"/>
          <p:cNvSpPr>
            <a:spLocks noGrp="1"/>
          </p:cNvSpPr>
          <p:nvPr>
            <p:ph idx="1"/>
          </p:nvPr>
        </p:nvSpPr>
        <p:spPr/>
        <p:txBody>
          <a:bodyPr/>
          <a:lstStyle/>
          <a:p>
            <a:r>
              <a:rPr lang="es-ES" dirty="0"/>
              <a:t>Variables discretas o </a:t>
            </a:r>
            <a:r>
              <a:rPr lang="es-ES" dirty="0" smtClean="0"/>
              <a:t>continuas</a:t>
            </a:r>
            <a:endParaRPr lang="es-ES" dirty="0"/>
          </a:p>
          <a:p>
            <a:pPr lvl="1"/>
            <a:r>
              <a:rPr lang="es-ES" dirty="0"/>
              <a:t>Variable discreta:  la variable a medir puede adoptar un solo valor numérico, entero, con valores intermedios que carezcan de sentido.</a:t>
            </a:r>
          </a:p>
          <a:p>
            <a:pPr lvl="1"/>
            <a:r>
              <a:rPr lang="es-ES" dirty="0"/>
              <a:t>Variable continua: Si entre dos valores determinados existen infinitos posibilidades de valores, hablamos de una variable de tipo continua</a:t>
            </a:r>
          </a:p>
          <a:p>
            <a:pPr marL="0" indent="0">
              <a:buNone/>
            </a:pPr>
            <a:endParaRPr lang="es-CL" dirty="0"/>
          </a:p>
        </p:txBody>
      </p:sp>
    </p:spTree>
    <p:extLst>
      <p:ext uri="{BB962C8B-B14F-4D97-AF65-F5344CB8AC3E}">
        <p14:creationId xmlns="" xmlns:p14="http://schemas.microsoft.com/office/powerpoint/2010/main" val="399836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FRECUENCIAS. TABLAS ESTADÍSTICAS.</a:t>
            </a:r>
          </a:p>
        </p:txBody>
      </p:sp>
      <p:sp>
        <p:nvSpPr>
          <p:cNvPr id="3" name="2 Marcador de contenido"/>
          <p:cNvSpPr>
            <a:spLocks noGrp="1"/>
          </p:cNvSpPr>
          <p:nvPr>
            <p:ph idx="1"/>
          </p:nvPr>
        </p:nvSpPr>
        <p:spPr/>
        <p:txBody>
          <a:bodyPr>
            <a:normAutofit fontScale="77500" lnSpcReduction="20000"/>
          </a:bodyPr>
          <a:lstStyle/>
          <a:p>
            <a:r>
              <a:rPr lang="es-CL" dirty="0"/>
              <a:t>Para hacer un estudio estadístico de una característica de una población, necesitamos elegir dicha característica y después hacer un recuento. Uno de los primeros recuentos que hacemos en clase es en la elección del delegado o delegada del curso. Este recuento puede resultar más o menos fácil dependiendo del número de alumnos y alumnas que tengamos, ¿cuántas veces nos ha pasado que no nos coincide el recuento final de los votos con el número de personas que hay?</a:t>
            </a:r>
          </a:p>
          <a:p>
            <a:r>
              <a:rPr lang="es-CL" dirty="0"/>
              <a:t>Una vez que hemos realizado el recuento, hay que organizar los datos y expresarlos de forma simplificada para que su interpretación sea fácil y rápida. Esto se hace disponiendo los datos por columnas o filas formando lo que llamamos una tabla estadística.</a:t>
            </a:r>
          </a:p>
          <a:p>
            <a:pPr marL="0" indent="0">
              <a:buNone/>
            </a:pPr>
            <a:endParaRPr lang="es-CL" dirty="0"/>
          </a:p>
        </p:txBody>
      </p:sp>
    </p:spTree>
    <p:extLst>
      <p:ext uri="{BB962C8B-B14F-4D97-AF65-F5344CB8AC3E}">
        <p14:creationId xmlns="" xmlns:p14="http://schemas.microsoft.com/office/powerpoint/2010/main" val="788564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dirty="0" smtClean="0"/>
              <a:t>Tabla de frecuencia</a:t>
            </a:r>
            <a:endParaRPr lang="es-CL" dirty="0"/>
          </a:p>
        </p:txBody>
      </p:sp>
      <p:graphicFrame>
        <p:nvGraphicFramePr>
          <p:cNvPr id="4" name="3 Marcador de contenido"/>
          <p:cNvGraphicFramePr>
            <a:graphicFrameLocks noGrp="1"/>
          </p:cNvGraphicFramePr>
          <p:nvPr>
            <p:ph idx="1"/>
            <p:extLst>
              <p:ext uri="{D42A27DB-BD31-4B8C-83A1-F6EECF244321}">
                <p14:modId xmlns="" xmlns:p14="http://schemas.microsoft.com/office/powerpoint/2010/main" val="88388540"/>
              </p:ext>
            </p:extLst>
          </p:nvPr>
        </p:nvGraphicFramePr>
        <p:xfrm>
          <a:off x="1547664" y="1772817"/>
          <a:ext cx="6264696" cy="3888430"/>
        </p:xfrm>
        <a:graphic>
          <a:graphicData uri="http://schemas.openxmlformats.org/drawingml/2006/table">
            <a:tbl>
              <a:tblPr/>
              <a:tblGrid>
                <a:gridCol w="3132348"/>
                <a:gridCol w="3132348"/>
              </a:tblGrid>
              <a:tr h="894957">
                <a:tc>
                  <a:txBody>
                    <a:bodyPr/>
                    <a:lstStyle/>
                    <a:p>
                      <a:pPr algn="ctr"/>
                      <a:r>
                        <a:rPr lang="es-CL">
                          <a:latin typeface="Verdana"/>
                        </a:rPr>
                        <a:t>Valores de la variable</a:t>
                      </a:r>
                      <a:endParaRPr lang="es-CL"/>
                    </a:p>
                  </a:txBody>
                  <a:tcPr marL="57150" marR="57150" marT="57150" marB="57150" anchor="ctr">
                    <a:lnL>
                      <a:noFill/>
                    </a:lnL>
                    <a:lnR>
                      <a:noFill/>
                    </a:lnR>
                    <a:lnT>
                      <a:noFill/>
                    </a:lnT>
                    <a:lnB>
                      <a:noFill/>
                    </a:lnB>
                    <a:solidFill>
                      <a:srgbClr val="FFF8E1"/>
                    </a:solidFill>
                  </a:tcPr>
                </a:tc>
                <a:tc>
                  <a:txBody>
                    <a:bodyPr/>
                    <a:lstStyle/>
                    <a:p>
                      <a:pPr algn="ctr"/>
                      <a:r>
                        <a:rPr lang="es-CL">
                          <a:latin typeface="Verdana"/>
                        </a:rPr>
                        <a:t>Número de veces que aparecen</a:t>
                      </a:r>
                      <a:endParaRPr lang="es-CL"/>
                    </a:p>
                  </a:txBody>
                  <a:tcPr marL="57150" marR="57150" marT="57150" marB="57150" anchor="ctr">
                    <a:lnL>
                      <a:noFill/>
                    </a:lnL>
                    <a:lnR>
                      <a:noFill/>
                    </a:lnR>
                    <a:lnT>
                      <a:noFill/>
                    </a:lnT>
                    <a:lnB>
                      <a:noFill/>
                    </a:lnB>
                    <a:solidFill>
                      <a:srgbClr val="FFF8E1"/>
                    </a:solidFill>
                  </a:tcPr>
                </a:tc>
              </a:tr>
              <a:tr h="524629">
                <a:tc>
                  <a:txBody>
                    <a:bodyPr/>
                    <a:lstStyle/>
                    <a:p>
                      <a:pPr algn="ctr"/>
                      <a:r>
                        <a:rPr lang="es-CL">
                          <a:latin typeface="Verdana"/>
                        </a:rPr>
                        <a:t>x</a:t>
                      </a:r>
                      <a:r>
                        <a:rPr lang="es-CL" baseline="-25000">
                          <a:latin typeface="Verdana"/>
                        </a:rPr>
                        <a:t>1</a:t>
                      </a:r>
                      <a:endParaRPr lang="es-CL"/>
                    </a:p>
                  </a:txBody>
                  <a:tcPr marL="57150" marR="57150" marT="57150" marB="57150" anchor="ctr">
                    <a:lnL>
                      <a:noFill/>
                    </a:lnL>
                    <a:lnR>
                      <a:noFill/>
                    </a:lnR>
                    <a:lnT>
                      <a:noFill/>
                    </a:lnT>
                    <a:lnB>
                      <a:noFill/>
                    </a:lnB>
                    <a:solidFill>
                      <a:srgbClr val="FFF8E1"/>
                    </a:solidFill>
                  </a:tcPr>
                </a:tc>
                <a:tc>
                  <a:txBody>
                    <a:bodyPr/>
                    <a:lstStyle/>
                    <a:p>
                      <a:pPr algn="ctr"/>
                      <a:r>
                        <a:rPr lang="es-CL">
                          <a:latin typeface="Verdana"/>
                        </a:rPr>
                        <a:t>f</a:t>
                      </a:r>
                      <a:r>
                        <a:rPr lang="es-CL" baseline="-25000">
                          <a:latin typeface="Verdana"/>
                        </a:rPr>
                        <a:t>1</a:t>
                      </a:r>
                      <a:endParaRPr lang="es-CL"/>
                    </a:p>
                  </a:txBody>
                  <a:tcPr marL="57150" marR="57150" marT="57150" marB="57150" anchor="ctr">
                    <a:lnL>
                      <a:noFill/>
                    </a:lnL>
                    <a:lnR>
                      <a:noFill/>
                    </a:lnR>
                    <a:lnT>
                      <a:noFill/>
                    </a:lnT>
                    <a:lnB>
                      <a:noFill/>
                    </a:lnB>
                    <a:solidFill>
                      <a:srgbClr val="FFF8E1"/>
                    </a:solidFill>
                  </a:tcPr>
                </a:tc>
              </a:tr>
              <a:tr h="524629">
                <a:tc>
                  <a:txBody>
                    <a:bodyPr/>
                    <a:lstStyle/>
                    <a:p>
                      <a:pPr algn="ctr"/>
                      <a:r>
                        <a:rPr lang="es-CL">
                          <a:latin typeface="Verdana"/>
                        </a:rPr>
                        <a:t>x</a:t>
                      </a:r>
                      <a:r>
                        <a:rPr lang="es-CL" baseline="-25000">
                          <a:latin typeface="Verdana"/>
                        </a:rPr>
                        <a:t>2</a:t>
                      </a:r>
                      <a:endParaRPr lang="es-CL"/>
                    </a:p>
                  </a:txBody>
                  <a:tcPr marL="57150" marR="57150" marT="57150" marB="57150" anchor="ctr">
                    <a:lnL>
                      <a:noFill/>
                    </a:lnL>
                    <a:lnR>
                      <a:noFill/>
                    </a:lnR>
                    <a:lnT>
                      <a:noFill/>
                    </a:lnT>
                    <a:lnB>
                      <a:noFill/>
                    </a:lnB>
                    <a:solidFill>
                      <a:srgbClr val="FFF8E1"/>
                    </a:solidFill>
                  </a:tcPr>
                </a:tc>
                <a:tc>
                  <a:txBody>
                    <a:bodyPr/>
                    <a:lstStyle/>
                    <a:p>
                      <a:pPr algn="ctr"/>
                      <a:r>
                        <a:rPr lang="es-CL">
                          <a:latin typeface="Verdana"/>
                        </a:rPr>
                        <a:t>f</a:t>
                      </a:r>
                      <a:r>
                        <a:rPr lang="es-CL" baseline="-25000">
                          <a:latin typeface="Verdana"/>
                        </a:rPr>
                        <a:t>2</a:t>
                      </a:r>
                      <a:endParaRPr lang="es-CL"/>
                    </a:p>
                  </a:txBody>
                  <a:tcPr marL="57150" marR="57150" marT="57150" marB="57150" anchor="ctr">
                    <a:lnL>
                      <a:noFill/>
                    </a:lnL>
                    <a:lnR>
                      <a:noFill/>
                    </a:lnR>
                    <a:lnT>
                      <a:noFill/>
                    </a:lnT>
                    <a:lnB>
                      <a:noFill/>
                    </a:lnB>
                    <a:solidFill>
                      <a:srgbClr val="FFF8E1"/>
                    </a:solidFill>
                  </a:tcPr>
                </a:tc>
              </a:tr>
              <a:tr h="524629">
                <a:tc>
                  <a:txBody>
                    <a:bodyPr/>
                    <a:lstStyle/>
                    <a:p>
                      <a:pPr algn="ctr"/>
                      <a:r>
                        <a:rPr lang="es-CL">
                          <a:latin typeface="Verdana"/>
                        </a:rPr>
                        <a:t>...</a:t>
                      </a:r>
                      <a:endParaRPr lang="es-CL"/>
                    </a:p>
                  </a:txBody>
                  <a:tcPr marL="57150" marR="57150" marT="57150" marB="57150" anchor="ctr">
                    <a:lnL>
                      <a:noFill/>
                    </a:lnL>
                    <a:lnR>
                      <a:noFill/>
                    </a:lnR>
                    <a:lnT>
                      <a:noFill/>
                    </a:lnT>
                    <a:lnB>
                      <a:noFill/>
                    </a:lnB>
                    <a:solidFill>
                      <a:srgbClr val="FFF8E1"/>
                    </a:solidFill>
                  </a:tcPr>
                </a:tc>
                <a:tc>
                  <a:txBody>
                    <a:bodyPr/>
                    <a:lstStyle/>
                    <a:p>
                      <a:pPr algn="ctr"/>
                      <a:r>
                        <a:rPr lang="es-CL">
                          <a:latin typeface="Verdana"/>
                        </a:rPr>
                        <a:t>...</a:t>
                      </a:r>
                      <a:endParaRPr lang="es-CL"/>
                    </a:p>
                  </a:txBody>
                  <a:tcPr marL="57150" marR="57150" marT="57150" marB="57150" anchor="ctr">
                    <a:lnL>
                      <a:noFill/>
                    </a:lnL>
                    <a:lnR>
                      <a:noFill/>
                    </a:lnR>
                    <a:lnT>
                      <a:noFill/>
                    </a:lnT>
                    <a:lnB>
                      <a:noFill/>
                    </a:lnB>
                    <a:solidFill>
                      <a:srgbClr val="FFF8E1"/>
                    </a:solidFill>
                  </a:tcPr>
                </a:tc>
              </a:tr>
              <a:tr h="524629">
                <a:tc>
                  <a:txBody>
                    <a:bodyPr/>
                    <a:lstStyle/>
                    <a:p>
                      <a:pPr algn="ctr"/>
                      <a:r>
                        <a:rPr lang="es-CL">
                          <a:latin typeface="Verdana"/>
                        </a:rPr>
                        <a:t>x</a:t>
                      </a:r>
                      <a:r>
                        <a:rPr lang="es-CL" baseline="-25000">
                          <a:latin typeface="Verdana"/>
                        </a:rPr>
                        <a:t>n</a:t>
                      </a:r>
                      <a:endParaRPr lang="es-CL"/>
                    </a:p>
                  </a:txBody>
                  <a:tcPr marL="57150" marR="57150" marT="57150" marB="57150" anchor="ctr">
                    <a:lnL>
                      <a:noFill/>
                    </a:lnL>
                    <a:lnR>
                      <a:noFill/>
                    </a:lnR>
                    <a:lnT>
                      <a:noFill/>
                    </a:lnT>
                    <a:lnB>
                      <a:noFill/>
                    </a:lnB>
                    <a:solidFill>
                      <a:srgbClr val="FFF8E1"/>
                    </a:solidFill>
                  </a:tcPr>
                </a:tc>
                <a:tc>
                  <a:txBody>
                    <a:bodyPr/>
                    <a:lstStyle/>
                    <a:p>
                      <a:pPr algn="ctr"/>
                      <a:r>
                        <a:rPr lang="es-CL">
                          <a:latin typeface="Verdana"/>
                        </a:rPr>
                        <a:t>f</a:t>
                      </a:r>
                      <a:r>
                        <a:rPr lang="es-CL" baseline="-25000">
                          <a:latin typeface="Verdana"/>
                        </a:rPr>
                        <a:t>n</a:t>
                      </a:r>
                      <a:endParaRPr lang="es-CL"/>
                    </a:p>
                  </a:txBody>
                  <a:tcPr marL="57150" marR="57150" marT="57150" marB="57150" anchor="ctr">
                    <a:lnL>
                      <a:noFill/>
                    </a:lnL>
                    <a:lnR>
                      <a:noFill/>
                    </a:lnR>
                    <a:lnT>
                      <a:noFill/>
                    </a:lnT>
                    <a:lnB>
                      <a:noFill/>
                    </a:lnB>
                    <a:solidFill>
                      <a:srgbClr val="FFF8E1"/>
                    </a:solidFill>
                  </a:tcPr>
                </a:tc>
              </a:tr>
              <a:tr h="894957">
                <a:tc>
                  <a:txBody>
                    <a:bodyPr/>
                    <a:lstStyle/>
                    <a:p>
                      <a:pPr algn="ctr"/>
                      <a:r>
                        <a:rPr lang="es-CL" dirty="0"/>
                        <a:t> </a:t>
                      </a:r>
                    </a:p>
                  </a:txBody>
                  <a:tcPr marL="57150" marR="57150" marT="57150" marB="57150" anchor="ctr">
                    <a:lnL>
                      <a:noFill/>
                    </a:lnL>
                    <a:lnR>
                      <a:noFill/>
                    </a:lnR>
                    <a:lnT>
                      <a:noFill/>
                    </a:lnT>
                    <a:lnB>
                      <a:noFill/>
                    </a:lnB>
                    <a:solidFill>
                      <a:srgbClr val="FFF8E1"/>
                    </a:solidFill>
                  </a:tcPr>
                </a:tc>
                <a:tc>
                  <a:txBody>
                    <a:bodyPr/>
                    <a:lstStyle/>
                    <a:p>
                      <a:pPr algn="ctr"/>
                      <a:r>
                        <a:rPr lang="es-CL" dirty="0">
                          <a:latin typeface="Verdana"/>
                        </a:rPr>
                        <a:t>N: Número total de datos</a:t>
                      </a:r>
                      <a:endParaRPr lang="es-CL" dirty="0"/>
                    </a:p>
                  </a:txBody>
                  <a:tcPr marL="57150" marR="57150" marT="57150" marB="57150" anchor="ctr">
                    <a:lnL>
                      <a:noFill/>
                    </a:lnL>
                    <a:lnR>
                      <a:noFill/>
                    </a:lnR>
                    <a:lnT>
                      <a:noFill/>
                    </a:lnT>
                    <a:lnB>
                      <a:noFill/>
                    </a:lnB>
                    <a:solidFill>
                      <a:srgbClr val="FFF8E1"/>
                    </a:solidFill>
                  </a:tcPr>
                </a:tc>
              </a:tr>
            </a:tbl>
          </a:graphicData>
        </a:graphic>
      </p:graphicFrame>
    </p:spTree>
    <p:extLst>
      <p:ext uri="{BB962C8B-B14F-4D97-AF65-F5344CB8AC3E}">
        <p14:creationId xmlns="" xmlns:p14="http://schemas.microsoft.com/office/powerpoint/2010/main" val="1401931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Composición de la tabla de frecuencia</a:t>
            </a:r>
            <a:endParaRPr lang="es-CL" dirty="0"/>
          </a:p>
        </p:txBody>
      </p:sp>
      <p:sp>
        <p:nvSpPr>
          <p:cNvPr id="3" name="2 Marcador de contenido"/>
          <p:cNvSpPr>
            <a:spLocks noGrp="1"/>
          </p:cNvSpPr>
          <p:nvPr>
            <p:ph idx="1"/>
          </p:nvPr>
        </p:nvSpPr>
        <p:spPr/>
        <p:txBody>
          <a:bodyPr/>
          <a:lstStyle/>
          <a:p>
            <a:r>
              <a:rPr lang="es-CL" dirty="0"/>
              <a:t>En primer lugar la tabla estará formada por estas dos columnas, pero más tarde iremos añadiendo más según los cálculos que necesitemos. Sin hacer muchos cálculos, podemos ir completando la tabla con las frecuencias, que definimos a continuación:</a:t>
            </a:r>
          </a:p>
        </p:txBody>
      </p:sp>
    </p:spTree>
    <p:extLst>
      <p:ext uri="{BB962C8B-B14F-4D97-AF65-F5344CB8AC3E}">
        <p14:creationId xmlns="" xmlns:p14="http://schemas.microsoft.com/office/powerpoint/2010/main" val="1665874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a:t>Composición de la tabla de frecuencia</a:t>
            </a:r>
            <a:endParaRPr lang="es-CL" dirty="0"/>
          </a:p>
        </p:txBody>
      </p:sp>
      <p:sp>
        <p:nvSpPr>
          <p:cNvPr id="3" name="2 Marcador de contenido"/>
          <p:cNvSpPr>
            <a:spLocks noGrp="1"/>
          </p:cNvSpPr>
          <p:nvPr>
            <p:ph idx="1"/>
          </p:nvPr>
        </p:nvSpPr>
        <p:spPr/>
        <p:txBody>
          <a:bodyPr>
            <a:normAutofit fontScale="70000" lnSpcReduction="20000"/>
          </a:bodyPr>
          <a:lstStyle/>
          <a:p>
            <a:r>
              <a:rPr lang="es-CL" b="1" dirty="0"/>
              <a:t>Frecuencia absoluta</a:t>
            </a:r>
            <a:r>
              <a:rPr lang="es-CL" dirty="0"/>
              <a:t>. Es el número de veces que aparece cualquier valor de la variable. Se representa por f</a:t>
            </a:r>
            <a:r>
              <a:rPr lang="es-CL" baseline="-25000" dirty="0"/>
              <a:t>i</a:t>
            </a:r>
            <a:r>
              <a:rPr lang="es-CL" dirty="0"/>
              <a:t>. En algunos libros de texto nos la encontraremos representada por n</a:t>
            </a:r>
            <a:r>
              <a:rPr lang="es-CL" baseline="-25000" dirty="0"/>
              <a:t>i</a:t>
            </a:r>
            <a:r>
              <a:rPr lang="es-CL" dirty="0"/>
              <a:t>.</a:t>
            </a:r>
          </a:p>
          <a:p>
            <a:r>
              <a:rPr lang="es-CL" b="1" dirty="0"/>
              <a:t>Frecuencia absoluta acumulada</a:t>
            </a:r>
            <a:r>
              <a:rPr lang="es-CL" dirty="0"/>
              <a:t>. Es la suma de la frecuencia absoluta de un valor de la variable con todos los anteriores. Se representa por F</a:t>
            </a:r>
            <a:r>
              <a:rPr lang="es-CL" baseline="-25000" dirty="0"/>
              <a:t>i</a:t>
            </a:r>
            <a:r>
              <a:rPr lang="es-CL" dirty="0"/>
              <a:t>.</a:t>
            </a:r>
          </a:p>
          <a:p>
            <a:r>
              <a:rPr lang="es-CL" b="1" dirty="0"/>
              <a:t>Frecuencia relativa</a:t>
            </a:r>
            <a:r>
              <a:rPr lang="es-CL" dirty="0"/>
              <a:t>. Es el cociente entre la frecuencia absoluta y el número de datos (N). Se representa por h</a:t>
            </a:r>
            <a:r>
              <a:rPr lang="es-CL" baseline="-25000" dirty="0"/>
              <a:t>i</a:t>
            </a:r>
            <a:r>
              <a:rPr lang="es-CL" dirty="0"/>
              <a:t>. Al multiplicarla por 100 obtenemos el porcentaje de individuos que presentan esta característica.</a:t>
            </a:r>
          </a:p>
          <a:p>
            <a:r>
              <a:rPr lang="es-CL" b="1" dirty="0"/>
              <a:t>Frecuencia relativa acumulada</a:t>
            </a:r>
            <a:r>
              <a:rPr lang="es-CL" dirty="0"/>
              <a:t>. Es la suma de la frecuencia relativa de un valor de la variable con todos los anteriores. También se puede definir como el cociente entre la frecuencia absoluta acumulada y el número total de datos. Se representa por H</a:t>
            </a:r>
            <a:r>
              <a:rPr lang="es-CL" baseline="-25000" dirty="0"/>
              <a:t>i</a:t>
            </a:r>
            <a:r>
              <a:rPr lang="es-CL" dirty="0" smtClean="0"/>
              <a:t>.</a:t>
            </a:r>
            <a:endParaRPr lang="es-CL" dirty="0"/>
          </a:p>
        </p:txBody>
      </p:sp>
    </p:spTree>
    <p:extLst>
      <p:ext uri="{BB962C8B-B14F-4D97-AF65-F5344CB8AC3E}">
        <p14:creationId xmlns="" xmlns:p14="http://schemas.microsoft.com/office/powerpoint/2010/main" val="2751495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pPr marL="0" indent="0">
              <a:buNone/>
            </a:pPr>
            <a:r>
              <a:rPr lang="es-ES" dirty="0"/>
              <a:t>Durante el mes de Diciembre, en una ciudad se han registrado las siguientes temperaturas máximas:</a:t>
            </a:r>
          </a:p>
          <a:p>
            <a:pPr marL="0" indent="0">
              <a:buNone/>
            </a:pPr>
            <a:r>
              <a:rPr lang="es-ES" dirty="0"/>
              <a:t>32, 31, 28, 29, 33, 32, 31, 30, 31, 31, 27, 28, 29, 30, 32, 31, 31, 30, 30, 29, 29, 30, 30, 31, 30, 31, 34, 33, 33, 29, 29.</a:t>
            </a:r>
          </a:p>
          <a:p>
            <a:endParaRPr lang="es-CL" dirty="0"/>
          </a:p>
        </p:txBody>
      </p:sp>
    </p:spTree>
    <p:extLst>
      <p:ext uri="{BB962C8B-B14F-4D97-AF65-F5344CB8AC3E}">
        <p14:creationId xmlns="" xmlns:p14="http://schemas.microsoft.com/office/powerpoint/2010/main" val="220967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91264" cy="5289451"/>
          </a:xfrm>
        </p:spPr>
        <p:txBody>
          <a:bodyPr>
            <a:normAutofit fontScale="85000" lnSpcReduction="10000"/>
          </a:bodyPr>
          <a:lstStyle/>
          <a:p>
            <a:r>
              <a:rPr lang="es-CL" dirty="0"/>
              <a:t>Vamos a realizar tres estudios estadísticos entre nuestros alumnos y alumnas, cada uno de ellos correspondiente a un tipo de variable estadística: lugar de residencia, número de hermanos y estatura. Preguntamos uno a uno sobre estas características y obtenemos:</a:t>
            </a:r>
          </a:p>
          <a:p>
            <a:r>
              <a:rPr lang="es-CL" dirty="0"/>
              <a:t>lugar de residencia: </a:t>
            </a:r>
            <a:r>
              <a:rPr lang="es-CL" dirty="0" smtClean="0"/>
              <a:t>San Felipe, S.F., </a:t>
            </a:r>
            <a:r>
              <a:rPr lang="es-CL" dirty="0"/>
              <a:t>S.F</a:t>
            </a:r>
            <a:r>
              <a:rPr lang="es-CL" dirty="0" smtClean="0"/>
              <a:t>., </a:t>
            </a:r>
            <a:r>
              <a:rPr lang="es-CL" dirty="0"/>
              <a:t>S.F.</a:t>
            </a:r>
            <a:r>
              <a:rPr lang="es-CL" dirty="0" smtClean="0"/>
              <a:t>, </a:t>
            </a:r>
            <a:r>
              <a:rPr lang="es-CL" dirty="0"/>
              <a:t>S.F.</a:t>
            </a:r>
            <a:r>
              <a:rPr lang="es-CL" dirty="0" smtClean="0"/>
              <a:t>, </a:t>
            </a:r>
            <a:r>
              <a:rPr lang="es-CL" dirty="0"/>
              <a:t>S.F.</a:t>
            </a:r>
            <a:r>
              <a:rPr lang="es-CL" dirty="0" smtClean="0"/>
              <a:t>, Los Andes, L.A., L.A.,L.A., Catemu.</a:t>
            </a:r>
            <a:endParaRPr lang="es-CL" dirty="0"/>
          </a:p>
          <a:p>
            <a:r>
              <a:rPr lang="es-CL" dirty="0"/>
              <a:t>número de hermanos: 2, 3, 2, 3, 3, 3, 3, 4, 2, 2, 2.</a:t>
            </a:r>
          </a:p>
          <a:p>
            <a:r>
              <a:rPr lang="es-CL" dirty="0"/>
              <a:t>estatura: 1.59, 1.75, 1.71, 1.85, 1.64, 1.62, 1.66, 1.60, 1.63, 1.76, 1.66.</a:t>
            </a:r>
          </a:p>
          <a:p>
            <a:r>
              <a:rPr lang="es-CL" dirty="0"/>
              <a:t>En las siguientes escenas puedes construir la tabla de frecuencias para variables discretas y continuas.</a:t>
            </a:r>
          </a:p>
          <a:p>
            <a:endParaRPr lang="es-CL" dirty="0"/>
          </a:p>
        </p:txBody>
      </p:sp>
    </p:spTree>
    <p:extLst>
      <p:ext uri="{BB962C8B-B14F-4D97-AF65-F5344CB8AC3E}">
        <p14:creationId xmlns="" xmlns:p14="http://schemas.microsoft.com/office/powerpoint/2010/main" val="3636803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Construcción de una tabla de datos agrupados</a:t>
            </a:r>
            <a:br>
              <a:rPr lang="es-ES" b="1" dirty="0"/>
            </a:br>
            <a:endParaRPr lang="es-CL" dirty="0"/>
          </a:p>
        </p:txBody>
      </p:sp>
      <p:sp>
        <p:nvSpPr>
          <p:cNvPr id="3" name="2 Marcador de contenido"/>
          <p:cNvSpPr>
            <a:spLocks noGrp="1"/>
          </p:cNvSpPr>
          <p:nvPr>
            <p:ph idx="1"/>
          </p:nvPr>
        </p:nvSpPr>
        <p:spPr/>
        <p:txBody>
          <a:bodyPr>
            <a:normAutofit fontScale="92500" lnSpcReduction="20000"/>
          </a:bodyPr>
          <a:lstStyle/>
          <a:p>
            <a:r>
              <a:rPr lang="es-ES" dirty="0"/>
              <a:t>1º Se localizan los valores menor y mayor de la distribución. </a:t>
            </a:r>
          </a:p>
          <a:p>
            <a:endParaRPr lang="es-ES" dirty="0"/>
          </a:p>
          <a:p>
            <a:r>
              <a:rPr lang="es-ES" dirty="0"/>
              <a:t>2º Se restan y se busca un número entero un poco mayor que la diferencia y que sea divisible por el número de intervalos queramos establecer.</a:t>
            </a:r>
          </a:p>
          <a:p>
            <a:endParaRPr lang="es-ES" dirty="0"/>
          </a:p>
          <a:p>
            <a:r>
              <a:rPr lang="es-ES" dirty="0"/>
              <a:t>3 º Se forman los intervalos teniendo presente que el límite inferior de una clase pertenece al intervalo, pero el límite superior no pertenece intervalo, se cuenta en el siguiente intervalo.</a:t>
            </a:r>
          </a:p>
          <a:p>
            <a:endParaRPr lang="es-ES" dirty="0"/>
          </a:p>
          <a:p>
            <a:endParaRPr lang="es-CL" dirty="0"/>
          </a:p>
        </p:txBody>
      </p:sp>
    </p:spTree>
    <p:extLst>
      <p:ext uri="{BB962C8B-B14F-4D97-AF65-F5344CB8AC3E}">
        <p14:creationId xmlns="" xmlns:p14="http://schemas.microsoft.com/office/powerpoint/2010/main" val="3721286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Distribución de frecuencias agrupadas</a:t>
            </a:r>
            <a:endParaRPr lang="es-CL" dirty="0"/>
          </a:p>
        </p:txBody>
      </p:sp>
      <p:sp>
        <p:nvSpPr>
          <p:cNvPr id="3" name="2 Marcador de contenido"/>
          <p:cNvSpPr>
            <a:spLocks noGrp="1"/>
          </p:cNvSpPr>
          <p:nvPr>
            <p:ph idx="1"/>
          </p:nvPr>
        </p:nvSpPr>
        <p:spPr/>
        <p:txBody>
          <a:bodyPr>
            <a:normAutofit fontScale="77500" lnSpcReduction="20000"/>
          </a:bodyPr>
          <a:lstStyle/>
          <a:p>
            <a:r>
              <a:rPr lang="es-ES" dirty="0"/>
              <a:t>La </a:t>
            </a:r>
            <a:r>
              <a:rPr lang="es-ES" b="1" dirty="0"/>
              <a:t>distribución de frecuencias agrupadas</a:t>
            </a:r>
            <a:r>
              <a:rPr lang="es-ES" dirty="0"/>
              <a:t> o </a:t>
            </a:r>
            <a:r>
              <a:rPr lang="es-ES" b="1" dirty="0"/>
              <a:t>tabla con datos agrupados</a:t>
            </a:r>
            <a:r>
              <a:rPr lang="es-ES" dirty="0"/>
              <a:t> se emplea si las </a:t>
            </a:r>
            <a:r>
              <a:rPr lang="es-ES" b="1" dirty="0"/>
              <a:t>variables</a:t>
            </a:r>
            <a:r>
              <a:rPr lang="es-ES" dirty="0"/>
              <a:t> toman un </a:t>
            </a:r>
            <a:r>
              <a:rPr lang="es-ES" b="1" dirty="0"/>
              <a:t>número grande de valores</a:t>
            </a:r>
            <a:r>
              <a:rPr lang="es-ES" dirty="0"/>
              <a:t> o la </a:t>
            </a:r>
            <a:r>
              <a:rPr lang="es-ES" b="1" dirty="0"/>
              <a:t>variable es continua</a:t>
            </a:r>
            <a:r>
              <a:rPr lang="es-ES" dirty="0"/>
              <a:t>.</a:t>
            </a:r>
          </a:p>
          <a:p>
            <a:r>
              <a:rPr lang="es-ES" dirty="0"/>
              <a:t>Se </a:t>
            </a:r>
            <a:r>
              <a:rPr lang="es-ES" b="1" dirty="0"/>
              <a:t>agrupan</a:t>
            </a:r>
            <a:r>
              <a:rPr lang="es-ES" dirty="0"/>
              <a:t> los </a:t>
            </a:r>
            <a:r>
              <a:rPr lang="es-ES" b="1" dirty="0"/>
              <a:t>valores</a:t>
            </a:r>
            <a:r>
              <a:rPr lang="es-ES" dirty="0"/>
              <a:t> en </a:t>
            </a:r>
            <a:r>
              <a:rPr lang="es-ES" b="1" dirty="0"/>
              <a:t>intervalos</a:t>
            </a:r>
            <a:r>
              <a:rPr lang="es-ES" dirty="0"/>
              <a:t> que tengan la </a:t>
            </a:r>
            <a:r>
              <a:rPr lang="es-ES" b="1" dirty="0"/>
              <a:t>misma amplitud</a:t>
            </a:r>
            <a:r>
              <a:rPr lang="es-ES" dirty="0"/>
              <a:t> denominados </a:t>
            </a:r>
            <a:r>
              <a:rPr lang="es-ES" b="1" dirty="0"/>
              <a:t>clases</a:t>
            </a:r>
            <a:r>
              <a:rPr lang="es-ES" dirty="0"/>
              <a:t>. A cada </a:t>
            </a:r>
            <a:r>
              <a:rPr lang="es-ES" b="1" dirty="0"/>
              <a:t>clase</a:t>
            </a:r>
            <a:r>
              <a:rPr lang="es-ES" dirty="0"/>
              <a:t> se le asigna su </a:t>
            </a:r>
            <a:r>
              <a:rPr lang="es-ES" b="1" dirty="0"/>
              <a:t>frecuencia correspondiente</a:t>
            </a:r>
            <a:r>
              <a:rPr lang="es-ES" dirty="0"/>
              <a:t>.</a:t>
            </a:r>
          </a:p>
          <a:p>
            <a:r>
              <a:rPr lang="es-ES" b="1" dirty="0"/>
              <a:t>Límites de la clase: </a:t>
            </a:r>
            <a:r>
              <a:rPr lang="es-ES" dirty="0"/>
              <a:t>Cada </a:t>
            </a:r>
            <a:r>
              <a:rPr lang="es-ES" b="1" dirty="0"/>
              <a:t>clase</a:t>
            </a:r>
            <a:r>
              <a:rPr lang="es-ES" dirty="0"/>
              <a:t> está </a:t>
            </a:r>
            <a:r>
              <a:rPr lang="es-ES" b="1" dirty="0"/>
              <a:t>delimitada</a:t>
            </a:r>
            <a:r>
              <a:rPr lang="es-ES" dirty="0"/>
              <a:t> por el </a:t>
            </a:r>
            <a:r>
              <a:rPr lang="es-ES" b="1" dirty="0"/>
              <a:t>límite inferior de la clase</a:t>
            </a:r>
            <a:r>
              <a:rPr lang="es-ES" dirty="0"/>
              <a:t> y el </a:t>
            </a:r>
            <a:r>
              <a:rPr lang="es-ES" b="1" dirty="0"/>
              <a:t>límite superior de la clase</a:t>
            </a:r>
            <a:r>
              <a:rPr lang="es-ES" dirty="0"/>
              <a:t>.</a:t>
            </a:r>
          </a:p>
          <a:p>
            <a:r>
              <a:rPr lang="es-ES" b="1" dirty="0"/>
              <a:t>Amplitud de la clase: </a:t>
            </a:r>
            <a:r>
              <a:rPr lang="es-ES" dirty="0"/>
              <a:t>La </a:t>
            </a:r>
            <a:r>
              <a:rPr lang="es-ES" b="1" dirty="0"/>
              <a:t>amplitud de la clase</a:t>
            </a:r>
            <a:r>
              <a:rPr lang="es-ES" dirty="0"/>
              <a:t> es la </a:t>
            </a:r>
            <a:r>
              <a:rPr lang="es-ES" b="1" dirty="0"/>
              <a:t>diferencia</a:t>
            </a:r>
            <a:r>
              <a:rPr lang="es-ES" dirty="0"/>
              <a:t> entre el </a:t>
            </a:r>
            <a:r>
              <a:rPr lang="es-ES" b="1" dirty="0"/>
              <a:t>límite superior e inferior</a:t>
            </a:r>
            <a:r>
              <a:rPr lang="es-ES" dirty="0"/>
              <a:t> de la </a:t>
            </a:r>
            <a:r>
              <a:rPr lang="es-ES" b="1" dirty="0"/>
              <a:t>clase</a:t>
            </a:r>
            <a:r>
              <a:rPr lang="es-ES" dirty="0"/>
              <a:t>.</a:t>
            </a:r>
          </a:p>
          <a:p>
            <a:r>
              <a:rPr lang="es-ES" b="1" dirty="0"/>
              <a:t>Marca de </a:t>
            </a:r>
            <a:r>
              <a:rPr lang="es-ES" b="1" dirty="0" err="1"/>
              <a:t>clase:</a:t>
            </a:r>
            <a:r>
              <a:rPr lang="es-ES" dirty="0" err="1"/>
              <a:t>La</a:t>
            </a:r>
            <a:r>
              <a:rPr lang="es-ES" dirty="0"/>
              <a:t> </a:t>
            </a:r>
            <a:r>
              <a:rPr lang="es-ES" b="1" dirty="0"/>
              <a:t>marca de clase</a:t>
            </a:r>
            <a:r>
              <a:rPr lang="es-ES" dirty="0"/>
              <a:t> es el </a:t>
            </a:r>
            <a:r>
              <a:rPr lang="es-ES" b="1" dirty="0"/>
              <a:t>punto medio</a:t>
            </a:r>
            <a:r>
              <a:rPr lang="es-ES" dirty="0"/>
              <a:t> de cada </a:t>
            </a:r>
            <a:r>
              <a:rPr lang="es-ES" b="1" dirty="0"/>
              <a:t>intervalo</a:t>
            </a:r>
            <a:r>
              <a:rPr lang="es-ES" dirty="0"/>
              <a:t> y es el </a:t>
            </a:r>
            <a:r>
              <a:rPr lang="es-ES" b="1" dirty="0"/>
              <a:t>valor</a:t>
            </a:r>
            <a:r>
              <a:rPr lang="es-ES" dirty="0"/>
              <a:t> que representa a todo el </a:t>
            </a:r>
            <a:r>
              <a:rPr lang="es-ES" b="1" dirty="0"/>
              <a:t>intervalo</a:t>
            </a:r>
            <a:r>
              <a:rPr lang="es-ES" dirty="0"/>
              <a:t> para el </a:t>
            </a:r>
            <a:r>
              <a:rPr lang="es-ES" b="1" dirty="0"/>
              <a:t>cálculo</a:t>
            </a:r>
            <a:r>
              <a:rPr lang="es-ES" dirty="0"/>
              <a:t> de algunos </a:t>
            </a:r>
            <a:r>
              <a:rPr lang="es-ES" b="1" dirty="0"/>
              <a:t>parámetros</a:t>
            </a:r>
            <a:r>
              <a:rPr lang="es-ES" dirty="0"/>
              <a:t>.</a:t>
            </a:r>
          </a:p>
          <a:p>
            <a:endParaRPr lang="es-CL" dirty="0"/>
          </a:p>
        </p:txBody>
      </p:sp>
    </p:spTree>
    <p:extLst>
      <p:ext uri="{BB962C8B-B14F-4D97-AF65-F5344CB8AC3E}">
        <p14:creationId xmlns="" xmlns:p14="http://schemas.microsoft.com/office/powerpoint/2010/main" val="1498817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Construcción de una tabla de datos agrupados</a:t>
            </a:r>
            <a:endParaRPr lang="es-CL" dirty="0"/>
          </a:p>
        </p:txBody>
      </p:sp>
      <p:sp>
        <p:nvSpPr>
          <p:cNvPr id="3" name="2 Marcador de contenido"/>
          <p:cNvSpPr>
            <a:spLocks noGrp="1"/>
          </p:cNvSpPr>
          <p:nvPr>
            <p:ph idx="1"/>
          </p:nvPr>
        </p:nvSpPr>
        <p:spPr/>
        <p:txBody>
          <a:bodyPr>
            <a:normAutofit/>
          </a:bodyPr>
          <a:lstStyle/>
          <a:p>
            <a:pPr marL="0" indent="0">
              <a:buNone/>
            </a:pPr>
            <a:r>
              <a:rPr lang="es-ES" dirty="0"/>
              <a:t>3, 15, 24, 28, 33, 35, 38, 42, 43, 38, 36, 34, 29, 25, 17, 7, 34, 36, 39, 44, 31, 26, 20, 11, 13, 22, 27, 47, 39, 37, 34, 32, 35, 28, 38, 41, 48, 15, 32, </a:t>
            </a:r>
            <a:r>
              <a:rPr lang="es-ES" dirty="0" smtClean="0"/>
              <a:t>13</a:t>
            </a:r>
          </a:p>
          <a:p>
            <a:r>
              <a:rPr lang="es-ES" dirty="0"/>
              <a:t>Es conveniente que el número de intervalos oscile entre 6 y 15</a:t>
            </a:r>
            <a:r>
              <a:rPr lang="es-ES" dirty="0" smtClean="0"/>
              <a:t>.</a:t>
            </a:r>
          </a:p>
          <a:p>
            <a:r>
              <a:rPr lang="es-ES" smtClean="0"/>
              <a:t>Númeroº </a:t>
            </a:r>
            <a:r>
              <a:rPr lang="es-ES" dirty="0" smtClean="0"/>
              <a:t>de Intervalos =10</a:t>
            </a:r>
            <a:endParaRPr lang="es-CL" dirty="0"/>
          </a:p>
          <a:p>
            <a:pPr marL="0" indent="0">
              <a:buNone/>
            </a:pPr>
            <a:r>
              <a:rPr lang="es-ES" dirty="0"/>
              <a:t> </a:t>
            </a:r>
            <a:endParaRPr lang="es-CL" dirty="0"/>
          </a:p>
        </p:txBody>
      </p:sp>
    </p:spTree>
    <p:extLst>
      <p:ext uri="{BB962C8B-B14F-4D97-AF65-F5344CB8AC3E}">
        <p14:creationId xmlns="" xmlns:p14="http://schemas.microsoft.com/office/powerpoint/2010/main" val="731600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457200" y="1340768"/>
            <a:ext cx="8291264" cy="4785395"/>
          </a:xfrm>
        </p:spPr>
        <p:txBody>
          <a:bodyPr>
            <a:normAutofit fontScale="62500" lnSpcReduction="20000"/>
          </a:bodyPr>
          <a:lstStyle/>
          <a:p>
            <a:pPr marL="0" indent="0">
              <a:buNone/>
            </a:pPr>
            <a:r>
              <a:rPr lang="es-ES_tradnl" sz="5100" dirty="0" smtClean="0"/>
              <a:t>Unidad 1: Estadística Descriptiva</a:t>
            </a:r>
          </a:p>
          <a:p>
            <a:pPr lvl="0"/>
            <a:r>
              <a:rPr lang="es-MX" dirty="0"/>
              <a:t>Conceptos básicos.</a:t>
            </a:r>
            <a:endParaRPr lang="es-CL" dirty="0"/>
          </a:p>
          <a:p>
            <a:pPr lvl="0"/>
            <a:r>
              <a:rPr lang="es-MX" dirty="0"/>
              <a:t>Escalas de medición.</a:t>
            </a:r>
            <a:endParaRPr lang="es-CL" dirty="0"/>
          </a:p>
          <a:p>
            <a:pPr lvl="0"/>
            <a:r>
              <a:rPr lang="es-MX" dirty="0"/>
              <a:t>Variables discretas y continuas.</a:t>
            </a:r>
            <a:endParaRPr lang="es-CL" dirty="0"/>
          </a:p>
          <a:p>
            <a:pPr lvl="0"/>
            <a:r>
              <a:rPr lang="es-MX" dirty="0"/>
              <a:t>Tablas de frecuencia.</a:t>
            </a:r>
            <a:endParaRPr lang="es-CL" dirty="0"/>
          </a:p>
          <a:p>
            <a:pPr lvl="0"/>
            <a:r>
              <a:rPr lang="es-MX" dirty="0"/>
              <a:t>Representaciones gráficas.</a:t>
            </a:r>
            <a:endParaRPr lang="es-CL" dirty="0"/>
          </a:p>
          <a:p>
            <a:pPr lvl="0"/>
            <a:r>
              <a:rPr lang="es-MX" dirty="0"/>
              <a:t>Medidas de resumen y sus propiedades.</a:t>
            </a:r>
            <a:endParaRPr lang="es-CL" dirty="0"/>
          </a:p>
          <a:p>
            <a:pPr lvl="0"/>
            <a:r>
              <a:rPr lang="es-MX" dirty="0"/>
              <a:t>Distribución conjunta, marginal y condicional.</a:t>
            </a:r>
            <a:endParaRPr lang="es-CL" dirty="0"/>
          </a:p>
          <a:p>
            <a:pPr lvl="0"/>
            <a:r>
              <a:rPr lang="es-MX" dirty="0"/>
              <a:t>Estadígrafos marginales y condicionales.</a:t>
            </a:r>
            <a:endParaRPr lang="es-CL" dirty="0"/>
          </a:p>
          <a:p>
            <a:pPr lvl="0"/>
            <a:r>
              <a:rPr lang="es-MX" dirty="0"/>
              <a:t>Dependencia estadística y funcional.</a:t>
            </a:r>
            <a:endParaRPr lang="es-CL" dirty="0"/>
          </a:p>
          <a:p>
            <a:pPr lvl="0"/>
            <a:r>
              <a:rPr lang="es-MX" dirty="0"/>
              <a:t>Diagrama de </a:t>
            </a:r>
            <a:r>
              <a:rPr lang="es-MX" dirty="0" err="1"/>
              <a:t>dipersión</a:t>
            </a:r>
            <a:r>
              <a:rPr lang="es-MX" dirty="0"/>
              <a:t>.</a:t>
            </a:r>
            <a:endParaRPr lang="es-CL" dirty="0"/>
          </a:p>
          <a:p>
            <a:pPr lvl="0"/>
            <a:r>
              <a:rPr lang="es-MX" dirty="0"/>
              <a:t>Covarianza.</a:t>
            </a:r>
            <a:endParaRPr lang="es-CL" dirty="0"/>
          </a:p>
          <a:p>
            <a:pPr lvl="0"/>
            <a:r>
              <a:rPr lang="es-MX" dirty="0"/>
              <a:t>Modelos de regresión.</a:t>
            </a:r>
            <a:endParaRPr lang="es-CL" dirty="0"/>
          </a:p>
          <a:p>
            <a:pPr lvl="0"/>
            <a:r>
              <a:rPr lang="es-MX" dirty="0"/>
              <a:t>Aplicaciones a series de tiempo.</a:t>
            </a:r>
            <a:endParaRPr lang="es-CL" dirty="0"/>
          </a:p>
        </p:txBody>
      </p:sp>
      <p:sp>
        <p:nvSpPr>
          <p:cNvPr id="7" name="1 Título"/>
          <p:cNvSpPr>
            <a:spLocks noGrp="1"/>
          </p:cNvSpPr>
          <p:nvPr>
            <p:ph type="title"/>
          </p:nvPr>
        </p:nvSpPr>
        <p:spPr/>
        <p:txBody>
          <a:bodyPr/>
          <a:lstStyle/>
          <a:p>
            <a:r>
              <a:rPr lang="es-ES_tradnl" sz="4000" dirty="0" smtClean="0"/>
              <a:t>Contenidos</a:t>
            </a:r>
            <a:r>
              <a:rPr lang="es-ES_tradnl" dirty="0" smtClean="0"/>
              <a:t> </a:t>
            </a:r>
            <a:endParaRPr lang="es-CL" dirty="0"/>
          </a:p>
        </p:txBody>
      </p:sp>
    </p:spTree>
    <p:extLst>
      <p:ext uri="{BB962C8B-B14F-4D97-AF65-F5344CB8AC3E}">
        <p14:creationId xmlns="" xmlns:p14="http://schemas.microsoft.com/office/powerpoint/2010/main" val="2417032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1 Marcador de fecha"/>
          <p:cNvSpPr>
            <a:spLocks noGrp="1"/>
          </p:cNvSpPr>
          <p:nvPr>
            <p:ph type="dt" sz="half" idx="10"/>
          </p:nvPr>
        </p:nvSpPr>
        <p:spPr/>
        <p:txBody>
          <a:bodyPr/>
          <a:lstStyle/>
          <a:p>
            <a:r>
              <a:rPr lang="es-ES" altLang="es-CL"/>
              <a:t>@   Angel Prieto Benito</a:t>
            </a:r>
          </a:p>
        </p:txBody>
      </p:sp>
      <p:sp>
        <p:nvSpPr>
          <p:cNvPr id="91" name="2 Marcador de pie de página"/>
          <p:cNvSpPr>
            <a:spLocks noGrp="1"/>
          </p:cNvSpPr>
          <p:nvPr>
            <p:ph type="ftr" sz="quarter" idx="11"/>
          </p:nvPr>
        </p:nvSpPr>
        <p:spPr/>
        <p:txBody>
          <a:bodyPr/>
          <a:lstStyle/>
          <a:p>
            <a:r>
              <a:rPr lang="es-ES" altLang="es-CL"/>
              <a:t>Matemáticas  Acceso a CFGS</a:t>
            </a:r>
          </a:p>
        </p:txBody>
      </p:sp>
      <p:sp>
        <p:nvSpPr>
          <p:cNvPr id="92" name="3 Marcador de número de diapositiva"/>
          <p:cNvSpPr>
            <a:spLocks noGrp="1"/>
          </p:cNvSpPr>
          <p:nvPr>
            <p:ph type="sldNum" sz="quarter" idx="12"/>
          </p:nvPr>
        </p:nvSpPr>
        <p:spPr/>
        <p:txBody>
          <a:bodyPr/>
          <a:lstStyle/>
          <a:p>
            <a:fld id="{B954D18A-5C85-4213-B690-9D1E98AF8210}" type="slidenum">
              <a:rPr lang="es-ES" altLang="es-CL"/>
              <a:pPr/>
              <a:t>20</a:t>
            </a:fld>
            <a:endParaRPr lang="es-ES" altLang="es-CL"/>
          </a:p>
        </p:txBody>
      </p:sp>
      <p:sp>
        <p:nvSpPr>
          <p:cNvPr id="81922" name="Rectangle 2"/>
          <p:cNvSpPr>
            <a:spLocks noChangeArrowheads="1"/>
          </p:cNvSpPr>
          <p:nvPr/>
        </p:nvSpPr>
        <p:spPr bwMode="auto">
          <a:xfrm>
            <a:off x="468313" y="309563"/>
            <a:ext cx="8207375"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r>
              <a:rPr lang="es-ES_tradnl" altLang="es-CL" sz="2000" b="1" u="sng">
                <a:solidFill>
                  <a:schemeClr val="accent2"/>
                </a:solidFill>
                <a:latin typeface="Arial" charset="0"/>
                <a:ea typeface="Times New Roman" pitchFamily="18" charset="0"/>
                <a:cs typeface="Arial" charset="0"/>
              </a:rPr>
              <a:t>Ejemplo_1</a:t>
            </a:r>
          </a:p>
          <a:p>
            <a:r>
              <a:rPr lang="es-ES_tradnl" altLang="es-CL" sz="2000" b="1" u="sng">
                <a:solidFill>
                  <a:schemeClr val="accent2"/>
                </a:solidFill>
                <a:latin typeface="Arial" charset="0"/>
                <a:ea typeface="Times New Roman" pitchFamily="18" charset="0"/>
                <a:cs typeface="Arial" charset="0"/>
              </a:rPr>
              <a:t>Calificaciones de 100 alumnos de una clase en Matemáticas</a:t>
            </a:r>
            <a:endParaRPr lang="es-ES" altLang="es-CL" sz="2000" b="1">
              <a:solidFill>
                <a:schemeClr val="accent2"/>
              </a:solidFill>
              <a:latin typeface="Arial" charset="0"/>
              <a:ea typeface="Times New Roman" pitchFamily="18" charset="0"/>
              <a:cs typeface="Arial" charset="0"/>
            </a:endParaRPr>
          </a:p>
          <a:p>
            <a:pPr eaLnBrk="0" hangingPunct="0"/>
            <a:r>
              <a:rPr lang="es-ES_tradnl" altLang="es-CL" sz="2000" b="1">
                <a:solidFill>
                  <a:schemeClr val="accent2"/>
                </a:solidFill>
                <a:latin typeface="Arial" charset="0"/>
                <a:ea typeface="Times New Roman" pitchFamily="18" charset="0"/>
                <a:cs typeface="Arial" charset="0"/>
              </a:rPr>
              <a:t>VARIABLE  DISCRETA</a:t>
            </a:r>
            <a:endParaRPr lang="es-ES" altLang="es-CL" sz="2000" b="1">
              <a:solidFill>
                <a:schemeClr val="accent2"/>
              </a:solidFill>
              <a:latin typeface="Arial" charset="0"/>
              <a:ea typeface="Times New Roman" pitchFamily="18" charset="0"/>
              <a:cs typeface="Arial" charset="0"/>
            </a:endParaRPr>
          </a:p>
        </p:txBody>
      </p:sp>
      <p:graphicFrame>
        <p:nvGraphicFramePr>
          <p:cNvPr id="82027" name="Group 107"/>
          <p:cNvGraphicFramePr>
            <a:graphicFrameLocks noGrp="1"/>
          </p:cNvGraphicFramePr>
          <p:nvPr/>
        </p:nvGraphicFramePr>
        <p:xfrm>
          <a:off x="468313" y="1484313"/>
          <a:ext cx="8280400" cy="4846320"/>
        </p:xfrm>
        <a:graphic>
          <a:graphicData uri="http://schemas.openxmlformats.org/drawingml/2006/table">
            <a:tbl>
              <a:tblPr/>
              <a:tblGrid>
                <a:gridCol w="1360487"/>
                <a:gridCol w="1295400"/>
                <a:gridCol w="1484313"/>
                <a:gridCol w="2090737"/>
                <a:gridCol w="2049463"/>
              </a:tblGrid>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Columna de variables</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Frecuencia Absoluta</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Frecuencia Relativa</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Frecuencia Absoluta Acumulada</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Frecuencia Relativa Acumulada</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0,03 = 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0,05 = 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0,08 = 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0,11 = 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0,15 = 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42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42%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0,18 = 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0,13 = 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73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73%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0,10 = 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0,08 = 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91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91%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0,06 = 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97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97%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0,03 = 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6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0" i="0" u="none" strike="noStrike" cap="none" normalizeH="0" baseline="0" smtClean="0">
                          <a:ln>
                            <a:noFill/>
                          </a:ln>
                          <a:solidFill>
                            <a:schemeClr val="tx1"/>
                          </a:solidFill>
                          <a:effectLst/>
                          <a:latin typeface="Arial" charset="0"/>
                          <a:ea typeface="Times New Roman" pitchFamily="18" charset="0"/>
                          <a:cs typeface="Arial" charset="0"/>
                        </a:rPr>
                        <a:t>1 = 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015" name="Rectangle 95"/>
          <p:cNvSpPr>
            <a:spLocks noChangeArrowheads="1"/>
          </p:cNvSpPr>
          <p:nvPr/>
        </p:nvSpPr>
        <p:spPr bwMode="auto">
          <a:xfrm>
            <a:off x="-1582738" y="12419013"/>
            <a:ext cx="9144001"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_tradnl" altLang="es-CL" sz="1800">
              <a:latin typeface="Arial" charset="0"/>
            </a:endParaRPr>
          </a:p>
        </p:txBody>
      </p:sp>
    </p:spTree>
    <p:extLst>
      <p:ext uri="{BB962C8B-B14F-4D97-AF65-F5344CB8AC3E}">
        <p14:creationId xmlns="" xmlns:p14="http://schemas.microsoft.com/office/powerpoint/2010/main" val="41405938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81922">
                                            <p:txEl>
                                              <p:pRg st="0" end="0"/>
                                            </p:txEl>
                                          </p:spTgt>
                                        </p:tgtEl>
                                        <p:attrNameLst>
                                          <p:attrName>style.visibility</p:attrName>
                                        </p:attrNameLst>
                                      </p:cBhvr>
                                      <p:to>
                                        <p:strVal val="visible"/>
                                      </p:to>
                                    </p:set>
                                    <p:anim calcmode="discrete" valueType="clr">
                                      <p:cBhvr override="childStyle">
                                        <p:cTn id="7" dur="80"/>
                                        <p:tgtEl>
                                          <p:spTgt spid="8192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192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1922">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81922">
                                            <p:txEl>
                                              <p:pRg st="1" end="1"/>
                                            </p:txEl>
                                          </p:spTgt>
                                        </p:tgtEl>
                                        <p:attrNameLst>
                                          <p:attrName>style.visibility</p:attrName>
                                        </p:attrNameLst>
                                      </p:cBhvr>
                                      <p:to>
                                        <p:strVal val="visible"/>
                                      </p:to>
                                    </p:set>
                                    <p:anim calcmode="discrete" valueType="clr">
                                      <p:cBhvr override="childStyle">
                                        <p:cTn id="14" dur="80"/>
                                        <p:tgtEl>
                                          <p:spTgt spid="8192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1922">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81922">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81922">
                                            <p:txEl>
                                              <p:pRg st="2" end="2"/>
                                            </p:txEl>
                                          </p:spTgt>
                                        </p:tgtEl>
                                        <p:attrNameLst>
                                          <p:attrName>style.visibility</p:attrName>
                                        </p:attrNameLst>
                                      </p:cBhvr>
                                      <p:to>
                                        <p:strVal val="visible"/>
                                      </p:to>
                                    </p:set>
                                    <p:anim calcmode="discrete" valueType="clr">
                                      <p:cBhvr override="childStyle">
                                        <p:cTn id="21" dur="80"/>
                                        <p:tgtEl>
                                          <p:spTgt spid="8192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1922">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81922">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82027"/>
                                        </p:tgtEl>
                                        <p:attrNameLst>
                                          <p:attrName>style.visibility</p:attrName>
                                        </p:attrNameLst>
                                      </p:cBhvr>
                                      <p:to>
                                        <p:strVal val="visible"/>
                                      </p:to>
                                    </p:set>
                                    <p:animEffect transition="in" filter="box(in)">
                                      <p:cBhvr>
                                        <p:cTn id="28" dur="500"/>
                                        <p:tgtEl>
                                          <p:spTgt spid="82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1 Marcador de fecha"/>
          <p:cNvSpPr>
            <a:spLocks noGrp="1"/>
          </p:cNvSpPr>
          <p:nvPr>
            <p:ph type="dt" sz="half" idx="10"/>
          </p:nvPr>
        </p:nvSpPr>
        <p:spPr/>
        <p:txBody>
          <a:bodyPr/>
          <a:lstStyle/>
          <a:p>
            <a:r>
              <a:rPr lang="es-ES" altLang="es-CL"/>
              <a:t>@   Angel Prieto Benito</a:t>
            </a:r>
          </a:p>
        </p:txBody>
      </p:sp>
      <p:sp>
        <p:nvSpPr>
          <p:cNvPr id="63" name="2 Marcador de pie de página"/>
          <p:cNvSpPr>
            <a:spLocks noGrp="1"/>
          </p:cNvSpPr>
          <p:nvPr>
            <p:ph type="ftr" sz="quarter" idx="11"/>
          </p:nvPr>
        </p:nvSpPr>
        <p:spPr/>
        <p:txBody>
          <a:bodyPr/>
          <a:lstStyle/>
          <a:p>
            <a:r>
              <a:rPr lang="es-ES" altLang="es-CL"/>
              <a:t>Matemáticas  Acceso a CFGS</a:t>
            </a:r>
          </a:p>
        </p:txBody>
      </p:sp>
      <p:sp>
        <p:nvSpPr>
          <p:cNvPr id="64" name="3 Marcador de número de diapositiva"/>
          <p:cNvSpPr>
            <a:spLocks noGrp="1"/>
          </p:cNvSpPr>
          <p:nvPr>
            <p:ph type="sldNum" sz="quarter" idx="12"/>
          </p:nvPr>
        </p:nvSpPr>
        <p:spPr/>
        <p:txBody>
          <a:bodyPr/>
          <a:lstStyle/>
          <a:p>
            <a:fld id="{4611DA61-5315-4C18-A1F9-B0F4E931DCAD}" type="slidenum">
              <a:rPr lang="es-ES" altLang="es-CL"/>
              <a:pPr/>
              <a:t>21</a:t>
            </a:fld>
            <a:endParaRPr lang="es-ES" altLang="es-CL"/>
          </a:p>
        </p:txBody>
      </p:sp>
      <p:sp>
        <p:nvSpPr>
          <p:cNvPr id="83970" name="Rectangle 2"/>
          <p:cNvSpPr>
            <a:spLocks noChangeArrowheads="1"/>
          </p:cNvSpPr>
          <p:nvPr/>
        </p:nvSpPr>
        <p:spPr bwMode="auto">
          <a:xfrm>
            <a:off x="539750" y="712788"/>
            <a:ext cx="80645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r>
              <a:rPr lang="es-ES_tradnl" altLang="es-CL" sz="2000" b="1" u="sng">
                <a:solidFill>
                  <a:schemeClr val="accent2"/>
                </a:solidFill>
                <a:latin typeface="Arial" charset="0"/>
                <a:ea typeface="Times New Roman" pitchFamily="18" charset="0"/>
                <a:cs typeface="Arial" charset="0"/>
              </a:rPr>
              <a:t>Ejemplo_2</a:t>
            </a:r>
          </a:p>
          <a:p>
            <a:r>
              <a:rPr lang="es-ES_tradnl" altLang="es-CL" sz="2000" b="1" u="sng">
                <a:solidFill>
                  <a:schemeClr val="accent2"/>
                </a:solidFill>
                <a:latin typeface="Arial" charset="0"/>
                <a:ea typeface="Times New Roman" pitchFamily="18" charset="0"/>
                <a:cs typeface="Arial" charset="0"/>
              </a:rPr>
              <a:t>Calificaciones de 200 alumnos de una clase en Matemáticas</a:t>
            </a:r>
            <a:endParaRPr lang="es-ES" altLang="es-CL" sz="2000" b="1">
              <a:solidFill>
                <a:schemeClr val="accent2"/>
              </a:solidFill>
              <a:latin typeface="Arial" charset="0"/>
              <a:ea typeface="Times New Roman" pitchFamily="18" charset="0"/>
              <a:cs typeface="Arial" charset="0"/>
            </a:endParaRPr>
          </a:p>
          <a:p>
            <a:pPr eaLnBrk="0" hangingPunct="0"/>
            <a:r>
              <a:rPr lang="es-ES_tradnl" altLang="es-CL" sz="2000" b="1">
                <a:solidFill>
                  <a:schemeClr val="accent2"/>
                </a:solidFill>
                <a:latin typeface="Arial" charset="0"/>
                <a:ea typeface="Times New Roman" pitchFamily="18" charset="0"/>
                <a:cs typeface="Arial" charset="0"/>
              </a:rPr>
              <a:t>VARIABLE  CONTINUA</a:t>
            </a:r>
            <a:endParaRPr lang="es-ES" altLang="es-CL" sz="2000" b="1">
              <a:solidFill>
                <a:schemeClr val="accent2"/>
              </a:solidFill>
              <a:latin typeface="Arial" charset="0"/>
              <a:ea typeface="Times New Roman" pitchFamily="18" charset="0"/>
              <a:cs typeface="Arial" charset="0"/>
            </a:endParaRPr>
          </a:p>
        </p:txBody>
      </p:sp>
      <p:graphicFrame>
        <p:nvGraphicFramePr>
          <p:cNvPr id="84063" name="Group 95"/>
          <p:cNvGraphicFramePr>
            <a:graphicFrameLocks noGrp="1"/>
          </p:cNvGraphicFramePr>
          <p:nvPr/>
        </p:nvGraphicFramePr>
        <p:xfrm>
          <a:off x="323850" y="2276475"/>
          <a:ext cx="8424863" cy="3200400"/>
        </p:xfrm>
        <a:graphic>
          <a:graphicData uri="http://schemas.openxmlformats.org/drawingml/2006/table">
            <a:tbl>
              <a:tblPr/>
              <a:tblGrid>
                <a:gridCol w="1404938"/>
                <a:gridCol w="1403350"/>
                <a:gridCol w="1404937"/>
                <a:gridCol w="1403350"/>
                <a:gridCol w="1404938"/>
                <a:gridCol w="1403350"/>
              </a:tblGrid>
              <a:tr h="255588">
                <a:tc>
                  <a:txBody>
                    <a:bodyPr/>
                    <a:lstStyle>
                      <a:lvl1pPr>
                        <a:spcBef>
                          <a:spcPct val="20000"/>
                        </a:spcBef>
                        <a:tabLst>
                          <a:tab pos="1376363" algn="r"/>
                        </a:tabLst>
                        <a:defRPr sz="2800">
                          <a:solidFill>
                            <a:schemeClr val="tx1"/>
                          </a:solidFill>
                          <a:latin typeface="Times New Roman" pitchFamily="18" charset="0"/>
                        </a:defRPr>
                      </a:lvl1pPr>
                      <a:lvl2pPr>
                        <a:spcBef>
                          <a:spcPct val="20000"/>
                        </a:spcBef>
                        <a:tabLst>
                          <a:tab pos="1376363" algn="r"/>
                        </a:tabLst>
                        <a:defRPr sz="2400">
                          <a:solidFill>
                            <a:schemeClr val="tx1"/>
                          </a:solidFill>
                          <a:latin typeface="Times New Roman" pitchFamily="18" charset="0"/>
                        </a:defRPr>
                      </a:lvl2pPr>
                      <a:lvl3pPr>
                        <a:spcBef>
                          <a:spcPct val="20000"/>
                        </a:spcBef>
                        <a:tabLst>
                          <a:tab pos="1376363" algn="r"/>
                        </a:tabLst>
                        <a:defRPr sz="2000">
                          <a:solidFill>
                            <a:schemeClr val="tx1"/>
                          </a:solidFill>
                          <a:latin typeface="Times New Roman" pitchFamily="18" charset="0"/>
                        </a:defRPr>
                      </a:lvl3pPr>
                      <a:lvl4pPr>
                        <a:spcBef>
                          <a:spcPct val="20000"/>
                        </a:spcBef>
                        <a:tabLst>
                          <a:tab pos="1376363" algn="r"/>
                        </a:tabLst>
                        <a:defRPr>
                          <a:solidFill>
                            <a:schemeClr val="tx1"/>
                          </a:solidFill>
                          <a:latin typeface="Times New Roman" pitchFamily="18" charset="0"/>
                        </a:defRPr>
                      </a:lvl4pPr>
                      <a:lvl5pPr>
                        <a:spcBef>
                          <a:spcPct val="20000"/>
                        </a:spcBef>
                        <a:tabLst>
                          <a:tab pos="1376363" algn="r"/>
                        </a:tabLst>
                        <a:defRPr>
                          <a:solidFill>
                            <a:schemeClr val="tx1"/>
                          </a:solidFill>
                          <a:latin typeface="Times New Roman" pitchFamily="18" charset="0"/>
                        </a:defRPr>
                      </a:lvl5pPr>
                      <a:lvl6pPr fontAlgn="base">
                        <a:spcBef>
                          <a:spcPct val="20000"/>
                        </a:spcBef>
                        <a:spcAft>
                          <a:spcPct val="0"/>
                        </a:spcAft>
                        <a:tabLst>
                          <a:tab pos="1376363" algn="r"/>
                        </a:tabLst>
                        <a:defRPr>
                          <a:solidFill>
                            <a:schemeClr val="tx1"/>
                          </a:solidFill>
                          <a:latin typeface="Times New Roman" pitchFamily="18" charset="0"/>
                        </a:defRPr>
                      </a:lvl6pPr>
                      <a:lvl7pPr fontAlgn="base">
                        <a:spcBef>
                          <a:spcPct val="20000"/>
                        </a:spcBef>
                        <a:spcAft>
                          <a:spcPct val="0"/>
                        </a:spcAft>
                        <a:tabLst>
                          <a:tab pos="1376363" algn="r"/>
                        </a:tabLst>
                        <a:defRPr>
                          <a:solidFill>
                            <a:schemeClr val="tx1"/>
                          </a:solidFill>
                          <a:latin typeface="Times New Roman" pitchFamily="18" charset="0"/>
                        </a:defRPr>
                      </a:lvl7pPr>
                      <a:lvl8pPr fontAlgn="base">
                        <a:spcBef>
                          <a:spcPct val="20000"/>
                        </a:spcBef>
                        <a:spcAft>
                          <a:spcPct val="0"/>
                        </a:spcAft>
                        <a:tabLst>
                          <a:tab pos="1376363" algn="r"/>
                        </a:tabLst>
                        <a:defRPr>
                          <a:solidFill>
                            <a:schemeClr val="tx1"/>
                          </a:solidFill>
                          <a:latin typeface="Times New Roman" pitchFamily="18" charset="0"/>
                        </a:defRPr>
                      </a:lvl8pPr>
                      <a:lvl9pPr fontAlgn="base">
                        <a:spcBef>
                          <a:spcPct val="20000"/>
                        </a:spcBef>
                        <a:spcAft>
                          <a:spcPct val="0"/>
                        </a:spcAft>
                        <a:tabLst>
                          <a:tab pos="1376363" algn="r"/>
                        </a:tabLs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376363" algn="r"/>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Clases</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ea typeface="Times New Roman" pitchFamily="18" charset="0"/>
                          <a:cs typeface="Arial" charset="0"/>
                        </a:rPr>
                        <a:t>Marcas de clase</a:t>
                      </a:r>
                      <a:endParaRPr kumimoji="0" lang="es-ES_tradnl" altLang="es-CL" sz="1800" b="1"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cs typeface="Times New Roman" pitchFamily="18" charset="0"/>
                        </a:rPr>
                        <a:t>Frecuencia Absoluta</a:t>
                      </a:r>
                      <a:endParaRPr kumimoji="0" lang="es-ES_tradnl" altLang="es-CL" sz="1800" b="1" i="0" u="none" strike="noStrike" cap="none" normalizeH="0" baseline="0" smtClean="0">
                        <a:ln>
                          <a:noFill/>
                        </a:ln>
                        <a:solidFill>
                          <a:srgbClr val="FF3300"/>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cs typeface="Times New Roman" pitchFamily="18" charset="0"/>
                        </a:rPr>
                        <a:t>Frecuencia Relativa</a:t>
                      </a:r>
                      <a:endParaRPr kumimoji="0" lang="es-ES_tradnl" altLang="es-CL" sz="1800" b="1" i="0" u="none" strike="noStrike" cap="none" normalizeH="0" baseline="0" smtClean="0">
                        <a:ln>
                          <a:noFill/>
                        </a:ln>
                        <a:solidFill>
                          <a:srgbClr val="FF3300"/>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cs typeface="Times New Roman" pitchFamily="18" charset="0"/>
                        </a:rPr>
                        <a:t>Frecuencia Absoluta Acumulada</a:t>
                      </a:r>
                      <a:endParaRPr kumimoji="0" lang="es-ES_tradnl" altLang="es-CL" sz="1800" b="1" i="0" u="none" strike="noStrike" cap="none" normalizeH="0" baseline="0" smtClean="0">
                        <a:ln>
                          <a:noFill/>
                        </a:ln>
                        <a:solidFill>
                          <a:srgbClr val="FF3300"/>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600" b="1" i="0" u="none" strike="noStrike" cap="none" normalizeH="0" baseline="0" smtClean="0">
                          <a:ln>
                            <a:noFill/>
                          </a:ln>
                          <a:solidFill>
                            <a:srgbClr val="FF3300"/>
                          </a:solidFill>
                          <a:effectLst/>
                          <a:latin typeface="Arial" charset="0"/>
                          <a:cs typeface="Times New Roman" pitchFamily="18" charset="0"/>
                        </a:rPr>
                        <a:t>Frecuencia Relativa Acumulada</a:t>
                      </a:r>
                      <a:endParaRPr kumimoji="0" lang="es-ES_tradnl" altLang="es-CL" sz="1800" b="1" i="0" u="none" strike="noStrike" cap="none" normalizeH="0" baseline="0" smtClean="0">
                        <a:ln>
                          <a:noFill/>
                        </a:ln>
                        <a:solidFill>
                          <a:srgbClr val="FF3300"/>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 , 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0,075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0,075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(2 , 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65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0,325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(4 , 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0,375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0,700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(6 , 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0,900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(8 , 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0,10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2000" b="0" i="0" u="none" strike="noStrike" cap="none" normalizeH="0" baseline="0" smtClean="0">
                          <a:ln>
                            <a:noFill/>
                          </a:ln>
                          <a:solidFill>
                            <a:schemeClr val="tx1"/>
                          </a:solidFill>
                          <a:effectLst/>
                          <a:latin typeface="Arial" charset="0"/>
                          <a:ea typeface="Times New Roman" pitchFamily="18" charset="0"/>
                          <a:cs typeface="Arial"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2000" b="0" i="0" u="none" strike="noStrike" cap="none" normalizeH="0" baseline="0" smtClean="0">
                          <a:ln>
                            <a:noFill/>
                          </a:ln>
                          <a:solidFill>
                            <a:schemeClr val="tx1"/>
                          </a:solidFill>
                          <a:effectLst/>
                          <a:latin typeface="Arial" charset="0"/>
                          <a:ea typeface="Times New Roman" pitchFamily="18" charset="0"/>
                          <a:cs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4057" name="Rectangle 89"/>
          <p:cNvSpPr>
            <a:spLocks noChangeArrowheads="1"/>
          </p:cNvSpPr>
          <p:nvPr/>
        </p:nvSpPr>
        <p:spPr bwMode="auto">
          <a:xfrm>
            <a:off x="-1582738" y="12419013"/>
            <a:ext cx="9144001"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_tradnl" altLang="es-CL" sz="1800">
              <a:latin typeface="Arial" charset="0"/>
            </a:endParaRPr>
          </a:p>
        </p:txBody>
      </p:sp>
    </p:spTree>
    <p:extLst>
      <p:ext uri="{BB962C8B-B14F-4D97-AF65-F5344CB8AC3E}">
        <p14:creationId xmlns="" xmlns:p14="http://schemas.microsoft.com/office/powerpoint/2010/main" val="3038795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83970">
                                            <p:txEl>
                                              <p:pRg st="0" end="0"/>
                                            </p:txEl>
                                          </p:spTgt>
                                        </p:tgtEl>
                                        <p:attrNameLst>
                                          <p:attrName>style.visibility</p:attrName>
                                        </p:attrNameLst>
                                      </p:cBhvr>
                                      <p:to>
                                        <p:strVal val="visible"/>
                                      </p:to>
                                    </p:set>
                                    <p:anim calcmode="discrete" valueType="clr">
                                      <p:cBhvr override="childStyle">
                                        <p:cTn id="7" dur="80"/>
                                        <p:tgtEl>
                                          <p:spTgt spid="8397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3970">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3970">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83970">
                                            <p:txEl>
                                              <p:pRg st="1" end="1"/>
                                            </p:txEl>
                                          </p:spTgt>
                                        </p:tgtEl>
                                        <p:attrNameLst>
                                          <p:attrName>style.visibility</p:attrName>
                                        </p:attrNameLst>
                                      </p:cBhvr>
                                      <p:to>
                                        <p:strVal val="visible"/>
                                      </p:to>
                                    </p:set>
                                    <p:anim calcmode="discrete" valueType="clr">
                                      <p:cBhvr override="childStyle">
                                        <p:cTn id="14" dur="80"/>
                                        <p:tgtEl>
                                          <p:spTgt spid="8397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3970">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83970">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83970">
                                            <p:txEl>
                                              <p:pRg st="2" end="2"/>
                                            </p:txEl>
                                          </p:spTgt>
                                        </p:tgtEl>
                                        <p:attrNameLst>
                                          <p:attrName>style.visibility</p:attrName>
                                        </p:attrNameLst>
                                      </p:cBhvr>
                                      <p:to>
                                        <p:strVal val="visible"/>
                                      </p:to>
                                    </p:set>
                                    <p:anim calcmode="discrete" valueType="clr">
                                      <p:cBhvr override="childStyle">
                                        <p:cTn id="21" dur="80"/>
                                        <p:tgtEl>
                                          <p:spTgt spid="83970">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3970">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83970">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84063"/>
                                        </p:tgtEl>
                                        <p:attrNameLst>
                                          <p:attrName>style.visibility</p:attrName>
                                        </p:attrNameLst>
                                      </p:cBhvr>
                                      <p:to>
                                        <p:strVal val="visible"/>
                                      </p:to>
                                    </p:set>
                                    <p:animEffect transition="in" filter="box(in)">
                                      <p:cBhvr>
                                        <p:cTn id="28" dur="500"/>
                                        <p:tgtEl>
                                          <p:spTgt spid="84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1 Marcador de fecha"/>
          <p:cNvSpPr>
            <a:spLocks noGrp="1"/>
          </p:cNvSpPr>
          <p:nvPr>
            <p:ph type="dt" sz="half" idx="10"/>
          </p:nvPr>
        </p:nvSpPr>
        <p:spPr/>
        <p:txBody>
          <a:bodyPr/>
          <a:lstStyle/>
          <a:p>
            <a:r>
              <a:rPr lang="es-ES" altLang="es-CL"/>
              <a:t>@   Angel Prieto Benito</a:t>
            </a:r>
          </a:p>
        </p:txBody>
      </p:sp>
      <p:sp>
        <p:nvSpPr>
          <p:cNvPr id="49" name="2 Marcador de pie de página"/>
          <p:cNvSpPr>
            <a:spLocks noGrp="1"/>
          </p:cNvSpPr>
          <p:nvPr>
            <p:ph type="ftr" sz="quarter" idx="11"/>
          </p:nvPr>
        </p:nvSpPr>
        <p:spPr/>
        <p:txBody>
          <a:bodyPr/>
          <a:lstStyle/>
          <a:p>
            <a:r>
              <a:rPr lang="es-ES" altLang="es-CL"/>
              <a:t>Matemáticas  Acceso a CFGS</a:t>
            </a:r>
          </a:p>
        </p:txBody>
      </p:sp>
      <p:sp>
        <p:nvSpPr>
          <p:cNvPr id="50" name="3 Marcador de número de diapositiva"/>
          <p:cNvSpPr>
            <a:spLocks noGrp="1"/>
          </p:cNvSpPr>
          <p:nvPr>
            <p:ph type="sldNum" sz="quarter" idx="12"/>
          </p:nvPr>
        </p:nvSpPr>
        <p:spPr/>
        <p:txBody>
          <a:bodyPr/>
          <a:lstStyle/>
          <a:p>
            <a:fld id="{06BEDA24-F8C5-4D5D-A5CD-881A008CCEA0}" type="slidenum">
              <a:rPr lang="es-ES" altLang="es-CL"/>
              <a:pPr/>
              <a:t>22</a:t>
            </a:fld>
            <a:endParaRPr lang="es-ES" altLang="es-CL"/>
          </a:p>
        </p:txBody>
      </p:sp>
      <p:sp>
        <p:nvSpPr>
          <p:cNvPr id="86018" name="Rectangle 2"/>
          <p:cNvSpPr>
            <a:spLocks noChangeArrowheads="1"/>
          </p:cNvSpPr>
          <p:nvPr/>
        </p:nvSpPr>
        <p:spPr bwMode="auto">
          <a:xfrm>
            <a:off x="533400" y="368300"/>
            <a:ext cx="8215313"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r>
              <a:rPr lang="es-ES_tradnl" altLang="es-CL" sz="2000" b="1" u="sng">
                <a:solidFill>
                  <a:schemeClr val="accent2"/>
                </a:solidFill>
                <a:latin typeface="Arial" charset="0"/>
                <a:ea typeface="Times New Roman" pitchFamily="18" charset="0"/>
                <a:cs typeface="Arial" charset="0"/>
              </a:rPr>
              <a:t>Ejemplo_3</a:t>
            </a:r>
          </a:p>
          <a:p>
            <a:r>
              <a:rPr lang="es-ES_tradnl" altLang="es-CL" sz="2000" b="1" u="sng">
                <a:solidFill>
                  <a:schemeClr val="accent2"/>
                </a:solidFill>
                <a:latin typeface="Arial" charset="0"/>
                <a:ea typeface="Times New Roman" pitchFamily="18" charset="0"/>
                <a:cs typeface="Arial" charset="0"/>
              </a:rPr>
              <a:t>Calificaciones de 100 alumnos de una clase en Matemáticas</a:t>
            </a:r>
          </a:p>
          <a:p>
            <a:r>
              <a:rPr lang="es-ES_tradnl" altLang="es-CL" sz="2000" b="1" u="sng">
                <a:solidFill>
                  <a:schemeClr val="accent2"/>
                </a:solidFill>
                <a:latin typeface="Arial" charset="0"/>
                <a:ea typeface="Times New Roman" pitchFamily="18" charset="0"/>
                <a:cs typeface="Arial" charset="0"/>
              </a:rPr>
              <a:t>Variable discreta. Tabla ampliada.</a:t>
            </a:r>
            <a:endParaRPr lang="es-ES" altLang="es-CL" sz="2000" b="1">
              <a:solidFill>
                <a:schemeClr val="accent2"/>
              </a:solidFill>
              <a:latin typeface="Arial" charset="0"/>
              <a:ea typeface="Times New Roman" pitchFamily="18" charset="0"/>
              <a:cs typeface="Arial" charset="0"/>
            </a:endParaRPr>
          </a:p>
        </p:txBody>
      </p:sp>
      <p:graphicFrame>
        <p:nvGraphicFramePr>
          <p:cNvPr id="86088" name="Group 72"/>
          <p:cNvGraphicFramePr>
            <a:graphicFrameLocks noGrp="1"/>
          </p:cNvGraphicFramePr>
          <p:nvPr/>
        </p:nvGraphicFramePr>
        <p:xfrm>
          <a:off x="609600" y="1916113"/>
          <a:ext cx="7620000" cy="2682240"/>
        </p:xfrm>
        <a:graphic>
          <a:graphicData uri="http://schemas.openxmlformats.org/drawingml/2006/table">
            <a:tbl>
              <a:tblPr/>
              <a:tblGrid>
                <a:gridCol w="1676400"/>
                <a:gridCol w="1447800"/>
                <a:gridCol w="1446213"/>
                <a:gridCol w="1524000"/>
                <a:gridCol w="1525587"/>
              </a:tblGrid>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Columna de variables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Frecuencia</a:t>
                      </a:r>
                      <a:endParaRPr kumimoji="0" lang="es-ES" altLang="es-CL" sz="2000" b="0" i="0" u="none" strike="noStrike" cap="none" normalizeH="0" baseline="0" smtClean="0">
                        <a:ln>
                          <a:noFill/>
                        </a:ln>
                        <a:solidFill>
                          <a:srgbClr val="FF3300"/>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Absoluta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Producto</a:t>
                      </a:r>
                      <a:endParaRPr kumimoji="0" lang="es-ES" altLang="es-CL" sz="2000" b="0" i="0" u="none" strike="noStrike" cap="none" normalizeH="0" baseline="0" smtClean="0">
                        <a:ln>
                          <a:noFill/>
                        </a:ln>
                        <a:solidFill>
                          <a:srgbClr val="FF3300"/>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Cuadrados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Producto</a:t>
                      </a:r>
                      <a:endParaRPr kumimoji="0" lang="es-ES" altLang="es-CL" sz="2000" b="0" i="0" u="none" strike="noStrike" cap="none" normalizeH="0" baseline="0" smtClean="0">
                        <a:ln>
                          <a:noFill/>
                        </a:ln>
                        <a:solidFill>
                          <a:srgbClr val="FF3300"/>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rgbClr val="FF3300"/>
                          </a:solidFill>
                          <a:effectLst/>
                          <a:latin typeface="Arial" charset="0"/>
                          <a:ea typeface="Times New Roman" pitchFamily="18" charset="0"/>
                          <a:cs typeface="Arial" charset="0"/>
                        </a:rPr>
                        <a:t>Final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xi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fi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xi fi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xi </a:t>
                      </a:r>
                      <a:r>
                        <a:rPr kumimoji="0" lang="es-ES_tradnl" altLang="es-CL" sz="2000" b="0" i="0" u="none" strike="noStrike" cap="none" normalizeH="0" baseline="30000" smtClean="0">
                          <a:ln>
                            <a:noFill/>
                          </a:ln>
                          <a:solidFill>
                            <a:schemeClr val="tx1"/>
                          </a:solidFill>
                          <a:effectLst/>
                          <a:latin typeface="Arial" charset="0"/>
                          <a:ea typeface="Times New Roman" pitchFamily="18" charset="0"/>
                          <a:cs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fi  xi </a:t>
                      </a:r>
                      <a:r>
                        <a:rPr kumimoji="0" lang="es-ES_tradnl" altLang="es-CL" sz="20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210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49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tx1"/>
                          </a:solidFill>
                          <a:effectLst/>
                          <a:latin typeface="Arial" charset="0"/>
                          <a:ea typeface="Times New Roman" pitchFamily="18" charset="0"/>
                          <a:cs typeface="Arial" charset="0"/>
                        </a:rPr>
                        <a:t>343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accent2"/>
                          </a:solidFill>
                          <a:effectLst/>
                          <a:latin typeface="Arial" charset="0"/>
                          <a:ea typeface="Times New Roman" pitchFamily="18"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accent2"/>
                          </a:solidFill>
                          <a:effectLst/>
                          <a:latin typeface="Arial" charset="0"/>
                          <a:ea typeface="Times New Roman" pitchFamily="18" charset="0"/>
                          <a:cs typeface="Arial" charset="0"/>
                        </a:rPr>
                        <a:t>480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2000" b="0"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2000" b="0" i="0" u="none" strike="noStrike" cap="none" normalizeH="0" baseline="0" smtClean="0">
                          <a:ln>
                            <a:noFill/>
                          </a:ln>
                          <a:solidFill>
                            <a:schemeClr val="accent2"/>
                          </a:solidFill>
                          <a:effectLst/>
                          <a:latin typeface="Arial" charset="0"/>
                          <a:ea typeface="Times New Roman" pitchFamily="18" charset="0"/>
                          <a:cs typeface="Arial" charset="0"/>
                        </a:rPr>
                        <a:t>1453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86077" name="Rectangle 61"/>
          <p:cNvSpPr>
            <a:spLocks noChangeArrowheads="1"/>
          </p:cNvSpPr>
          <p:nvPr/>
        </p:nvSpPr>
        <p:spPr bwMode="auto">
          <a:xfrm>
            <a:off x="-1582738" y="12419013"/>
            <a:ext cx="9144001"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_tradnl" altLang="es-CL" sz="1800">
              <a:latin typeface="Arial" charset="0"/>
            </a:endParaRPr>
          </a:p>
        </p:txBody>
      </p:sp>
    </p:spTree>
    <p:extLst>
      <p:ext uri="{BB962C8B-B14F-4D97-AF65-F5344CB8AC3E}">
        <p14:creationId xmlns="" xmlns:p14="http://schemas.microsoft.com/office/powerpoint/2010/main" val="4068222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86018">
                                            <p:txEl>
                                              <p:pRg st="0" end="0"/>
                                            </p:txEl>
                                          </p:spTgt>
                                        </p:tgtEl>
                                        <p:attrNameLst>
                                          <p:attrName>style.visibility</p:attrName>
                                        </p:attrNameLst>
                                      </p:cBhvr>
                                      <p:to>
                                        <p:strVal val="visible"/>
                                      </p:to>
                                    </p:set>
                                    <p:anim calcmode="discrete" valueType="clr">
                                      <p:cBhvr override="childStyle">
                                        <p:cTn id="7" dur="80"/>
                                        <p:tgtEl>
                                          <p:spTgt spid="8601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601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601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86018">
                                            <p:txEl>
                                              <p:pRg st="1" end="1"/>
                                            </p:txEl>
                                          </p:spTgt>
                                        </p:tgtEl>
                                        <p:attrNameLst>
                                          <p:attrName>style.visibility</p:attrName>
                                        </p:attrNameLst>
                                      </p:cBhvr>
                                      <p:to>
                                        <p:strVal val="visible"/>
                                      </p:to>
                                    </p:set>
                                    <p:anim calcmode="discrete" valueType="clr">
                                      <p:cBhvr override="childStyle">
                                        <p:cTn id="14" dur="80"/>
                                        <p:tgtEl>
                                          <p:spTgt spid="8601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6018">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86018">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86018">
                                            <p:txEl>
                                              <p:pRg st="2" end="2"/>
                                            </p:txEl>
                                          </p:spTgt>
                                        </p:tgtEl>
                                        <p:attrNameLst>
                                          <p:attrName>style.visibility</p:attrName>
                                        </p:attrNameLst>
                                      </p:cBhvr>
                                      <p:to>
                                        <p:strVal val="visible"/>
                                      </p:to>
                                    </p:set>
                                    <p:anim calcmode="discrete" valueType="clr">
                                      <p:cBhvr override="childStyle">
                                        <p:cTn id="21" dur="80"/>
                                        <p:tgtEl>
                                          <p:spTgt spid="8601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6018">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86018">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86088"/>
                                        </p:tgtEl>
                                        <p:attrNameLst>
                                          <p:attrName>style.visibility</p:attrName>
                                        </p:attrNameLst>
                                      </p:cBhvr>
                                      <p:to>
                                        <p:strVal val="visible"/>
                                      </p:to>
                                    </p:set>
                                    <p:animEffect transition="in" filter="box(in)">
                                      <p:cBhvr>
                                        <p:cTn id="28" dur="500"/>
                                        <p:tgtEl>
                                          <p:spTgt spid="86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1 Marcador de fecha"/>
          <p:cNvSpPr>
            <a:spLocks noGrp="1"/>
          </p:cNvSpPr>
          <p:nvPr>
            <p:ph type="dt" sz="half" idx="10"/>
          </p:nvPr>
        </p:nvSpPr>
        <p:spPr/>
        <p:txBody>
          <a:bodyPr/>
          <a:lstStyle/>
          <a:p>
            <a:r>
              <a:rPr lang="es-ES" altLang="es-CL"/>
              <a:t>@   Angel Prieto Benito</a:t>
            </a:r>
          </a:p>
        </p:txBody>
      </p:sp>
      <p:sp>
        <p:nvSpPr>
          <p:cNvPr id="56" name="2 Marcador de pie de página"/>
          <p:cNvSpPr>
            <a:spLocks noGrp="1"/>
          </p:cNvSpPr>
          <p:nvPr>
            <p:ph type="ftr" sz="quarter" idx="11"/>
          </p:nvPr>
        </p:nvSpPr>
        <p:spPr/>
        <p:txBody>
          <a:bodyPr/>
          <a:lstStyle/>
          <a:p>
            <a:r>
              <a:rPr lang="es-ES" altLang="es-CL"/>
              <a:t>Matemáticas  Acceso a CFGS</a:t>
            </a:r>
          </a:p>
        </p:txBody>
      </p:sp>
      <p:sp>
        <p:nvSpPr>
          <p:cNvPr id="57" name="3 Marcador de número de diapositiva"/>
          <p:cNvSpPr>
            <a:spLocks noGrp="1"/>
          </p:cNvSpPr>
          <p:nvPr>
            <p:ph type="sldNum" sz="quarter" idx="12"/>
          </p:nvPr>
        </p:nvSpPr>
        <p:spPr/>
        <p:txBody>
          <a:bodyPr/>
          <a:lstStyle/>
          <a:p>
            <a:fld id="{8003DA7F-289E-46C6-89B6-86E239B2E9FE}" type="slidenum">
              <a:rPr lang="es-ES" altLang="es-CL"/>
              <a:pPr/>
              <a:t>23</a:t>
            </a:fld>
            <a:endParaRPr lang="es-ES" altLang="es-CL"/>
          </a:p>
        </p:txBody>
      </p:sp>
      <p:sp>
        <p:nvSpPr>
          <p:cNvPr id="88066" name="Rectangle 2"/>
          <p:cNvSpPr>
            <a:spLocks noChangeArrowheads="1"/>
          </p:cNvSpPr>
          <p:nvPr/>
        </p:nvSpPr>
        <p:spPr bwMode="auto">
          <a:xfrm>
            <a:off x="-1582738" y="12419013"/>
            <a:ext cx="9144001"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_tradnl" altLang="es-CL" sz="1800">
              <a:latin typeface="Arial" charset="0"/>
            </a:endParaRPr>
          </a:p>
        </p:txBody>
      </p:sp>
      <p:graphicFrame>
        <p:nvGraphicFramePr>
          <p:cNvPr id="88159" name="Group 95"/>
          <p:cNvGraphicFramePr>
            <a:graphicFrameLocks noGrp="1"/>
          </p:cNvGraphicFramePr>
          <p:nvPr/>
        </p:nvGraphicFramePr>
        <p:xfrm>
          <a:off x="533400" y="2276475"/>
          <a:ext cx="7848600" cy="2468880"/>
        </p:xfrm>
        <a:graphic>
          <a:graphicData uri="http://schemas.openxmlformats.org/drawingml/2006/table">
            <a:tbl>
              <a:tblPr/>
              <a:tblGrid>
                <a:gridCol w="1308100"/>
                <a:gridCol w="1206500"/>
                <a:gridCol w="1447800"/>
                <a:gridCol w="1219200"/>
                <a:gridCol w="1447800"/>
                <a:gridCol w="1219200"/>
              </a:tblGrid>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Clases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Marca de clases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Frecuencia</a:t>
                      </a:r>
                      <a:endParaRPr kumimoji="0" lang="es-ES" altLang="es-CL" sz="1800" b="1" i="0" u="none" strike="noStrike" cap="none" normalizeH="0" baseline="0" smtClean="0">
                        <a:ln>
                          <a:noFill/>
                        </a:ln>
                        <a:solidFill>
                          <a:srgbClr val="339933"/>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Absoluta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Producto</a:t>
                      </a:r>
                      <a:endParaRPr kumimoji="0" lang="es-ES" altLang="es-CL" sz="1800" b="1" i="0" u="none" strike="noStrike" cap="none" normalizeH="0" baseline="0" smtClean="0">
                        <a:ln>
                          <a:noFill/>
                        </a:ln>
                        <a:solidFill>
                          <a:srgbClr val="339933"/>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Cuadrados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Producto</a:t>
                      </a:r>
                      <a:endParaRPr kumimoji="0" lang="es-ES" altLang="es-CL" sz="1800" b="1" i="0" u="none" strike="noStrike" cap="none" normalizeH="0" baseline="0" smtClean="0">
                        <a:ln>
                          <a:noFill/>
                        </a:ln>
                        <a:solidFill>
                          <a:srgbClr val="339933"/>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CL" sz="1800" b="1" i="0" u="none" strike="noStrike" cap="none" normalizeH="0" baseline="0" smtClean="0">
                          <a:ln>
                            <a:noFill/>
                          </a:ln>
                          <a:solidFill>
                            <a:srgbClr val="339933"/>
                          </a:solidFill>
                          <a:effectLst/>
                          <a:latin typeface="Arial" charset="0"/>
                          <a:ea typeface="Times New Roman" pitchFamily="18" charset="0"/>
                          <a:cs typeface="Arial" charset="0"/>
                        </a:rPr>
                        <a:t>Final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clases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xi = m.c.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fi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xi fi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xi </a:t>
                      </a:r>
                      <a:r>
                        <a:rPr kumimoji="0" lang="es-ES_tradnl" altLang="es-CL" sz="1800" b="0" i="0" u="none" strike="noStrike" cap="none" normalizeH="0" baseline="30000" smtClean="0">
                          <a:ln>
                            <a:noFill/>
                          </a:ln>
                          <a:solidFill>
                            <a:schemeClr val="tx1"/>
                          </a:solidFill>
                          <a:effectLst/>
                          <a:latin typeface="Arial" charset="0"/>
                          <a:ea typeface="Times New Roman" pitchFamily="18" charset="0"/>
                          <a:cs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fi xi </a:t>
                      </a:r>
                      <a:r>
                        <a:rPr kumimoji="0" lang="es-ES_tradnl" altLang="es-CL" sz="18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[0,5 , 3,5]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(3,5 , 6,5]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(6,5 , 9,5]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240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64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tx1"/>
                          </a:solidFill>
                          <a:effectLst/>
                          <a:latin typeface="Arial" charset="0"/>
                          <a:ea typeface="Times New Roman" pitchFamily="18" charset="0"/>
                          <a:cs typeface="Arial" charset="0"/>
                        </a:rPr>
                        <a:t>1920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altLang="es-CL"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accent2"/>
                          </a:solidFill>
                          <a:effectLst/>
                          <a:latin typeface="Arial" charset="0"/>
                          <a:ea typeface="Times New Roman" pitchFamily="18"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accent2"/>
                          </a:solidFill>
                          <a:effectLst/>
                          <a:latin typeface="Arial" charset="0"/>
                          <a:ea typeface="Times New Roman" pitchFamily="18" charset="0"/>
                          <a:cs typeface="Arial" charset="0"/>
                        </a:rPr>
                        <a:t>470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accent2"/>
                          </a:solidFill>
                          <a:effectLst/>
                          <a:latin typeface="Arial" charset="0"/>
                          <a:ea typeface="Times New Roman" pitchFamily="18" charset="0"/>
                          <a:cs typeface="Arial" charset="0"/>
                        </a:rPr>
                        <a:t>93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c>
                  <a:txBody>
                    <a:bodyPr/>
                    <a:lstStyle>
                      <a:lvl1pPr>
                        <a:spcBef>
                          <a:spcPct val="20000"/>
                        </a:spcBef>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CL" sz="1800" b="0" i="0" u="none" strike="noStrike" cap="none" normalizeH="0" baseline="0" smtClean="0">
                          <a:ln>
                            <a:noFill/>
                          </a:ln>
                          <a:solidFill>
                            <a:schemeClr val="accent2"/>
                          </a:solidFill>
                          <a:effectLst/>
                          <a:latin typeface="Arial" charset="0"/>
                          <a:ea typeface="Times New Roman" pitchFamily="18" charset="0"/>
                          <a:cs typeface="Arial" charset="0"/>
                        </a:rPr>
                        <a:t>2830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FF"/>
                    </a:solidFill>
                  </a:tcPr>
                </a:tc>
              </a:tr>
            </a:tbl>
          </a:graphicData>
        </a:graphic>
      </p:graphicFrame>
      <p:sp>
        <p:nvSpPr>
          <p:cNvPr id="88123" name="Rectangle 59"/>
          <p:cNvSpPr>
            <a:spLocks noChangeArrowheads="1"/>
          </p:cNvSpPr>
          <p:nvPr/>
        </p:nvSpPr>
        <p:spPr bwMode="auto">
          <a:xfrm>
            <a:off x="755650" y="828675"/>
            <a:ext cx="7418388"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r>
              <a:rPr lang="es-ES_tradnl" altLang="es-CL" sz="2000" b="1" u="sng">
                <a:solidFill>
                  <a:schemeClr val="accent2"/>
                </a:solidFill>
                <a:latin typeface="Arial" charset="0"/>
                <a:ea typeface="Times New Roman" pitchFamily="18" charset="0"/>
                <a:cs typeface="Arial" charset="0"/>
              </a:rPr>
              <a:t>Ejemplo_4</a:t>
            </a:r>
          </a:p>
          <a:p>
            <a:r>
              <a:rPr lang="es-ES_tradnl" altLang="es-CL" sz="2000" b="1" u="sng">
                <a:solidFill>
                  <a:schemeClr val="accent2"/>
                </a:solidFill>
                <a:latin typeface="Arial" charset="0"/>
                <a:ea typeface="Times New Roman" pitchFamily="18" charset="0"/>
                <a:cs typeface="Arial" charset="0"/>
              </a:rPr>
              <a:t>Calificaciones de 100 alumnos de una clase en Matemáticas</a:t>
            </a:r>
            <a:endParaRPr lang="es-ES" altLang="es-CL" sz="2000" b="1">
              <a:solidFill>
                <a:schemeClr val="accent2"/>
              </a:solidFill>
              <a:latin typeface="Arial" charset="0"/>
              <a:ea typeface="Times New Roman" pitchFamily="18" charset="0"/>
              <a:cs typeface="Arial" charset="0"/>
            </a:endParaRPr>
          </a:p>
          <a:p>
            <a:pPr eaLnBrk="0" hangingPunct="0"/>
            <a:r>
              <a:rPr lang="es-ES" altLang="es-CL" sz="2000" b="1">
                <a:solidFill>
                  <a:schemeClr val="accent2"/>
                </a:solidFill>
                <a:latin typeface="Arial" charset="0"/>
                <a:ea typeface="Times New Roman" pitchFamily="18" charset="0"/>
                <a:cs typeface="Arial" charset="0"/>
              </a:rPr>
              <a:t>Variable continua. Tabla ampliada.</a:t>
            </a:r>
          </a:p>
        </p:txBody>
      </p:sp>
    </p:spTree>
    <p:extLst>
      <p:ext uri="{BB962C8B-B14F-4D97-AF65-F5344CB8AC3E}">
        <p14:creationId xmlns="" xmlns:p14="http://schemas.microsoft.com/office/powerpoint/2010/main" val="37532346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88123">
                                            <p:txEl>
                                              <p:pRg st="0" end="0"/>
                                            </p:txEl>
                                          </p:spTgt>
                                        </p:tgtEl>
                                        <p:attrNameLst>
                                          <p:attrName>style.visibility</p:attrName>
                                        </p:attrNameLst>
                                      </p:cBhvr>
                                      <p:to>
                                        <p:strVal val="visible"/>
                                      </p:to>
                                    </p:set>
                                    <p:anim calcmode="discrete" valueType="clr">
                                      <p:cBhvr override="childStyle">
                                        <p:cTn id="7" dur="80"/>
                                        <p:tgtEl>
                                          <p:spTgt spid="88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81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8123">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88123">
                                            <p:txEl>
                                              <p:pRg st="1" end="1"/>
                                            </p:txEl>
                                          </p:spTgt>
                                        </p:tgtEl>
                                        <p:attrNameLst>
                                          <p:attrName>style.visibility</p:attrName>
                                        </p:attrNameLst>
                                      </p:cBhvr>
                                      <p:to>
                                        <p:strVal val="visible"/>
                                      </p:to>
                                    </p:set>
                                    <p:anim calcmode="discrete" valueType="clr">
                                      <p:cBhvr override="childStyle">
                                        <p:cTn id="14" dur="80"/>
                                        <p:tgtEl>
                                          <p:spTgt spid="88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812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88123">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88123">
                                            <p:txEl>
                                              <p:pRg st="2" end="2"/>
                                            </p:txEl>
                                          </p:spTgt>
                                        </p:tgtEl>
                                        <p:attrNameLst>
                                          <p:attrName>style.visibility</p:attrName>
                                        </p:attrNameLst>
                                      </p:cBhvr>
                                      <p:to>
                                        <p:strVal val="visible"/>
                                      </p:to>
                                    </p:set>
                                    <p:anim calcmode="discrete" valueType="clr">
                                      <p:cBhvr override="childStyle">
                                        <p:cTn id="21" dur="80"/>
                                        <p:tgtEl>
                                          <p:spTgt spid="88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812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88123">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88159"/>
                                        </p:tgtEl>
                                        <p:attrNameLst>
                                          <p:attrName>style.visibility</p:attrName>
                                        </p:attrNameLst>
                                      </p:cBhvr>
                                      <p:to>
                                        <p:strVal val="visible"/>
                                      </p:to>
                                    </p:set>
                                    <p:animEffect transition="in" filter="box(in)">
                                      <p:cBhvr>
                                        <p:cTn id="28" dur="500"/>
                                        <p:tgtEl>
                                          <p:spTgt spid="88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dirty="0" smtClean="0"/>
              <a:t>UNIDAD 2 :  INTRODUCCION A LA TEORIA DE  LAS PROBABILIDADES.</a:t>
            </a:r>
            <a:endParaRPr lang="es-CL" sz="3600" dirty="0"/>
          </a:p>
        </p:txBody>
      </p:sp>
      <p:sp>
        <p:nvSpPr>
          <p:cNvPr id="3" name="2 Marcador de contenido"/>
          <p:cNvSpPr>
            <a:spLocks noGrp="1"/>
          </p:cNvSpPr>
          <p:nvPr>
            <p:ph idx="1"/>
          </p:nvPr>
        </p:nvSpPr>
        <p:spPr/>
        <p:txBody>
          <a:bodyPr>
            <a:normAutofit lnSpcReduction="10000"/>
          </a:bodyPr>
          <a:lstStyle/>
          <a:p>
            <a:pPr lvl="0"/>
            <a:r>
              <a:rPr lang="es-MX" dirty="0"/>
              <a:t>Conceptos básicos.</a:t>
            </a:r>
            <a:endParaRPr lang="es-CL" dirty="0"/>
          </a:p>
          <a:p>
            <a:pPr lvl="0"/>
            <a:r>
              <a:rPr lang="es-MX" dirty="0"/>
              <a:t>Algebra de sucesos.</a:t>
            </a:r>
            <a:endParaRPr lang="es-CL" dirty="0"/>
          </a:p>
          <a:p>
            <a:pPr lvl="0"/>
            <a:r>
              <a:rPr lang="es-MX" dirty="0"/>
              <a:t>Definición axiomática de probabilidades, propiedades.</a:t>
            </a:r>
            <a:endParaRPr lang="es-CL" dirty="0"/>
          </a:p>
          <a:p>
            <a:pPr lvl="0"/>
            <a:r>
              <a:rPr lang="es-MX" dirty="0"/>
              <a:t>Probabilidad condicional e independencia.</a:t>
            </a:r>
            <a:endParaRPr lang="es-CL" dirty="0"/>
          </a:p>
          <a:p>
            <a:pPr lvl="0"/>
            <a:r>
              <a:rPr lang="es-MX" dirty="0"/>
              <a:t>Teorema del producto.</a:t>
            </a:r>
            <a:endParaRPr lang="es-CL" dirty="0"/>
          </a:p>
          <a:p>
            <a:pPr lvl="0"/>
            <a:r>
              <a:rPr lang="es-MX" dirty="0"/>
              <a:t>Teorema de la probabilidad total.</a:t>
            </a:r>
            <a:endParaRPr lang="es-CL" dirty="0"/>
          </a:p>
          <a:p>
            <a:pPr lvl="0"/>
            <a:r>
              <a:rPr lang="es-MX" dirty="0"/>
              <a:t>Teorema de </a:t>
            </a:r>
            <a:r>
              <a:rPr lang="es-MX" dirty="0" err="1"/>
              <a:t>Bayes</a:t>
            </a:r>
            <a:r>
              <a:rPr lang="es-MX" dirty="0"/>
              <a:t>.</a:t>
            </a:r>
            <a:endParaRPr lang="es-CL" dirty="0"/>
          </a:p>
          <a:p>
            <a:pPr marL="0" indent="0">
              <a:buNone/>
            </a:pPr>
            <a:endParaRPr lang="es-CL" dirty="0"/>
          </a:p>
        </p:txBody>
      </p:sp>
    </p:spTree>
    <p:extLst>
      <p:ext uri="{BB962C8B-B14F-4D97-AF65-F5344CB8AC3E}">
        <p14:creationId xmlns="" xmlns:p14="http://schemas.microsoft.com/office/powerpoint/2010/main" val="2849086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4000" b="1" dirty="0"/>
              <a:t>UNIDAD 3 : MODELOS PROBABILISTICOS</a:t>
            </a:r>
            <a:r>
              <a:rPr lang="es-MX" b="1" dirty="0"/>
              <a:t>.</a:t>
            </a:r>
            <a:r>
              <a:rPr lang="es-CL" dirty="0"/>
              <a:t/>
            </a:r>
            <a:br>
              <a:rPr lang="es-CL" dirty="0"/>
            </a:br>
            <a:endParaRPr lang="es-CL" dirty="0"/>
          </a:p>
        </p:txBody>
      </p:sp>
      <p:sp>
        <p:nvSpPr>
          <p:cNvPr id="3" name="2 Marcador de contenido"/>
          <p:cNvSpPr>
            <a:spLocks noGrp="1"/>
          </p:cNvSpPr>
          <p:nvPr>
            <p:ph idx="1"/>
          </p:nvPr>
        </p:nvSpPr>
        <p:spPr/>
        <p:txBody>
          <a:bodyPr>
            <a:normAutofit fontScale="70000" lnSpcReduction="20000"/>
          </a:bodyPr>
          <a:lstStyle/>
          <a:p>
            <a:pPr lvl="0"/>
            <a:r>
              <a:rPr lang="es-MX" dirty="0"/>
              <a:t>Variables aleatorias discretas.</a:t>
            </a:r>
            <a:endParaRPr lang="es-CL" dirty="0"/>
          </a:p>
          <a:p>
            <a:pPr lvl="0"/>
            <a:r>
              <a:rPr lang="es-MX" dirty="0"/>
              <a:t>Esperanza y varianza.</a:t>
            </a:r>
            <a:endParaRPr lang="es-CL" dirty="0"/>
          </a:p>
          <a:p>
            <a:pPr lvl="0"/>
            <a:r>
              <a:rPr lang="es-MX" dirty="0"/>
              <a:t>Modelos probabilísticos discretos.</a:t>
            </a:r>
            <a:endParaRPr lang="es-CL" dirty="0"/>
          </a:p>
          <a:p>
            <a:pPr lvl="0"/>
            <a:r>
              <a:rPr lang="es-MX" dirty="0"/>
              <a:t>Variables aleatorias continuas.</a:t>
            </a:r>
            <a:endParaRPr lang="es-CL" dirty="0"/>
          </a:p>
          <a:p>
            <a:pPr lvl="0"/>
            <a:r>
              <a:rPr lang="es-MX" dirty="0"/>
              <a:t>Modelos probabilísticos continuos.</a:t>
            </a:r>
            <a:endParaRPr lang="es-CL" dirty="0"/>
          </a:p>
          <a:p>
            <a:pPr lvl="0"/>
            <a:r>
              <a:rPr lang="es-MX" dirty="0"/>
              <a:t>Teorema del límite central.</a:t>
            </a:r>
            <a:endParaRPr lang="es-CL" dirty="0"/>
          </a:p>
          <a:p>
            <a:pPr lvl="0"/>
            <a:r>
              <a:rPr lang="es-MX" dirty="0"/>
              <a:t>Aproximaciones a la normal.</a:t>
            </a:r>
            <a:endParaRPr lang="es-CL" dirty="0"/>
          </a:p>
          <a:p>
            <a:pPr lvl="0"/>
            <a:r>
              <a:rPr lang="es-MX" dirty="0"/>
              <a:t>Resolución de problemas.</a:t>
            </a:r>
            <a:endParaRPr lang="es-CL" dirty="0"/>
          </a:p>
          <a:p>
            <a:pPr lvl="0"/>
            <a:r>
              <a:rPr lang="es-MX" dirty="0"/>
              <a:t>Distribuciones: Chi-cuadrado, t de </a:t>
            </a:r>
            <a:r>
              <a:rPr lang="es-MX" dirty="0" err="1"/>
              <a:t>student</a:t>
            </a:r>
            <a:r>
              <a:rPr lang="es-MX" dirty="0"/>
              <a:t>, f de </a:t>
            </a:r>
            <a:r>
              <a:rPr lang="es-MX" dirty="0" err="1"/>
              <a:t>fischer</a:t>
            </a:r>
            <a:r>
              <a:rPr lang="es-MX" dirty="0"/>
              <a:t>.</a:t>
            </a:r>
            <a:endParaRPr lang="es-CL" dirty="0"/>
          </a:p>
          <a:p>
            <a:pPr lvl="0"/>
            <a:r>
              <a:rPr lang="es-MX" dirty="0"/>
              <a:t>Software de estadísticas</a:t>
            </a:r>
            <a:endParaRPr lang="es-CL" dirty="0"/>
          </a:p>
          <a:p>
            <a:pPr lvl="0"/>
            <a:r>
              <a:rPr lang="es-CL" dirty="0"/>
              <a:t>Estimación puntual</a:t>
            </a:r>
          </a:p>
          <a:p>
            <a:pPr lvl="0"/>
            <a:r>
              <a:rPr lang="es-CL" dirty="0"/>
              <a:t>Estimación de intervalos</a:t>
            </a:r>
          </a:p>
          <a:p>
            <a:pPr lvl="0"/>
            <a:r>
              <a:rPr lang="es-CL" dirty="0" err="1"/>
              <a:t>Dócimas</a:t>
            </a:r>
            <a:r>
              <a:rPr lang="es-CL" dirty="0"/>
              <a:t> de hipótesis</a:t>
            </a:r>
          </a:p>
          <a:p>
            <a:pPr marL="0" indent="0">
              <a:buNone/>
            </a:pPr>
            <a:endParaRPr lang="es-CL" dirty="0"/>
          </a:p>
        </p:txBody>
      </p:sp>
    </p:spTree>
    <p:extLst>
      <p:ext uri="{BB962C8B-B14F-4D97-AF65-F5344CB8AC3E}">
        <p14:creationId xmlns="" xmlns:p14="http://schemas.microsoft.com/office/powerpoint/2010/main" val="1241077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Estadística</a:t>
            </a:r>
            <a:endParaRPr lang="es-CL" dirty="0"/>
          </a:p>
        </p:txBody>
      </p:sp>
      <p:sp>
        <p:nvSpPr>
          <p:cNvPr id="3" name="2 Marcador de contenido"/>
          <p:cNvSpPr>
            <a:spLocks noGrp="1"/>
          </p:cNvSpPr>
          <p:nvPr>
            <p:ph idx="1"/>
          </p:nvPr>
        </p:nvSpPr>
        <p:spPr/>
        <p:txBody>
          <a:bodyPr/>
          <a:lstStyle/>
          <a:p>
            <a:pPr marL="0" indent="0">
              <a:buNone/>
            </a:pPr>
            <a:r>
              <a:rPr lang="es-CL" dirty="0"/>
              <a:t>Ciencia que utiliza conjuntos de datos numéricos para obtener, a partir de ellos, inferencias basadas en el cálculo de probabilidades.</a:t>
            </a:r>
          </a:p>
          <a:p>
            <a:pPr marL="0" indent="0">
              <a:buNone/>
            </a:pPr>
            <a:endParaRPr lang="es-CL" dirty="0"/>
          </a:p>
        </p:txBody>
      </p:sp>
    </p:spTree>
    <p:extLst>
      <p:ext uri="{BB962C8B-B14F-4D97-AF65-F5344CB8AC3E}">
        <p14:creationId xmlns="" xmlns:p14="http://schemas.microsoft.com/office/powerpoint/2010/main" val="2159467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147248" cy="5433467"/>
          </a:xfrm>
        </p:spPr>
        <p:txBody>
          <a:bodyPr>
            <a:normAutofit fontScale="77500" lnSpcReduction="20000"/>
          </a:bodyPr>
          <a:lstStyle/>
          <a:p>
            <a:pPr algn="just"/>
            <a:r>
              <a:rPr lang="es-CL" dirty="0"/>
              <a:t>La</a:t>
            </a:r>
            <a:r>
              <a:rPr lang="es-CL" b="1" dirty="0"/>
              <a:t> Estadística </a:t>
            </a:r>
            <a:r>
              <a:rPr lang="es-CL" dirty="0" smtClean="0"/>
              <a:t>se </a:t>
            </a:r>
            <a:r>
              <a:rPr lang="es-CL" dirty="0"/>
              <a:t>encarga del estudio de una determinada característica en una población, recogiendo los datos, organizándolos en tablas, representándolos gráficamente y analizándolos para sacar conclusiones de dicha población.</a:t>
            </a:r>
          </a:p>
          <a:p>
            <a:pPr algn="just"/>
            <a:r>
              <a:rPr lang="es-CL" dirty="0"/>
              <a:t>Según se haga el estudio sobre todos los elementos de la población o sobre un grupo de ella, vamos a diferenciar dos tipos de Estadística:</a:t>
            </a:r>
          </a:p>
          <a:p>
            <a:pPr algn="just"/>
            <a:r>
              <a:rPr lang="es-CL" b="1" dirty="0"/>
              <a:t>Estadística descriptiva</a:t>
            </a:r>
            <a:r>
              <a:rPr lang="es-CL" dirty="0"/>
              <a:t>. Realiza el estudio sobre la población completa, observando una característica de la misma y calculando unos parámetros que den información global de toda la población.</a:t>
            </a:r>
          </a:p>
          <a:p>
            <a:pPr algn="just"/>
            <a:r>
              <a:rPr lang="es-CL" b="1" dirty="0"/>
              <a:t>Estadística inferencial</a:t>
            </a:r>
            <a:r>
              <a:rPr lang="es-CL" dirty="0"/>
              <a:t>. Realiza el estudio descriptivo sobre un subconjunto de la población llamado muestra y, posteriormente, extiende los resultados obtenidos a toda la población.</a:t>
            </a:r>
          </a:p>
          <a:p>
            <a:pPr marL="0" indent="0">
              <a:buNone/>
            </a:pPr>
            <a:endParaRPr lang="es-CL" dirty="0"/>
          </a:p>
        </p:txBody>
      </p:sp>
    </p:spTree>
    <p:extLst>
      <p:ext uri="{BB962C8B-B14F-4D97-AF65-F5344CB8AC3E}">
        <p14:creationId xmlns="" xmlns:p14="http://schemas.microsoft.com/office/powerpoint/2010/main" val="203364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Variables</a:t>
            </a:r>
            <a:endParaRPr lang="es-CL" dirty="0"/>
          </a:p>
        </p:txBody>
      </p:sp>
      <p:sp>
        <p:nvSpPr>
          <p:cNvPr id="3" name="2 Marcador de contenido"/>
          <p:cNvSpPr>
            <a:spLocks noGrp="1"/>
          </p:cNvSpPr>
          <p:nvPr>
            <p:ph idx="1"/>
          </p:nvPr>
        </p:nvSpPr>
        <p:spPr/>
        <p:txBody>
          <a:bodyPr>
            <a:normAutofit fontScale="92500" lnSpcReduction="10000"/>
          </a:bodyPr>
          <a:lstStyle/>
          <a:p>
            <a:pPr marL="0" indent="0">
              <a:buNone/>
            </a:pPr>
            <a:r>
              <a:rPr lang="es-CL" dirty="0"/>
              <a:t>Al hacer un estudio de una determinada población, observamos una característica o propiedad de sus elementos o individuos. Por ejemplo, con los alumnos y alumnas de nuestra clase, podemos estudiar el lugar de residencia, el número de hermanos, la estatura, etc. Cada una de estas características estudiadas se llama </a:t>
            </a:r>
            <a:r>
              <a:rPr lang="es-CL" b="1" dirty="0"/>
              <a:t>variable estadística</a:t>
            </a:r>
            <a:r>
              <a:rPr lang="es-CL" dirty="0"/>
              <a:t>. Aunque este es el concepto que vamos a utilizar, también reciben el nombre de </a:t>
            </a:r>
            <a:r>
              <a:rPr lang="es-CL" b="1" dirty="0"/>
              <a:t>carácter estadístico</a:t>
            </a:r>
            <a:r>
              <a:rPr lang="es-CL" dirty="0"/>
              <a:t>.</a:t>
            </a:r>
          </a:p>
        </p:txBody>
      </p:sp>
    </p:spTree>
    <p:extLst>
      <p:ext uri="{BB962C8B-B14F-4D97-AF65-F5344CB8AC3E}">
        <p14:creationId xmlns="" xmlns:p14="http://schemas.microsoft.com/office/powerpoint/2010/main" val="2175808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de Variables</a:t>
            </a:r>
            <a:endParaRPr lang="es-CL" dirty="0"/>
          </a:p>
        </p:txBody>
      </p:sp>
      <p:sp>
        <p:nvSpPr>
          <p:cNvPr id="3" name="2 Marcador de contenido"/>
          <p:cNvSpPr>
            <a:spLocks noGrp="1"/>
          </p:cNvSpPr>
          <p:nvPr>
            <p:ph idx="1"/>
          </p:nvPr>
        </p:nvSpPr>
        <p:spPr>
          <a:xfrm>
            <a:off x="457200" y="1600200"/>
            <a:ext cx="8291264" cy="4709120"/>
          </a:xfrm>
        </p:spPr>
        <p:txBody>
          <a:bodyPr>
            <a:normAutofit fontScale="85000" lnSpcReduction="20000"/>
          </a:bodyPr>
          <a:lstStyle/>
          <a:p>
            <a:r>
              <a:rPr lang="es-ES" dirty="0"/>
              <a:t>Cualitativas (Categóricas)</a:t>
            </a:r>
          </a:p>
          <a:p>
            <a:pPr marL="0" indent="0">
              <a:buNone/>
            </a:pPr>
            <a:r>
              <a:rPr lang="es-CL" dirty="0"/>
              <a:t>Es aquella característica que no podemos expresar con números y hay que expresarla con palabras. Por ejemplo, el lugar de residencia</a:t>
            </a:r>
            <a:r>
              <a:rPr lang="es-CL" dirty="0" smtClean="0"/>
              <a:t>.</a:t>
            </a:r>
          </a:p>
          <a:p>
            <a:pPr marL="0" indent="0">
              <a:buNone/>
            </a:pPr>
            <a:r>
              <a:rPr lang="es-CL" dirty="0"/>
              <a:t>Dentro de esta variable podemos distinguir dos tipos:</a:t>
            </a:r>
            <a:endParaRPr lang="es-ES" dirty="0"/>
          </a:p>
          <a:p>
            <a:pPr marL="0" indent="0">
              <a:buNone/>
            </a:pPr>
            <a:r>
              <a:rPr lang="es-ES" dirty="0" smtClean="0"/>
              <a:t>nominales </a:t>
            </a:r>
            <a:r>
              <a:rPr lang="es-ES" dirty="0"/>
              <a:t>u ordinales</a:t>
            </a:r>
          </a:p>
          <a:p>
            <a:r>
              <a:rPr lang="es-ES" dirty="0" smtClean="0"/>
              <a:t>Cuantitativas </a:t>
            </a:r>
            <a:r>
              <a:rPr lang="es-ES" dirty="0"/>
              <a:t>(</a:t>
            </a:r>
            <a:r>
              <a:rPr lang="es-ES" dirty="0" err="1"/>
              <a:t>Intervalares</a:t>
            </a:r>
            <a:r>
              <a:rPr lang="es-ES" dirty="0" smtClean="0"/>
              <a:t>)</a:t>
            </a:r>
          </a:p>
          <a:p>
            <a:pPr marL="0" indent="0">
              <a:buNone/>
            </a:pPr>
            <a:r>
              <a:rPr lang="es-CL" dirty="0"/>
              <a:t>Es cualquier característica que se puede expresar con números. Por ejemplo, el número de hermanos o la estatura. Dentro de esta variable podemos distinguir dos tipos:</a:t>
            </a:r>
            <a:endParaRPr lang="es-ES" dirty="0"/>
          </a:p>
          <a:p>
            <a:pPr marL="0" indent="0">
              <a:buNone/>
            </a:pPr>
            <a:r>
              <a:rPr lang="es-ES" dirty="0"/>
              <a:t>discretas o continuas</a:t>
            </a:r>
            <a:endParaRPr lang="es-CL" dirty="0"/>
          </a:p>
        </p:txBody>
      </p:sp>
    </p:spTree>
    <p:extLst>
      <p:ext uri="{BB962C8B-B14F-4D97-AF65-F5344CB8AC3E}">
        <p14:creationId xmlns="" xmlns:p14="http://schemas.microsoft.com/office/powerpoint/2010/main" val="4056659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Variables Cualitativas</a:t>
            </a:r>
            <a:endParaRPr lang="es-CL" dirty="0"/>
          </a:p>
        </p:txBody>
      </p:sp>
      <p:sp>
        <p:nvSpPr>
          <p:cNvPr id="3" name="2 Marcador de contenido"/>
          <p:cNvSpPr>
            <a:spLocks noGrp="1"/>
          </p:cNvSpPr>
          <p:nvPr>
            <p:ph idx="1"/>
          </p:nvPr>
        </p:nvSpPr>
        <p:spPr/>
        <p:txBody>
          <a:bodyPr/>
          <a:lstStyle/>
          <a:p>
            <a:pPr marL="0" indent="0">
              <a:buNone/>
            </a:pPr>
            <a:r>
              <a:rPr lang="es-ES" dirty="0"/>
              <a:t>Variables nominales u ordinales</a:t>
            </a:r>
          </a:p>
          <a:p>
            <a:pPr lvl="1"/>
            <a:r>
              <a:rPr lang="es-ES" dirty="0"/>
              <a:t>Variable nominal: cuando los datos corresponden a una variable cualitativa que se agrupa sin ninguna jerarquía entre sí.</a:t>
            </a:r>
          </a:p>
          <a:p>
            <a:pPr lvl="1"/>
            <a:r>
              <a:rPr lang="es-ES" dirty="0"/>
              <a:t>Variable ordinal: cuando los datos poseen un orden, secuencia o progresión natural esperable.</a:t>
            </a:r>
            <a:endParaRPr lang="es-CL" dirty="0"/>
          </a:p>
        </p:txBody>
      </p:sp>
    </p:spTree>
    <p:extLst>
      <p:ext uri="{BB962C8B-B14F-4D97-AF65-F5344CB8AC3E}">
        <p14:creationId xmlns="" xmlns:p14="http://schemas.microsoft.com/office/powerpoint/2010/main" val="1548618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1567</Words>
  <Application>Microsoft Office PowerPoint</Application>
  <PresentationFormat>Presentación en pantalla (4:3)</PresentationFormat>
  <Paragraphs>303</Paragraphs>
  <Slides>23</Slides>
  <Notes>4</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Diapositiva 1</vt:lpstr>
      <vt:lpstr>Contenidos </vt:lpstr>
      <vt:lpstr>UNIDAD 2 :  INTRODUCCION A LA TEORIA DE  LAS PROBABILIDADES.</vt:lpstr>
      <vt:lpstr>UNIDAD 3 : MODELOS PROBABILISTICOS. </vt:lpstr>
      <vt:lpstr>Estadística</vt:lpstr>
      <vt:lpstr>Diapositiva 6</vt:lpstr>
      <vt:lpstr>Variables</vt:lpstr>
      <vt:lpstr>Clasificación de Variables</vt:lpstr>
      <vt:lpstr>Variables Cualitativas</vt:lpstr>
      <vt:lpstr>Variables cuantitativas</vt:lpstr>
      <vt:lpstr>FRECUENCIAS. TABLAS ESTADÍSTICAS.</vt:lpstr>
      <vt:lpstr>Tabla de frecuencia</vt:lpstr>
      <vt:lpstr>Composición de la tabla de frecuencia</vt:lpstr>
      <vt:lpstr>Composición de la tabla de frecuencia</vt:lpstr>
      <vt:lpstr>Diapositiva 15</vt:lpstr>
      <vt:lpstr>Diapositiva 16</vt:lpstr>
      <vt:lpstr>Construcción de una tabla de datos agrupados </vt:lpstr>
      <vt:lpstr>Distribución de frecuencias agrupadas</vt:lpstr>
      <vt:lpstr>Construcción de una tabla de datos agrupados</vt:lpstr>
      <vt:lpstr>Diapositiva 20</vt:lpstr>
      <vt:lpstr>Diapositiva 21</vt:lpstr>
      <vt:lpstr>Diapositiva 22</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Net Liceo 1</cp:lastModifiedBy>
  <cp:revision>89</cp:revision>
  <dcterms:modified xsi:type="dcterms:W3CDTF">2017-04-05T00:05:35Z</dcterms:modified>
</cp:coreProperties>
</file>