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994" autoAdjust="0"/>
    <p:restoredTop sz="94660"/>
  </p:normalViewPr>
  <p:slideViewPr>
    <p:cSldViewPr snapToGrid="0">
      <p:cViewPr varScale="1">
        <p:scale>
          <a:sx n="50" d="100"/>
          <a:sy n="50" d="100"/>
        </p:scale>
        <p:origin x="-618"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10/5/2016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pPr/>
              <a:t>10/5/2016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pPr/>
              <a:t>10/5/2016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10/5/2016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10/5/2016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2A54C80-263E-416B-A8E0-580EDEADCBDC}" type="datetimeFigureOut">
              <a:rPr lang="en-US" dirty="0"/>
              <a:pPr/>
              <a:t>10/5/2016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10/5/2016</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10/5/2016</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CL" sz="4800" dirty="0" smtClean="0"/>
              <a:t>Probabilidad y Estadística</a:t>
            </a:r>
            <a:endParaRPr lang="es-CL" sz="4800" dirty="0"/>
          </a:p>
        </p:txBody>
      </p:sp>
      <p:sp>
        <p:nvSpPr>
          <p:cNvPr id="3" name="Subtítulo 2"/>
          <p:cNvSpPr>
            <a:spLocks noGrp="1"/>
          </p:cNvSpPr>
          <p:nvPr>
            <p:ph type="subTitle" idx="1"/>
          </p:nvPr>
        </p:nvSpPr>
        <p:spPr/>
        <p:txBody>
          <a:bodyPr/>
          <a:lstStyle/>
          <a:p>
            <a:r>
              <a:rPr lang="es-CL" dirty="0" smtClean="0"/>
              <a:t>Teoría de Probabilidades</a:t>
            </a:r>
            <a:endParaRPr lang="es-CL" dirty="0"/>
          </a:p>
        </p:txBody>
      </p:sp>
    </p:spTree>
    <p:extLst>
      <p:ext uri="{BB962C8B-B14F-4D97-AF65-F5344CB8AC3E}">
        <p14:creationId xmlns:p14="http://schemas.microsoft.com/office/powerpoint/2010/main" xmlns="" val="2567701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CASOS ESPECIALES </a:t>
            </a:r>
          </a:p>
        </p:txBody>
      </p:sp>
      <mc:AlternateContent xmlns:mc="http://schemas.openxmlformats.org/markup-compatibility/2006">
        <mc:Choice xmlns:a14="http://schemas.microsoft.com/office/drawing/2010/main" xmlns="" Requires="a14">
          <p:sp>
            <p:nvSpPr>
              <p:cNvPr id="3" name="Marcador de contenido 2"/>
              <p:cNvSpPr>
                <a:spLocks noGrp="1"/>
              </p:cNvSpPr>
              <p:nvPr>
                <p:ph idx="1"/>
              </p:nvPr>
            </p:nvSpPr>
            <p:spPr>
              <a:xfrm>
                <a:off x="677334" y="1257301"/>
                <a:ext cx="8736830" cy="4784062"/>
              </a:xfrm>
            </p:spPr>
            <p:txBody>
              <a:bodyPr>
                <a:normAutofit fontScale="92500" lnSpcReduction="10000"/>
              </a:bodyPr>
              <a:lstStyle/>
              <a:p>
                <a:r>
                  <a:rPr lang="es-CL" dirty="0" smtClean="0"/>
                  <a:t>PERMUTACIONES CON TODOS LOS ELEMENTOS </a:t>
                </a:r>
              </a:p>
              <a:p>
                <a:pPr marL="0" indent="0">
                  <a:buNone/>
                </a:pPr>
                <a:r>
                  <a:rPr lang="es-CL" dirty="0" err="1" smtClean="0"/>
                  <a:t>nPn</a:t>
                </a:r>
                <a:r>
                  <a:rPr lang="es-CL" dirty="0" smtClean="0"/>
                  <a:t> = n!</a:t>
                </a:r>
                <a:endParaRPr lang="es-CL" dirty="0"/>
              </a:p>
              <a:p>
                <a:pPr marL="0" indent="0">
                  <a:buNone/>
                </a:pPr>
                <a:endParaRPr lang="es-CL" dirty="0"/>
              </a:p>
              <a:p>
                <a:r>
                  <a:rPr lang="es-CL" dirty="0"/>
                  <a:t>ARREGLO CIRCULAR </a:t>
                </a:r>
                <a:endParaRPr lang="es-CL" dirty="0" smtClean="0"/>
              </a:p>
              <a:p>
                <a:pPr marL="0" indent="0">
                  <a:buNone/>
                </a:pPr>
                <a:r>
                  <a:rPr lang="es-CL" dirty="0"/>
                  <a:t>Suponga un grupo conteniendo </a:t>
                </a:r>
                <a:r>
                  <a:rPr lang="es-CL" dirty="0" smtClean="0"/>
                  <a:t>n elementos diferentes. Un </a:t>
                </a:r>
                <a:r>
                  <a:rPr lang="es-CL" dirty="0"/>
                  <a:t>arreglo circular es una permutación </a:t>
                </a:r>
                <a:r>
                  <a:rPr lang="es-CL" dirty="0" smtClean="0"/>
                  <a:t>con </a:t>
                </a:r>
                <a:r>
                  <a:rPr lang="es-CL" dirty="0"/>
                  <a:t>todos los elementos del grupo. Para que cada arreglo sea diferente, uno de los elementos </a:t>
                </a:r>
                <a:r>
                  <a:rPr lang="es-CL" dirty="0" smtClean="0"/>
                  <a:t>debe </a:t>
                </a:r>
                <a:r>
                  <a:rPr lang="es-CL" dirty="0"/>
                  <a:t>mantenerse fijo y los otros pueden cambiar el orden. </a:t>
                </a:r>
                <a:endParaRPr lang="es-CL" dirty="0" smtClean="0"/>
              </a:p>
              <a:p>
                <a:pPr marL="0" indent="0">
                  <a:buNone/>
                </a:pPr>
                <a:r>
                  <a:rPr lang="es-CL" dirty="0" smtClean="0"/>
                  <a:t>(n – 1)!</a:t>
                </a:r>
              </a:p>
              <a:p>
                <a:r>
                  <a:rPr lang="es-CL" dirty="0"/>
                  <a:t>PERMUTACIONES CON ELEMENTOS REPETIDOS </a:t>
                </a:r>
                <a:endParaRPr lang="es-CL" dirty="0" smtClean="0"/>
              </a:p>
              <a:p>
                <a:pPr marL="0" indent="0">
                  <a:buNone/>
                </a:pPr>
                <a:r>
                  <a:rPr lang="es-CL" dirty="0"/>
                  <a:t>Si del total </a:t>
                </a:r>
                <a:r>
                  <a:rPr lang="es-CL" dirty="0" smtClean="0"/>
                  <a:t>de n elementos</a:t>
                </a:r>
                <a:r>
                  <a:rPr lang="es-CL" dirty="0"/>
                  <a:t>, </a:t>
                </a:r>
                <a:r>
                  <a:rPr lang="es-CL" dirty="0" smtClean="0"/>
                  <a:t>n 1 fuesen </a:t>
                </a:r>
                <a:r>
                  <a:rPr lang="es-CL" dirty="0"/>
                  <a:t>repetidos, entonces los arreglos tendrían formas idénticas </a:t>
                </a:r>
                <a:r>
                  <a:rPr lang="es-CL" dirty="0" smtClean="0"/>
                  <a:t> cuando </a:t>
                </a:r>
                <a:r>
                  <a:rPr lang="es-CL" dirty="0"/>
                  <a:t>se considera el orden de los </a:t>
                </a:r>
                <a:r>
                  <a:rPr lang="es-CL" dirty="0" smtClean="0"/>
                  <a:t> n1 elementos </a:t>
                </a:r>
                <a:r>
                  <a:rPr lang="es-CL" dirty="0"/>
                  <a:t>repetidos. Existen </a:t>
                </a:r>
                <a:r>
                  <a:rPr lang="es-CL" dirty="0" smtClean="0"/>
                  <a:t>n1! formas </a:t>
                </a:r>
                <a:r>
                  <a:rPr lang="es-CL" dirty="0"/>
                  <a:t>de tomar los </a:t>
                </a:r>
                <a:r>
                  <a:rPr lang="es-CL" dirty="0" smtClean="0"/>
                  <a:t>n1 elementos </a:t>
                </a:r>
                <a:r>
                  <a:rPr lang="es-CL" dirty="0"/>
                  <a:t>repetidos, por lo tanto, la </a:t>
                </a:r>
                <a:r>
                  <a:rPr lang="es-CL" dirty="0" smtClean="0"/>
                  <a:t>cantidad </a:t>
                </a:r>
                <a:r>
                  <a:rPr lang="es-CL" dirty="0"/>
                  <a:t>de </a:t>
                </a:r>
                <a:r>
                  <a:rPr lang="es-CL" dirty="0" smtClean="0"/>
                  <a:t>permutaciones </a:t>
                </a:r>
                <a:r>
                  <a:rPr lang="es-CL" dirty="0"/>
                  <a:t>se reduciría en </a:t>
                </a:r>
                <a:r>
                  <a:rPr lang="es-CL" dirty="0" smtClean="0"/>
                  <a:t>n1!</a:t>
                </a:r>
              </a:p>
              <a:p>
                <a:pPr marL="0" indent="0">
                  <a:buNone/>
                </a:pPr>
                <a14:m>
                  <m:oMathPara xmlns:m="http://schemas.openxmlformats.org/officeDocument/2006/math">
                    <m:oMathParaPr>
                      <m:jc m:val="centerGroup"/>
                    </m:oMathParaPr>
                    <m:oMath xmlns:m="http://schemas.openxmlformats.org/officeDocument/2006/math">
                      <m:f>
                        <m:fPr>
                          <m:ctrlPr>
                            <a:rPr lang="es-CL" i="1" smtClean="0">
                              <a:latin typeface="Cambria Math" panose="02040503050406030204" pitchFamily="18" charset="0"/>
                            </a:rPr>
                          </m:ctrlPr>
                        </m:fPr>
                        <m:num>
                          <m:r>
                            <a:rPr lang="es-CL" b="0" i="1" smtClean="0">
                              <a:latin typeface="Cambria Math" panose="02040503050406030204" pitchFamily="18" charset="0"/>
                            </a:rPr>
                            <m:t>𝑛</m:t>
                          </m:r>
                          <m:r>
                            <a:rPr lang="es-CL" b="0" i="1" smtClean="0">
                              <a:latin typeface="Cambria Math" panose="02040503050406030204" pitchFamily="18" charset="0"/>
                            </a:rPr>
                            <m:t>!</m:t>
                          </m:r>
                        </m:num>
                        <m:den>
                          <m:r>
                            <a:rPr lang="es-CL" b="0" i="1" smtClean="0">
                              <a:latin typeface="Cambria Math" panose="02040503050406030204" pitchFamily="18" charset="0"/>
                            </a:rPr>
                            <m:t>𝑛</m:t>
                          </m:r>
                          <m:r>
                            <a:rPr lang="es-CL" b="0" i="1" smtClean="0">
                              <a:latin typeface="Cambria Math" panose="02040503050406030204" pitchFamily="18" charset="0"/>
                            </a:rPr>
                            <m:t>1!</m:t>
                          </m:r>
                          <m:r>
                            <a:rPr lang="es-CL" b="0" i="1" smtClean="0">
                              <a:latin typeface="Cambria Math" panose="02040503050406030204" pitchFamily="18" charset="0"/>
                            </a:rPr>
                            <m:t>𝑛</m:t>
                          </m:r>
                          <m:r>
                            <a:rPr lang="es-CL" b="0" i="1" smtClean="0">
                              <a:latin typeface="Cambria Math" panose="02040503050406030204" pitchFamily="18" charset="0"/>
                            </a:rPr>
                            <m:t>2!</m:t>
                          </m:r>
                        </m:den>
                      </m:f>
                    </m:oMath>
                  </m:oMathPara>
                </a14:m>
                <a:endParaRPr lang="es-CL" dirty="0"/>
              </a:p>
              <a:p>
                <a:endParaRPr lang="es-CL" dirty="0" smtClean="0"/>
              </a:p>
            </p:txBody>
          </p:sp>
        </mc:Choice>
        <mc:Fallback>
          <p:sp>
            <p:nvSpPr>
              <p:cNvPr id="3" name="Marcador de contenido 2"/>
              <p:cNvSpPr>
                <a:spLocks noGrp="1" noRot="1" noChangeAspect="1" noMove="1" noResize="1" noEditPoints="1" noAdjustHandles="1" noChangeArrowheads="1" noChangeShapeType="1" noTextEdit="1"/>
              </p:cNvSpPr>
              <p:nvPr>
                <p:ph idx="1"/>
              </p:nvPr>
            </p:nvSpPr>
            <p:spPr>
              <a:xfrm>
                <a:off x="677334" y="1257301"/>
                <a:ext cx="8736830" cy="4784062"/>
              </a:xfrm>
              <a:blipFill rotWithShape="0">
                <a:blip r:embed="rId2"/>
                <a:stretch>
                  <a:fillRect l="-419" t="-892" r="-837"/>
                </a:stretch>
              </a:blipFill>
            </p:spPr>
            <p:txBody>
              <a:bodyPr/>
              <a:lstStyle/>
              <a:p>
                <a:r>
                  <a:rPr lang="es-CL">
                    <a:noFill/>
                  </a:rPr>
                  <a:t> </a:t>
                </a:r>
              </a:p>
            </p:txBody>
          </p:sp>
        </mc:Fallback>
      </mc:AlternateContent>
    </p:spTree>
    <p:extLst>
      <p:ext uri="{BB962C8B-B14F-4D97-AF65-F5344CB8AC3E}">
        <p14:creationId xmlns:p14="http://schemas.microsoft.com/office/powerpoint/2010/main" xmlns="" val="28184499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COMBINACIONES </a:t>
            </a:r>
          </a:p>
        </p:txBody>
      </p:sp>
      <mc:AlternateContent xmlns:mc="http://schemas.openxmlformats.org/markup-compatibility/2006">
        <mc:Choice xmlns:a14="http://schemas.microsoft.com/office/drawing/2010/main" xmlns="" Requires="a14">
          <p:sp>
            <p:nvSpPr>
              <p:cNvPr id="3" name="Marcador de contenido 2"/>
              <p:cNvSpPr>
                <a:spLocks noGrp="1"/>
              </p:cNvSpPr>
              <p:nvPr>
                <p:ph idx="1"/>
              </p:nvPr>
            </p:nvSpPr>
            <p:spPr/>
            <p:txBody>
              <a:bodyPr>
                <a:normAutofit/>
              </a:bodyPr>
              <a:lstStyle/>
              <a:p>
                <a:pPr marL="0" indent="0">
                  <a:buNone/>
                </a:pPr>
                <a:r>
                  <a:rPr lang="es-CL" dirty="0" smtClean="0"/>
                  <a:t>Son los arreglos que se pueden hacer con los elementos </a:t>
                </a:r>
                <a:r>
                  <a:rPr lang="es-CL" dirty="0"/>
                  <a:t>de un conjunto. El orden de los </a:t>
                </a:r>
                <a:r>
                  <a:rPr lang="es-CL" dirty="0" smtClean="0"/>
                  <a:t>elementos </a:t>
                </a:r>
                <a:r>
                  <a:rPr lang="es-CL" dirty="0"/>
                  <a:t>en cada arreglo no es de interés. Cada arreglo se diferencia únicamente por los </a:t>
                </a:r>
                <a:r>
                  <a:rPr lang="es-CL" dirty="0" smtClean="0"/>
                  <a:t>elementos </a:t>
                </a:r>
                <a:r>
                  <a:rPr lang="es-CL" dirty="0"/>
                  <a:t>que contiene. </a:t>
                </a:r>
                <a:endParaRPr lang="es-CL" dirty="0" smtClean="0"/>
              </a:p>
              <a:p>
                <a:pPr marL="0" indent="0">
                  <a:buNone/>
                </a:pPr>
                <a:r>
                  <a:rPr lang="es-CL" dirty="0" smtClean="0"/>
                  <a:t>Sean n:Cantidad </a:t>
                </a:r>
                <a:r>
                  <a:rPr lang="es-CL" dirty="0"/>
                  <a:t>de elementos del conjunto </a:t>
                </a:r>
              </a:p>
              <a:p>
                <a:pPr marL="0" indent="0">
                  <a:buNone/>
                </a:pPr>
                <a:r>
                  <a:rPr lang="es-CL" dirty="0" smtClean="0"/>
                  <a:t>r:Cantidad </a:t>
                </a:r>
                <a:r>
                  <a:rPr lang="es-CL" dirty="0"/>
                  <a:t>de elementos en cada arreglo </a:t>
                </a:r>
              </a:p>
              <a:p>
                <a:pPr marL="0" indent="0">
                  <a:buNone/>
                </a:pPr>
                <a:r>
                  <a:rPr lang="es-CL" dirty="0"/>
                  <a:t>Para obtener la fórmula del número de combinaciones, consideremos la fórmula de las </a:t>
                </a:r>
                <a:r>
                  <a:rPr lang="es-CL" dirty="0" smtClean="0"/>
                  <a:t>permutaciones</a:t>
                </a:r>
                <a:r>
                  <a:rPr lang="es-CL" dirty="0"/>
                  <a:t>. Debido a que en las combinaciones no interesa el orden de los elementos en </a:t>
                </a:r>
                <a:r>
                  <a:rPr lang="es-CL" dirty="0" smtClean="0"/>
                  <a:t>cada </a:t>
                </a:r>
                <a:r>
                  <a:rPr lang="es-CL" dirty="0"/>
                  <a:t>arreglo, es equivalente a tener permutaciones con elementos repetidos</a:t>
                </a:r>
                <a:r>
                  <a:rPr lang="es-CL" dirty="0" smtClean="0"/>
                  <a:t>:</a:t>
                </a:r>
              </a:p>
              <a:p>
                <a:pPr marL="0" indent="0">
                  <a:buNone/>
                </a:pPr>
                <a14:m>
                  <m:oMath xmlns:m="http://schemas.openxmlformats.org/officeDocument/2006/math">
                    <m:r>
                      <a:rPr lang="es-CL" b="0" i="1" smtClean="0">
                        <a:latin typeface="Cambria Math" panose="02040503050406030204" pitchFamily="18" charset="0"/>
                      </a:rPr>
                      <m:t>𝑛𝐶𝑟</m:t>
                    </m:r>
                    <m:r>
                      <a:rPr lang="es-CL" b="0" i="1" smtClean="0">
                        <a:latin typeface="Cambria Math" panose="02040503050406030204" pitchFamily="18" charset="0"/>
                      </a:rPr>
                      <m:t>= </m:t>
                    </m:r>
                    <m:f>
                      <m:fPr>
                        <m:ctrlPr>
                          <a:rPr lang="es-CL" b="0" i="1" smtClean="0">
                            <a:latin typeface="Cambria Math" panose="02040503050406030204" pitchFamily="18" charset="0"/>
                          </a:rPr>
                        </m:ctrlPr>
                      </m:fPr>
                      <m:num>
                        <m:r>
                          <a:rPr lang="es-CL" b="0" i="1" smtClean="0">
                            <a:latin typeface="Cambria Math" panose="02040503050406030204" pitchFamily="18" charset="0"/>
                          </a:rPr>
                          <m:t>𝑛</m:t>
                        </m:r>
                        <m:r>
                          <a:rPr lang="es-CL" b="0" i="1" smtClean="0">
                            <a:latin typeface="Cambria Math" panose="02040503050406030204" pitchFamily="18" charset="0"/>
                          </a:rPr>
                          <m:t>!</m:t>
                        </m:r>
                      </m:num>
                      <m:den>
                        <m:d>
                          <m:dPr>
                            <m:ctrlPr>
                              <a:rPr lang="es-CL" b="0" i="1" smtClean="0">
                                <a:latin typeface="Cambria Math" panose="02040503050406030204" pitchFamily="18" charset="0"/>
                              </a:rPr>
                            </m:ctrlPr>
                          </m:dPr>
                          <m:e>
                            <m:r>
                              <a:rPr lang="es-CL" b="0" i="1" smtClean="0">
                                <a:latin typeface="Cambria Math" panose="02040503050406030204" pitchFamily="18" charset="0"/>
                              </a:rPr>
                              <m:t>𝑛</m:t>
                            </m:r>
                            <m:r>
                              <a:rPr lang="es-CL" b="0" i="1" smtClean="0">
                                <a:latin typeface="Cambria Math" panose="02040503050406030204" pitchFamily="18" charset="0"/>
                              </a:rPr>
                              <m:t>−</m:t>
                            </m:r>
                            <m:r>
                              <a:rPr lang="es-CL" b="0" i="1" smtClean="0">
                                <a:latin typeface="Cambria Math" panose="02040503050406030204" pitchFamily="18" charset="0"/>
                              </a:rPr>
                              <m:t>𝑟</m:t>
                            </m:r>
                          </m:e>
                        </m:d>
                        <m:r>
                          <a:rPr lang="es-CL" b="0" i="1" smtClean="0">
                            <a:latin typeface="Cambria Math" panose="02040503050406030204" pitchFamily="18" charset="0"/>
                          </a:rPr>
                          <m:t>!</m:t>
                        </m:r>
                        <m:r>
                          <a:rPr lang="es-CL" b="0" i="1" smtClean="0">
                            <a:latin typeface="Cambria Math" panose="02040503050406030204" pitchFamily="18" charset="0"/>
                          </a:rPr>
                          <m:t>𝑟</m:t>
                        </m:r>
                        <m:r>
                          <a:rPr lang="es-CL" b="0" i="1" smtClean="0">
                            <a:latin typeface="Cambria Math" panose="02040503050406030204" pitchFamily="18" charset="0"/>
                          </a:rPr>
                          <m:t>!</m:t>
                        </m:r>
                      </m:den>
                    </m:f>
                    <m:r>
                      <a:rPr lang="es-CL" b="0" i="1" smtClean="0">
                        <a:latin typeface="Cambria Math" panose="02040503050406030204" pitchFamily="18" charset="0"/>
                      </a:rPr>
                      <m:t>= </m:t>
                    </m:r>
                    <m:f>
                      <m:fPr>
                        <m:ctrlPr>
                          <a:rPr lang="es-CL" b="0" i="1" smtClean="0">
                            <a:latin typeface="Cambria Math" panose="02040503050406030204" pitchFamily="18" charset="0"/>
                          </a:rPr>
                        </m:ctrlPr>
                      </m:fPr>
                      <m:num>
                        <m:r>
                          <a:rPr lang="es-CL" b="0" i="1" smtClean="0">
                            <a:latin typeface="Cambria Math" panose="02040503050406030204" pitchFamily="18" charset="0"/>
                          </a:rPr>
                          <m:t>𝑛</m:t>
                        </m:r>
                        <m:r>
                          <a:rPr lang="es-CL" b="0" i="1" smtClean="0">
                            <a:latin typeface="Cambria Math" panose="02040503050406030204" pitchFamily="18" charset="0"/>
                          </a:rPr>
                          <m:t> </m:t>
                        </m:r>
                        <m:d>
                          <m:dPr>
                            <m:ctrlPr>
                              <a:rPr lang="es-CL" b="0" i="1" smtClean="0">
                                <a:latin typeface="Cambria Math" panose="02040503050406030204" pitchFamily="18" charset="0"/>
                              </a:rPr>
                            </m:ctrlPr>
                          </m:dPr>
                          <m:e>
                            <m:r>
                              <a:rPr lang="es-CL" b="0" i="1" smtClean="0">
                                <a:latin typeface="Cambria Math" panose="02040503050406030204" pitchFamily="18" charset="0"/>
                              </a:rPr>
                              <m:t>𝑛</m:t>
                            </m:r>
                            <m:r>
                              <a:rPr lang="es-CL" b="0" i="1" smtClean="0">
                                <a:latin typeface="Cambria Math" panose="02040503050406030204" pitchFamily="18" charset="0"/>
                              </a:rPr>
                              <m:t>−1</m:t>
                            </m:r>
                          </m:e>
                        </m:d>
                        <m:r>
                          <a:rPr lang="es-CL" b="0" i="1" smtClean="0">
                            <a:latin typeface="Cambria Math" panose="02040503050406030204" pitchFamily="18" charset="0"/>
                          </a:rPr>
                          <m:t> </m:t>
                        </m:r>
                        <m:d>
                          <m:dPr>
                            <m:ctrlPr>
                              <a:rPr lang="es-CL" b="0" i="1" smtClean="0">
                                <a:latin typeface="Cambria Math" panose="02040503050406030204" pitchFamily="18" charset="0"/>
                              </a:rPr>
                            </m:ctrlPr>
                          </m:dPr>
                          <m:e>
                            <m:r>
                              <a:rPr lang="es-CL" b="0" i="1" smtClean="0">
                                <a:latin typeface="Cambria Math" panose="02040503050406030204" pitchFamily="18" charset="0"/>
                              </a:rPr>
                              <m:t>𝑛</m:t>
                            </m:r>
                            <m:r>
                              <a:rPr lang="es-CL" b="0" i="1" smtClean="0">
                                <a:latin typeface="Cambria Math" panose="02040503050406030204" pitchFamily="18" charset="0"/>
                              </a:rPr>
                              <m:t>−2</m:t>
                            </m:r>
                          </m:e>
                        </m:d>
                        <m:r>
                          <a:rPr lang="es-CL" b="0" i="1" smtClean="0">
                            <a:latin typeface="Cambria Math" panose="02040503050406030204" pitchFamily="18" charset="0"/>
                          </a:rPr>
                          <m:t>…….(</m:t>
                        </m:r>
                        <m:r>
                          <a:rPr lang="es-CL" b="0" i="1" smtClean="0">
                            <a:latin typeface="Cambria Math" panose="02040503050406030204" pitchFamily="18" charset="0"/>
                          </a:rPr>
                          <m:t>𝑛</m:t>
                        </m:r>
                        <m:r>
                          <a:rPr lang="es-CL" b="0" i="1" smtClean="0">
                            <a:latin typeface="Cambria Math" panose="02040503050406030204" pitchFamily="18" charset="0"/>
                          </a:rPr>
                          <m:t>−</m:t>
                        </m:r>
                        <m:r>
                          <a:rPr lang="es-CL" b="0" i="1" smtClean="0">
                            <a:latin typeface="Cambria Math" panose="02040503050406030204" pitchFamily="18" charset="0"/>
                          </a:rPr>
                          <m:t>𝑟</m:t>
                        </m:r>
                        <m:r>
                          <a:rPr lang="es-CL" b="0" i="1" smtClean="0">
                            <a:latin typeface="Cambria Math" panose="02040503050406030204" pitchFamily="18" charset="0"/>
                          </a:rPr>
                          <m:t>+1)</m:t>
                        </m:r>
                      </m:num>
                      <m:den>
                        <m:r>
                          <a:rPr lang="es-CL" b="0" i="1" smtClean="0">
                            <a:latin typeface="Cambria Math" panose="02040503050406030204" pitchFamily="18" charset="0"/>
                          </a:rPr>
                          <m:t>𝑟</m:t>
                        </m:r>
                        <m:r>
                          <a:rPr lang="es-CL" b="0" i="1" smtClean="0">
                            <a:latin typeface="Cambria Math" panose="02040503050406030204" pitchFamily="18" charset="0"/>
                          </a:rPr>
                          <m:t>!</m:t>
                        </m:r>
                      </m:den>
                    </m:f>
                  </m:oMath>
                </a14:m>
                <a:r>
                  <a:rPr lang="es-CL" dirty="0" smtClean="0"/>
                  <a:t/>
                </a:r>
                <a:endParaRPr lang="es-CL" dirty="0"/>
              </a:p>
              <a:p>
                <a:endParaRPr lang="es-CL" dirty="0"/>
              </a:p>
            </p:txBody>
          </p:sp>
        </mc:Choice>
        <mc:Fallback>
          <p:sp>
            <p:nvSpPr>
              <p:cNvPr id="3" name="Marcador de contenido 2"/>
              <p:cNvSpPr>
                <a:spLocks noGrp="1" noRot="1" noChangeAspect="1" noMove="1" noResize="1" noEditPoints="1" noAdjustHandles="1" noChangeArrowheads="1" noChangeShapeType="1" noTextEdit="1"/>
              </p:cNvSpPr>
              <p:nvPr>
                <p:ph idx="1"/>
              </p:nvPr>
            </p:nvSpPr>
            <p:spPr>
              <a:blipFill rotWithShape="0">
                <a:blip r:embed="rId2"/>
                <a:stretch>
                  <a:fillRect l="-567" t="-942" r="-922"/>
                </a:stretch>
              </a:blipFill>
            </p:spPr>
            <p:txBody>
              <a:bodyPr/>
              <a:lstStyle/>
              <a:p>
                <a:r>
                  <a:rPr lang="es-CL">
                    <a:noFill/>
                  </a:rPr>
                  <a:t> </a:t>
                </a:r>
              </a:p>
            </p:txBody>
          </p:sp>
        </mc:Fallback>
      </mc:AlternateContent>
    </p:spTree>
    <p:extLst>
      <p:ext uri="{BB962C8B-B14F-4D97-AF65-F5344CB8AC3E}">
        <p14:creationId xmlns:p14="http://schemas.microsoft.com/office/powerpoint/2010/main" xmlns="" val="37967277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PROBABILIDAD DE EVENTOS</a:t>
            </a:r>
          </a:p>
        </p:txBody>
      </p:sp>
      <p:sp>
        <p:nvSpPr>
          <p:cNvPr id="3" name="Marcador de contenido 2"/>
          <p:cNvSpPr>
            <a:spLocks noGrp="1"/>
          </p:cNvSpPr>
          <p:nvPr>
            <p:ph idx="1"/>
          </p:nvPr>
        </p:nvSpPr>
        <p:spPr>
          <a:xfrm>
            <a:off x="677334" y="2160589"/>
            <a:ext cx="9245984" cy="2640011"/>
          </a:xfrm>
        </p:spPr>
        <p:txBody>
          <a:bodyPr>
            <a:normAutofit/>
          </a:bodyPr>
          <a:lstStyle/>
          <a:p>
            <a:r>
              <a:rPr lang="es-CL" dirty="0"/>
              <a:t>Sea </a:t>
            </a:r>
            <a:r>
              <a:rPr lang="es-CL" dirty="0" smtClean="0"/>
              <a:t>A un </a:t>
            </a:r>
            <a:r>
              <a:rPr lang="es-CL" dirty="0"/>
              <a:t>evento, entonces </a:t>
            </a:r>
            <a:endParaRPr lang="es-CL" dirty="0" smtClean="0"/>
          </a:p>
          <a:p>
            <a:r>
              <a:rPr lang="es-CL" dirty="0" smtClean="0"/>
              <a:t>P(A) mide </a:t>
            </a:r>
            <a:r>
              <a:rPr lang="es-CL" dirty="0"/>
              <a:t>la probabilidad de que el evento </a:t>
            </a:r>
            <a:r>
              <a:rPr lang="es-CL" dirty="0" smtClean="0"/>
              <a:t>A se realice P(A</a:t>
            </a:r>
            <a:r>
              <a:rPr lang="es-CL" dirty="0"/>
              <a:t>)=</a:t>
            </a:r>
            <a:r>
              <a:rPr lang="es-CL" dirty="0" smtClean="0"/>
              <a:t>0 es </a:t>
            </a:r>
            <a:r>
              <a:rPr lang="es-CL" dirty="0"/>
              <a:t>la certeza de que no se realizará </a:t>
            </a:r>
            <a:endParaRPr lang="es-CL" dirty="0" smtClean="0"/>
          </a:p>
          <a:p>
            <a:r>
              <a:rPr lang="es-CL" dirty="0" smtClean="0"/>
              <a:t>P(A</a:t>
            </a:r>
            <a:r>
              <a:rPr lang="es-CL" dirty="0"/>
              <a:t>)=</a:t>
            </a:r>
            <a:r>
              <a:rPr lang="es-CL" dirty="0" smtClean="0"/>
              <a:t>1 es </a:t>
            </a:r>
            <a:r>
              <a:rPr lang="es-CL" dirty="0"/>
              <a:t>la certeza de que si se realizará </a:t>
            </a:r>
            <a:endParaRPr lang="es-CL" dirty="0" smtClean="0"/>
          </a:p>
          <a:p>
            <a:r>
              <a:rPr lang="es-CL" dirty="0" smtClean="0"/>
              <a:t>P(A</a:t>
            </a:r>
            <a:r>
              <a:rPr lang="es-CL" dirty="0"/>
              <a:t>)=</a:t>
            </a:r>
            <a:r>
              <a:rPr lang="es-CL" dirty="0" smtClean="0"/>
              <a:t>0.5 indica </a:t>
            </a:r>
            <a:r>
              <a:rPr lang="es-CL" dirty="0"/>
              <a:t>igual posibilidad de que se realice o no se realice. </a:t>
            </a:r>
          </a:p>
          <a:p>
            <a:endParaRPr lang="es-CL" dirty="0"/>
          </a:p>
        </p:txBody>
      </p:sp>
    </p:spTree>
    <p:extLst>
      <p:ext uri="{BB962C8B-B14F-4D97-AF65-F5344CB8AC3E}">
        <p14:creationId xmlns:p14="http://schemas.microsoft.com/office/powerpoint/2010/main" xmlns="" val="20952312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Asignación de valores de probabilidad a eventos </a:t>
            </a:r>
          </a:p>
        </p:txBody>
      </p:sp>
      <mc:AlternateContent xmlns:mc="http://schemas.openxmlformats.org/markup-compatibility/2006">
        <mc:Choice xmlns:a14="http://schemas.microsoft.com/office/drawing/2010/main" xmlns="" Requires="a14">
          <p:sp>
            <p:nvSpPr>
              <p:cNvPr id="3" name="Marcador de contenido 2"/>
              <p:cNvSpPr>
                <a:spLocks noGrp="1"/>
              </p:cNvSpPr>
              <p:nvPr>
                <p:ph idx="1"/>
              </p:nvPr>
            </p:nvSpPr>
            <p:spPr/>
            <p:txBody>
              <a:bodyPr>
                <a:normAutofit fontScale="85000" lnSpcReduction="10000"/>
              </a:bodyPr>
              <a:lstStyle/>
              <a:p>
                <a:pPr marL="0" indent="0">
                  <a:buNone/>
                </a:pPr>
                <a:r>
                  <a:rPr lang="es-CL" dirty="0" smtClean="0"/>
                  <a:t>1) Empírica </a:t>
                </a:r>
              </a:p>
              <a:p>
                <a:pPr marL="0" indent="0">
                  <a:buNone/>
                </a:pPr>
                <a:r>
                  <a:rPr lang="es-CL" dirty="0"/>
                  <a:t>Es la proporción de veces que un evento tuvo el resultado esperado respecto al total de </a:t>
                </a:r>
                <a:r>
                  <a:rPr lang="es-CL" dirty="0" smtClean="0"/>
                  <a:t>intentos </a:t>
                </a:r>
                <a:r>
                  <a:rPr lang="es-CL" dirty="0"/>
                  <a:t>realizados. </a:t>
                </a:r>
                <a:endParaRPr lang="es-CL" dirty="0" smtClean="0"/>
              </a:p>
              <a:p>
                <a:pPr marL="0" indent="0">
                  <a:buNone/>
                </a:pPr>
                <a:r>
                  <a:rPr lang="es-CL" dirty="0"/>
                  <a:t>2) Mediante modelos </a:t>
                </a:r>
                <a:r>
                  <a:rPr lang="es-CL" dirty="0" smtClean="0"/>
                  <a:t>matemáticos</a:t>
                </a:r>
              </a:p>
              <a:p>
                <a:pPr marL="0" indent="0">
                  <a:buNone/>
                </a:pPr>
                <a:r>
                  <a:rPr lang="es-CL" dirty="0"/>
                  <a:t>Para muchas situaciones de interés puede definirse un modelo matemático para determinar la </a:t>
                </a:r>
                <a:r>
                  <a:rPr lang="es-CL" dirty="0" smtClean="0"/>
                  <a:t>probabilidad </a:t>
                </a:r>
                <a:r>
                  <a:rPr lang="es-CL" dirty="0"/>
                  <a:t>de eventos. Algunos de estos modelos </a:t>
                </a:r>
                <a:r>
                  <a:rPr lang="es-CL" dirty="0" smtClean="0"/>
                  <a:t>son </a:t>
                </a:r>
                <a:r>
                  <a:rPr lang="es-CL" dirty="0"/>
                  <a:t>estudiados en este curso, tanto para </a:t>
                </a:r>
                <a:r>
                  <a:rPr lang="es-CL" dirty="0" smtClean="0"/>
                  <a:t>variables </a:t>
                </a:r>
                <a:r>
                  <a:rPr lang="es-CL" dirty="0"/>
                  <a:t>discretas como continuas. </a:t>
                </a:r>
                <a:endParaRPr lang="es-CL" dirty="0" smtClean="0"/>
              </a:p>
              <a:p>
                <a:pPr marL="0" indent="0">
                  <a:buNone/>
                </a:pPr>
                <a:r>
                  <a:rPr lang="es-CL" dirty="0"/>
                  <a:t>3) Asignación clásica </a:t>
                </a:r>
                <a:endParaRPr lang="es-CL" dirty="0" smtClean="0"/>
              </a:p>
              <a:p>
                <a:pPr marL="0" indent="0">
                  <a:buNone/>
                </a:pPr>
                <a:r>
                  <a:rPr lang="es-CL" dirty="0"/>
                  <a:t>Su origen es la Teoría de Juegos. El valor </a:t>
                </a:r>
                <a:r>
                  <a:rPr lang="es-CL" dirty="0" smtClean="0"/>
                  <a:t>de </a:t>
                </a:r>
                <a:r>
                  <a:rPr lang="es-CL" dirty="0"/>
                  <a:t>probabilidad de un </a:t>
                </a:r>
                <a:r>
                  <a:rPr lang="es-CL" dirty="0" smtClean="0"/>
                  <a:t>evento es </a:t>
                </a:r>
                <a:r>
                  <a:rPr lang="es-CL" dirty="0"/>
                  <a:t>la cantidad de </a:t>
                </a:r>
                <a:r>
                  <a:rPr lang="es-CL" dirty="0" smtClean="0"/>
                  <a:t>resultados </a:t>
                </a:r>
                <a:r>
                  <a:rPr lang="es-CL" dirty="0"/>
                  <a:t>que están asociados al evento de interés, respecto del total de resultados posibles </a:t>
                </a:r>
                <a:r>
                  <a:rPr lang="es-CL" dirty="0" smtClean="0"/>
                  <a:t>(</a:t>
                </a:r>
                <a:r>
                  <a:rPr lang="es-CL" dirty="0"/>
                  <a:t>espacio </a:t>
                </a:r>
                <a:r>
                  <a:rPr lang="es-CL" dirty="0" err="1"/>
                  <a:t>muestral</a:t>
                </a:r>
                <a:r>
                  <a:rPr lang="es-CL" dirty="0"/>
                  <a:t>). Esta forma de asignar probabilidad es de uso frecuente. </a:t>
                </a:r>
                <a:endParaRPr lang="es-CL" dirty="0" smtClean="0"/>
              </a:p>
              <a:p>
                <a:pPr marL="0" indent="0">
                  <a:buNone/>
                </a:pPr>
                <a:r>
                  <a:rPr lang="es-CL" dirty="0"/>
                  <a:t>Sean </a:t>
                </a:r>
                <a:r>
                  <a:rPr lang="es-CL" dirty="0" smtClean="0"/>
                  <a:t> S : </a:t>
                </a:r>
                <a:r>
                  <a:rPr lang="es-CL" dirty="0"/>
                  <a:t>Espacio </a:t>
                </a:r>
                <a:r>
                  <a:rPr lang="es-CL" dirty="0" err="1"/>
                  <a:t>muestral</a:t>
                </a:r>
                <a:r>
                  <a:rPr lang="es-CL" dirty="0"/>
                  <a:t/>
                </a:r>
                <a:r>
                  <a:rPr lang="es-CL" dirty="0" smtClean="0"/>
                  <a:t> A</a:t>
                </a:r>
                <a:r>
                  <a:rPr lang="es-CL" dirty="0"/>
                  <a:t>: </a:t>
                </a:r>
                <a:r>
                  <a:rPr lang="es-CL" dirty="0" smtClean="0"/>
                  <a:t>Evento </a:t>
                </a:r>
                <a:r>
                  <a:rPr lang="es-CL" dirty="0"/>
                  <a:t>de interés . </a:t>
                </a:r>
                <a:r>
                  <a:rPr lang="es-CL" dirty="0" smtClean="0"/>
                  <a:t>Si N(S) y N(A) representan </a:t>
                </a:r>
                <a:r>
                  <a:rPr lang="es-CL" dirty="0"/>
                  <a:t>su </a:t>
                </a:r>
                <a:r>
                  <a:rPr lang="es-CL" dirty="0" err="1"/>
                  <a:t>cardinalidad</a:t>
                </a:r>
                <a:r>
                  <a:rPr lang="es-CL" dirty="0"/>
                  <a:t> (número de elementos) </a:t>
                </a:r>
                <a:r>
                  <a:rPr lang="es-CL" dirty="0" smtClean="0"/>
                  <a:t>Entonces </a:t>
                </a:r>
                <a:r>
                  <a:rPr lang="es-CL" dirty="0"/>
                  <a:t>la probabilidad del evento </a:t>
                </a:r>
                <a:r>
                  <a:rPr lang="es-CL" dirty="0" smtClean="0"/>
                  <a:t>A es: P(A)=</a:t>
                </a:r>
                <a14:m>
                  <m:oMath xmlns:m="http://schemas.openxmlformats.org/officeDocument/2006/math">
                    <m:f>
                      <m:fPr>
                        <m:ctrlPr>
                          <a:rPr lang="es-CL" i="1" smtClean="0"/>
                        </m:ctrlPr>
                      </m:fPr>
                      <m:num>
                        <m:r>
                          <a:rPr lang="es-CL" b="0" i="1" smtClean="0"/>
                          <m:t>𝑁</m:t>
                        </m:r>
                        <m:r>
                          <a:rPr lang="es-CL" b="0" i="1" smtClean="0"/>
                          <m:t>(</m:t>
                        </m:r>
                        <m:r>
                          <a:rPr lang="es-CL" b="0" i="1" smtClean="0"/>
                          <m:t>𝐴</m:t>
                        </m:r>
                        <m:r>
                          <a:rPr lang="es-CL" b="0" i="1" smtClean="0"/>
                          <m:t>)</m:t>
                        </m:r>
                      </m:num>
                      <m:den>
                        <m:r>
                          <a:rPr lang="es-CL" b="0" i="1" smtClean="0"/>
                          <m:t>𝑁</m:t>
                        </m:r>
                        <m:r>
                          <a:rPr lang="es-CL" b="0" i="1" smtClean="0"/>
                          <m:t>(</m:t>
                        </m:r>
                        <m:r>
                          <a:rPr lang="es-CL" b="0" i="1" smtClean="0"/>
                          <m:t>𝑆</m:t>
                        </m:r>
                        <m:r>
                          <a:rPr lang="es-CL" b="0" i="1" smtClean="0"/>
                          <m:t>)</m:t>
                        </m:r>
                      </m:den>
                    </m:f>
                  </m:oMath>
                </a14:m>
                <a:endParaRPr lang="es-CL" dirty="0"/>
              </a:p>
              <a:p>
                <a:pPr marL="0" indent="0">
                  <a:buNone/>
                </a:pPr>
                <a:endParaRPr lang="es-CL" dirty="0"/>
              </a:p>
              <a:p>
                <a:pPr marL="0" indent="0">
                  <a:buNone/>
                </a:pPr>
                <a:endParaRPr lang="es-CL" dirty="0"/>
              </a:p>
              <a:p>
                <a:pPr marL="0" indent="0">
                  <a:buNone/>
                </a:pPr>
                <a:endParaRPr lang="es-CL" dirty="0"/>
              </a:p>
            </p:txBody>
          </p:sp>
        </mc:Choice>
        <mc:Fallback>
          <p:sp>
            <p:nvSpPr>
              <p:cNvPr id="3" name="Marcador de contenido 2"/>
              <p:cNvSpPr>
                <a:spLocks noGrp="1" noRot="1" noChangeAspect="1" noMove="1" noResize="1" noEditPoints="1" noAdjustHandles="1" noChangeArrowheads="1" noChangeShapeType="1" noTextEdit="1"/>
              </p:cNvSpPr>
              <p:nvPr>
                <p:ph idx="1"/>
              </p:nvPr>
            </p:nvSpPr>
            <p:spPr>
              <a:blipFill rotWithShape="0">
                <a:blip r:embed="rId2"/>
                <a:stretch>
                  <a:fillRect l="-284" t="-785"/>
                </a:stretch>
              </a:blipFill>
            </p:spPr>
            <p:txBody>
              <a:bodyPr/>
              <a:lstStyle/>
              <a:p>
                <a:r>
                  <a:rPr lang="es-CL">
                    <a:noFill/>
                  </a:rPr>
                  <a:t> </a:t>
                </a:r>
              </a:p>
            </p:txBody>
          </p:sp>
        </mc:Fallback>
      </mc:AlternateContent>
    </p:spTree>
    <p:extLst>
      <p:ext uri="{BB962C8B-B14F-4D97-AF65-F5344CB8AC3E}">
        <p14:creationId xmlns:p14="http://schemas.microsoft.com/office/powerpoint/2010/main" xmlns="" val="1263210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Probabilidades</a:t>
            </a:r>
            <a:endParaRPr lang="es-CL" dirty="0"/>
          </a:p>
        </p:txBody>
      </p:sp>
      <p:sp>
        <p:nvSpPr>
          <p:cNvPr id="3" name="Marcador de contenido 2"/>
          <p:cNvSpPr>
            <a:spLocks noGrp="1"/>
          </p:cNvSpPr>
          <p:nvPr>
            <p:ph idx="1"/>
          </p:nvPr>
        </p:nvSpPr>
        <p:spPr/>
        <p:txBody>
          <a:bodyPr/>
          <a:lstStyle/>
          <a:p>
            <a:pPr marL="0" indent="0">
              <a:buNone/>
            </a:pPr>
            <a:r>
              <a:rPr lang="es-CL" dirty="0"/>
              <a:t>Las Probabilidades pertenecen a la rama de la matemática que estudia ciertos experimentos llamados aleatorios, o sea regidos por el azar, en que se conocen todos los resultados posibles, pero no es posible tener certeza de cuál será en particular el resultado del experimento. Por ejemplo, experimentos aleatorios cotidianos son el lanzamiento de una moneda, el lanzamiento de un dado, extracción de una carta de un mazo de naipes. Más adelante se verá que debemos distinguir entre los conceptos de probabilidades matemáticas o clásicas de las probabilidades experimentales o estadísticas.</a:t>
            </a:r>
          </a:p>
        </p:txBody>
      </p:sp>
    </p:spTree>
    <p:extLst>
      <p:ext uri="{BB962C8B-B14F-4D97-AF65-F5344CB8AC3E}">
        <p14:creationId xmlns:p14="http://schemas.microsoft.com/office/powerpoint/2010/main" xmlns="" val="12421301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Experimento Estadístico</a:t>
            </a:r>
            <a:endParaRPr lang="es-CL" dirty="0"/>
          </a:p>
        </p:txBody>
      </p:sp>
      <p:sp>
        <p:nvSpPr>
          <p:cNvPr id="3" name="Marcador de contenido 2"/>
          <p:cNvSpPr>
            <a:spLocks noGrp="1"/>
          </p:cNvSpPr>
          <p:nvPr>
            <p:ph idx="1"/>
          </p:nvPr>
        </p:nvSpPr>
        <p:spPr/>
        <p:txBody>
          <a:bodyPr>
            <a:normAutofit/>
          </a:bodyPr>
          <a:lstStyle/>
          <a:p>
            <a:pPr marL="0" indent="0">
              <a:buNone/>
            </a:pPr>
            <a:r>
              <a:rPr lang="es-CL" dirty="0"/>
              <a:t>Es un procedimiento que se realiza con el </a:t>
            </a:r>
            <a:r>
              <a:rPr lang="es-CL" dirty="0" smtClean="0"/>
              <a:t>propósito </a:t>
            </a:r>
            <a:r>
              <a:rPr lang="es-CL" dirty="0"/>
              <a:t>de obtener observaciones para algún </a:t>
            </a:r>
            <a:r>
              <a:rPr lang="es-CL" dirty="0" smtClean="0"/>
              <a:t>estudio </a:t>
            </a:r>
            <a:r>
              <a:rPr lang="es-CL" dirty="0"/>
              <a:t>de interés. Un experimento requiere realizar pruebas o ensayos para obtener resultados. </a:t>
            </a:r>
          </a:p>
          <a:p>
            <a:pPr marL="0" indent="0">
              <a:buNone/>
            </a:pPr>
            <a:r>
              <a:rPr lang="es-CL" dirty="0"/>
              <a:t>Un experimento estadístico tiene las siguientes características </a:t>
            </a:r>
          </a:p>
          <a:p>
            <a:r>
              <a:rPr lang="es-CL" dirty="0"/>
              <a:t>1. Se conocen </a:t>
            </a:r>
            <a:r>
              <a:rPr lang="es-CL" dirty="0" smtClean="0"/>
              <a:t>todos </a:t>
            </a:r>
            <a:r>
              <a:rPr lang="es-CL" dirty="0"/>
              <a:t>los </a:t>
            </a:r>
            <a:r>
              <a:rPr lang="es-CL" dirty="0" smtClean="0"/>
              <a:t>resultados posibles </a:t>
            </a:r>
            <a:r>
              <a:rPr lang="es-CL" dirty="0"/>
              <a:t>antes de realizar el experimento estadístico. </a:t>
            </a:r>
          </a:p>
          <a:p>
            <a:r>
              <a:rPr lang="es-CL" dirty="0"/>
              <a:t>2. No se puede predecir el resultado de </a:t>
            </a:r>
            <a:r>
              <a:rPr lang="es-CL" dirty="0" smtClean="0"/>
              <a:t>cada ensayo realizado </a:t>
            </a:r>
            <a:r>
              <a:rPr lang="es-CL" dirty="0"/>
              <a:t>(propiedad de aleatoriedad) </a:t>
            </a:r>
          </a:p>
          <a:p>
            <a:r>
              <a:rPr lang="es-CL" dirty="0"/>
              <a:t>3. Debe poderse reproducir o repetir el experimento en condiciones similares. </a:t>
            </a:r>
          </a:p>
          <a:p>
            <a:r>
              <a:rPr lang="es-CL" dirty="0"/>
              <a:t>4. Se puede establecer un patrón predecible a lo largo de muchas ejecuciones del experimento. </a:t>
            </a:r>
            <a:r>
              <a:rPr lang="es-CL" dirty="0" smtClean="0"/>
              <a:t>Esta </a:t>
            </a:r>
            <a:r>
              <a:rPr lang="es-CL" dirty="0"/>
              <a:t>propiedad se denomina regularidad estadística. </a:t>
            </a:r>
          </a:p>
          <a:p>
            <a:endParaRPr lang="es-CL" dirty="0"/>
          </a:p>
        </p:txBody>
      </p:sp>
    </p:spTree>
    <p:extLst>
      <p:ext uri="{BB962C8B-B14F-4D97-AF65-F5344CB8AC3E}">
        <p14:creationId xmlns:p14="http://schemas.microsoft.com/office/powerpoint/2010/main" xmlns="" val="23471908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ESPACIO MUESTRAL </a:t>
            </a:r>
          </a:p>
        </p:txBody>
      </p:sp>
      <p:sp>
        <p:nvSpPr>
          <p:cNvPr id="3" name="Marcador de contenido 2"/>
          <p:cNvSpPr>
            <a:spLocks noGrp="1"/>
          </p:cNvSpPr>
          <p:nvPr>
            <p:ph idx="1"/>
          </p:nvPr>
        </p:nvSpPr>
        <p:spPr/>
        <p:txBody>
          <a:bodyPr>
            <a:normAutofit/>
          </a:bodyPr>
          <a:lstStyle/>
          <a:p>
            <a:pPr marL="0" indent="0">
              <a:buNone/>
            </a:pPr>
            <a:r>
              <a:rPr lang="es-CL" dirty="0"/>
              <a:t>El espacio </a:t>
            </a:r>
            <a:r>
              <a:rPr lang="es-CL" dirty="0" err="1"/>
              <a:t>muestral</a:t>
            </a:r>
            <a:r>
              <a:rPr lang="es-CL" dirty="0"/>
              <a:t>, representado con la letra </a:t>
            </a:r>
            <a:r>
              <a:rPr lang="es-CL" dirty="0" smtClean="0"/>
              <a:t> S , </a:t>
            </a:r>
            <a:r>
              <a:rPr lang="es-CL" dirty="0"/>
              <a:t>es el conjunto de todos los resultados posibles </a:t>
            </a:r>
            <a:r>
              <a:rPr lang="es-CL" dirty="0" smtClean="0"/>
              <a:t> de </a:t>
            </a:r>
            <a:r>
              <a:rPr lang="es-CL" dirty="0"/>
              <a:t>un experimento. Cada elemento de </a:t>
            </a:r>
            <a:r>
              <a:rPr lang="es-CL" dirty="0" smtClean="0"/>
              <a:t> S se </a:t>
            </a:r>
            <a:r>
              <a:rPr lang="es-CL" dirty="0"/>
              <a:t>denomina </a:t>
            </a:r>
            <a:r>
              <a:rPr lang="es-CL" dirty="0" smtClean="0"/>
              <a:t>punto </a:t>
            </a:r>
            <a:r>
              <a:rPr lang="es-CL" dirty="0" err="1" smtClean="0"/>
              <a:t>muestral</a:t>
            </a:r>
            <a:r>
              <a:rPr lang="es-CL" dirty="0" smtClean="0"/>
              <a:t>. Según </a:t>
            </a:r>
            <a:r>
              <a:rPr lang="es-CL" dirty="0"/>
              <a:t>la naturaleza del experimento, los </a:t>
            </a:r>
            <a:r>
              <a:rPr lang="es-CL" dirty="0" smtClean="0"/>
              <a:t>puntos </a:t>
            </a:r>
            <a:r>
              <a:rPr lang="es-CL" dirty="0" err="1"/>
              <a:t>muestrales</a:t>
            </a:r>
            <a:r>
              <a:rPr lang="es-CL" dirty="0"/>
              <a:t> pueden determinar que </a:t>
            </a:r>
            <a:r>
              <a:rPr lang="es-CL" dirty="0" smtClean="0"/>
              <a:t>S sea discreto </a:t>
            </a:r>
            <a:r>
              <a:rPr lang="es-CL" dirty="0"/>
              <a:t>o continuo. </a:t>
            </a:r>
          </a:p>
          <a:p>
            <a:r>
              <a:rPr lang="es-CL" dirty="0"/>
              <a:t>S es </a:t>
            </a:r>
            <a:r>
              <a:rPr lang="es-CL" dirty="0" smtClean="0"/>
              <a:t>discreto si </a:t>
            </a:r>
            <a:r>
              <a:rPr lang="es-CL" dirty="0"/>
              <a:t>sus elementos pueden ponerse en correspondencia con los números naturales. </a:t>
            </a:r>
            <a:r>
              <a:rPr lang="es-CL" dirty="0" smtClean="0"/>
              <a:t>En </a:t>
            </a:r>
            <a:r>
              <a:rPr lang="es-CL" dirty="0"/>
              <a:t>este caso </a:t>
            </a:r>
            <a:r>
              <a:rPr lang="es-CL" dirty="0" smtClean="0"/>
              <a:t>S puede </a:t>
            </a:r>
            <a:r>
              <a:rPr lang="es-CL" dirty="0"/>
              <a:t>se finito o infinito. </a:t>
            </a:r>
          </a:p>
          <a:p>
            <a:r>
              <a:rPr lang="es-CL" dirty="0"/>
              <a:t>S es </a:t>
            </a:r>
            <a:r>
              <a:rPr lang="es-CL" dirty="0" smtClean="0"/>
              <a:t>continuo si </a:t>
            </a:r>
            <a:r>
              <a:rPr lang="es-CL" dirty="0"/>
              <a:t>los resultados corresponden a algún intervalo de los números reales. En este </a:t>
            </a:r>
            <a:r>
              <a:rPr lang="es-CL" dirty="0" smtClean="0"/>
              <a:t>caso S es </a:t>
            </a:r>
            <a:r>
              <a:rPr lang="es-CL" dirty="0"/>
              <a:t>infinito por definición. </a:t>
            </a:r>
          </a:p>
          <a:p>
            <a:endParaRPr lang="es-CL" dirty="0"/>
          </a:p>
        </p:txBody>
      </p:sp>
    </p:spTree>
    <p:extLst>
      <p:ext uri="{BB962C8B-B14F-4D97-AF65-F5344CB8AC3E}">
        <p14:creationId xmlns:p14="http://schemas.microsoft.com/office/powerpoint/2010/main" xmlns="" val="3330907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EVENTOS </a:t>
            </a:r>
          </a:p>
        </p:txBody>
      </p:sp>
      <p:sp>
        <p:nvSpPr>
          <p:cNvPr id="3" name="Marcador de contenido 2"/>
          <p:cNvSpPr>
            <a:spLocks noGrp="1"/>
          </p:cNvSpPr>
          <p:nvPr>
            <p:ph idx="1"/>
          </p:nvPr>
        </p:nvSpPr>
        <p:spPr/>
        <p:txBody>
          <a:bodyPr>
            <a:normAutofit/>
          </a:bodyPr>
          <a:lstStyle/>
          <a:p>
            <a:r>
              <a:rPr lang="es-CL" dirty="0"/>
              <a:t>Un evento es algún </a:t>
            </a:r>
            <a:r>
              <a:rPr lang="es-CL" dirty="0" smtClean="0"/>
              <a:t>subconjunto </a:t>
            </a:r>
            <a:r>
              <a:rPr lang="es-CL" dirty="0"/>
              <a:t>del espacio </a:t>
            </a:r>
            <a:r>
              <a:rPr lang="es-CL" dirty="0" err="1"/>
              <a:t>muestral</a:t>
            </a:r>
            <a:r>
              <a:rPr lang="es-CL" dirty="0"/>
              <a:t> </a:t>
            </a:r>
            <a:r>
              <a:rPr lang="es-CL" dirty="0" smtClean="0"/>
              <a:t>S. </a:t>
            </a:r>
            <a:r>
              <a:rPr lang="es-CL" dirty="0"/>
              <a:t>Se usan letras </a:t>
            </a:r>
            <a:r>
              <a:rPr lang="es-CL" dirty="0" smtClean="0"/>
              <a:t>mayúsculas </a:t>
            </a:r>
            <a:r>
              <a:rPr lang="es-CL" dirty="0"/>
              <a:t>para denotar </a:t>
            </a:r>
            <a:r>
              <a:rPr lang="es-CL" dirty="0" smtClean="0"/>
              <a:t>eventos</a:t>
            </a:r>
            <a:r>
              <a:rPr lang="es-CL" dirty="0"/>
              <a:t>. </a:t>
            </a:r>
          </a:p>
          <a:p>
            <a:pPr marL="0" indent="0">
              <a:buNone/>
            </a:pPr>
            <a:r>
              <a:rPr lang="es-CL" dirty="0"/>
              <a:t>Ejemplo: </a:t>
            </a:r>
          </a:p>
          <a:p>
            <a:pPr marL="0" indent="0">
              <a:buNone/>
            </a:pPr>
            <a:r>
              <a:rPr lang="es-CL" dirty="0"/>
              <a:t>Experimento:     </a:t>
            </a:r>
            <a:r>
              <a:rPr lang="es-CL" dirty="0" smtClean="0"/>
              <a:t>	Lanzar </a:t>
            </a:r>
            <a:r>
              <a:rPr lang="es-CL" dirty="0"/>
              <a:t>un dado y observar el resultado </a:t>
            </a:r>
          </a:p>
          <a:p>
            <a:pPr marL="0" indent="0">
              <a:buNone/>
            </a:pPr>
            <a:r>
              <a:rPr lang="es-CL" dirty="0"/>
              <a:t>Espacio </a:t>
            </a:r>
            <a:r>
              <a:rPr lang="es-CL" dirty="0" err="1"/>
              <a:t>muestral</a:t>
            </a:r>
            <a:r>
              <a:rPr lang="es-CL" dirty="0"/>
              <a:t>: </a:t>
            </a:r>
            <a:r>
              <a:rPr lang="es-CL" dirty="0" smtClean="0"/>
              <a:t>	S = </a:t>
            </a:r>
            <a:r>
              <a:rPr lang="es-CL" dirty="0"/>
              <a:t>{1, 2, 3, 4, 5, 6] </a:t>
            </a:r>
          </a:p>
          <a:p>
            <a:pPr marL="0" indent="0">
              <a:buNone/>
            </a:pPr>
            <a:r>
              <a:rPr lang="es-CL" dirty="0"/>
              <a:t>Sea el evento de interés:   </a:t>
            </a:r>
          </a:p>
          <a:p>
            <a:pPr marL="0" indent="0">
              <a:buNone/>
            </a:pPr>
            <a:r>
              <a:rPr lang="es-CL" dirty="0"/>
              <a:t>A: </a:t>
            </a:r>
            <a:r>
              <a:rPr lang="es-CL" dirty="0" smtClean="0"/>
              <a:t>el </a:t>
            </a:r>
            <a:r>
              <a:rPr lang="es-CL" dirty="0"/>
              <a:t>resultado es un número par </a:t>
            </a:r>
          </a:p>
          <a:p>
            <a:pPr marL="0" indent="0">
              <a:buNone/>
            </a:pPr>
            <a:r>
              <a:rPr lang="es-CL" dirty="0"/>
              <a:t>Entonces: </a:t>
            </a:r>
            <a:r>
              <a:rPr lang="es-CL" dirty="0" smtClean="0"/>
              <a:t>A  </a:t>
            </a:r>
            <a:r>
              <a:rPr lang="es-CL" dirty="0"/>
              <a:t>= {2, 4, 6} </a:t>
            </a:r>
          </a:p>
        </p:txBody>
      </p:sp>
    </p:spTree>
    <p:extLst>
      <p:ext uri="{BB962C8B-B14F-4D97-AF65-F5344CB8AC3E}">
        <p14:creationId xmlns:p14="http://schemas.microsoft.com/office/powerpoint/2010/main" xmlns="" val="27386551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Definiciones</a:t>
            </a:r>
          </a:p>
        </p:txBody>
      </p:sp>
      <p:sp>
        <p:nvSpPr>
          <p:cNvPr id="3" name="Marcador de contenido 2"/>
          <p:cNvSpPr>
            <a:spLocks noGrp="1"/>
          </p:cNvSpPr>
          <p:nvPr>
            <p:ph idx="1"/>
          </p:nvPr>
        </p:nvSpPr>
        <p:spPr>
          <a:xfrm>
            <a:off x="677334" y="2160590"/>
            <a:ext cx="8341975" cy="1559356"/>
          </a:xfrm>
        </p:spPr>
        <p:txBody>
          <a:bodyPr/>
          <a:lstStyle/>
          <a:p>
            <a:r>
              <a:rPr lang="es-CL" dirty="0"/>
              <a:t>Evento nulo</a:t>
            </a:r>
            <a:r>
              <a:rPr lang="es-CL" dirty="0" smtClean="0"/>
              <a:t>: No </a:t>
            </a:r>
            <a:r>
              <a:rPr lang="es-CL" dirty="0"/>
              <a:t>contiene resultados </a:t>
            </a:r>
          </a:p>
          <a:p>
            <a:r>
              <a:rPr lang="es-CL" dirty="0"/>
              <a:t>Evento simple</a:t>
            </a:r>
            <a:r>
              <a:rPr lang="es-CL" dirty="0" smtClean="0"/>
              <a:t>: Contiene </a:t>
            </a:r>
            <a:r>
              <a:rPr lang="es-CL" dirty="0"/>
              <a:t>un solo resultado </a:t>
            </a:r>
          </a:p>
          <a:p>
            <a:r>
              <a:rPr lang="es-CL" dirty="0"/>
              <a:t>Eventos excluyentes</a:t>
            </a:r>
            <a:r>
              <a:rPr lang="es-CL" dirty="0" smtClean="0"/>
              <a:t>: Eventos </a:t>
            </a:r>
            <a:r>
              <a:rPr lang="es-CL" dirty="0"/>
              <a:t>que no contienen resultados comunes </a:t>
            </a:r>
          </a:p>
          <a:p>
            <a:endParaRPr lang="es-CL" dirty="0"/>
          </a:p>
        </p:txBody>
      </p:sp>
    </p:spTree>
    <p:extLst>
      <p:ext uri="{BB962C8B-B14F-4D97-AF65-F5344CB8AC3E}">
        <p14:creationId xmlns:p14="http://schemas.microsoft.com/office/powerpoint/2010/main" xmlns="" val="42282267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TÉCNICAS DE CONTEO</a:t>
            </a:r>
          </a:p>
        </p:txBody>
      </p:sp>
      <p:sp>
        <p:nvSpPr>
          <p:cNvPr id="3" name="Marcador de contenido 2"/>
          <p:cNvSpPr>
            <a:spLocks noGrp="1"/>
          </p:cNvSpPr>
          <p:nvPr>
            <p:ph idx="1"/>
          </p:nvPr>
        </p:nvSpPr>
        <p:spPr>
          <a:xfrm>
            <a:off x="677333" y="1579418"/>
            <a:ext cx="8705657" cy="4914899"/>
          </a:xfrm>
        </p:spPr>
        <p:txBody>
          <a:bodyPr>
            <a:normAutofit/>
          </a:bodyPr>
          <a:lstStyle/>
          <a:p>
            <a:pPr marL="0" indent="0">
              <a:buNone/>
            </a:pPr>
            <a:r>
              <a:rPr lang="es-CL" dirty="0" smtClean="0"/>
              <a:t>Definición: </a:t>
            </a:r>
            <a:r>
              <a:rPr lang="es-CL" dirty="0"/>
              <a:t>Principio básico del </a:t>
            </a:r>
            <a:r>
              <a:rPr lang="es-CL" dirty="0" smtClean="0"/>
              <a:t>conteo</a:t>
            </a:r>
          </a:p>
          <a:p>
            <a:pPr marL="0" indent="0">
              <a:buNone/>
            </a:pPr>
            <a:r>
              <a:rPr lang="es-CL" dirty="0"/>
              <a:t>Si un conjunto tiene </a:t>
            </a:r>
            <a:r>
              <a:rPr lang="es-CL" dirty="0" smtClean="0"/>
              <a:t>n elementos </a:t>
            </a:r>
            <a:r>
              <a:rPr lang="es-CL" dirty="0"/>
              <a:t>y otro conjunto tiene </a:t>
            </a:r>
            <a:r>
              <a:rPr lang="es-CL" dirty="0" smtClean="0"/>
              <a:t>m elementos</a:t>
            </a:r>
            <a:r>
              <a:rPr lang="es-CL" dirty="0"/>
              <a:t>, entonces </a:t>
            </a:r>
            <a:r>
              <a:rPr lang="es-CL" dirty="0" smtClean="0"/>
              <a:t>existen n x m formas </a:t>
            </a:r>
            <a:r>
              <a:rPr lang="es-CL" dirty="0"/>
              <a:t>diferentes de tomar un elemento del primer conjunto y otro </a:t>
            </a:r>
            <a:r>
              <a:rPr lang="es-CL" dirty="0" smtClean="0"/>
              <a:t>elemento </a:t>
            </a:r>
            <a:r>
              <a:rPr lang="es-CL" dirty="0"/>
              <a:t>del segundo conjunto. </a:t>
            </a:r>
            <a:endParaRPr lang="es-CL" dirty="0" smtClean="0"/>
          </a:p>
          <a:p>
            <a:pPr marL="0" indent="0">
              <a:buNone/>
            </a:pPr>
            <a:endParaRPr lang="es-CL" dirty="0"/>
          </a:p>
          <a:p>
            <a:pPr marL="0" indent="0">
              <a:buNone/>
            </a:pPr>
            <a:r>
              <a:rPr lang="es-CL" dirty="0"/>
              <a:t>Ejemplo</a:t>
            </a:r>
          </a:p>
          <a:p>
            <a:pPr marL="0" indent="0">
              <a:buNone/>
            </a:pPr>
            <a:r>
              <a:rPr lang="es-CL" dirty="0" smtClean="0"/>
              <a:t>Para </a:t>
            </a:r>
            <a:r>
              <a:rPr lang="es-CL" dirty="0"/>
              <a:t>ir de su casa a la universidad un estudiante debe ir primero a una estación </a:t>
            </a:r>
            <a:r>
              <a:rPr lang="es-CL" dirty="0" smtClean="0"/>
              <a:t> intermedia </a:t>
            </a:r>
            <a:r>
              <a:rPr lang="es-CL" dirty="0"/>
              <a:t>de transferencia: </a:t>
            </a:r>
            <a:r>
              <a:rPr lang="es-CL" dirty="0" smtClean="0"/>
              <a:t>Sean  A : </a:t>
            </a:r>
            <a:r>
              <a:rPr lang="es-CL" dirty="0"/>
              <a:t>Casa del estudiante </a:t>
            </a:r>
            <a:r>
              <a:rPr lang="es-CL" dirty="0" smtClean="0"/>
              <a:t> B: </a:t>
            </a:r>
            <a:r>
              <a:rPr lang="es-CL" dirty="0"/>
              <a:t>Estación intermedia de transferencia </a:t>
            </a:r>
            <a:r>
              <a:rPr lang="es-CL" dirty="0" smtClean="0"/>
              <a:t>C : </a:t>
            </a:r>
            <a:r>
              <a:rPr lang="es-CL" dirty="0"/>
              <a:t>Universidad </a:t>
            </a:r>
            <a:r>
              <a:rPr lang="es-CL" dirty="0" smtClean="0"/>
              <a:t> Suponga </a:t>
            </a:r>
            <a:r>
              <a:rPr lang="es-CL" dirty="0"/>
              <a:t>que hay tres líneas de buses para ir de </a:t>
            </a:r>
            <a:r>
              <a:rPr lang="es-CL" dirty="0" smtClean="0"/>
              <a:t>A </a:t>
            </a:r>
            <a:r>
              <a:rPr lang="es-CL" dirty="0" err="1" smtClean="0"/>
              <a:t>a</a:t>
            </a:r>
            <a:r>
              <a:rPr lang="es-CL" dirty="0" smtClean="0"/>
              <a:t> B y </a:t>
            </a:r>
            <a:r>
              <a:rPr lang="es-CL" dirty="0"/>
              <a:t>que desde </a:t>
            </a:r>
            <a:r>
              <a:rPr lang="es-CL" dirty="0" smtClean="0"/>
              <a:t>B para </a:t>
            </a:r>
            <a:r>
              <a:rPr lang="es-CL" dirty="0"/>
              <a:t>llegar a </a:t>
            </a:r>
            <a:r>
              <a:rPr lang="es-CL" dirty="0" smtClean="0"/>
              <a:t>C</a:t>
            </a:r>
            <a:r>
              <a:rPr lang="es-CL" dirty="0"/>
              <a:t>, </a:t>
            </a:r>
            <a:r>
              <a:rPr lang="es-CL" dirty="0" smtClean="0"/>
              <a:t>puede usar </a:t>
            </a:r>
            <a:r>
              <a:rPr lang="es-CL" dirty="0"/>
              <a:t>el bus de la universidad o el carro de un amigo.</a:t>
            </a:r>
          </a:p>
          <a:p>
            <a:pPr marL="0" indent="0">
              <a:buNone/>
            </a:pPr>
            <a:r>
              <a:rPr lang="es-CL" dirty="0"/>
              <a:t>¿De cuantas formas diferentes puede ir de su casa a la universidad? </a:t>
            </a:r>
          </a:p>
          <a:p>
            <a:pPr marL="0" indent="0">
              <a:buNone/>
            </a:pPr>
            <a:endParaRPr lang="es-CL" dirty="0"/>
          </a:p>
        </p:txBody>
      </p:sp>
    </p:spTree>
    <p:extLst>
      <p:ext uri="{BB962C8B-B14F-4D97-AF65-F5344CB8AC3E}">
        <p14:creationId xmlns:p14="http://schemas.microsoft.com/office/powerpoint/2010/main" xmlns="" val="25189055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PERMUTACIONES </a:t>
            </a:r>
          </a:p>
        </p:txBody>
      </p:sp>
      <p:sp>
        <p:nvSpPr>
          <p:cNvPr id="3" name="Marcador de contenido 2"/>
          <p:cNvSpPr>
            <a:spLocks noGrp="1"/>
          </p:cNvSpPr>
          <p:nvPr>
            <p:ph idx="1"/>
          </p:nvPr>
        </p:nvSpPr>
        <p:spPr/>
        <p:txBody>
          <a:bodyPr>
            <a:normAutofit fontScale="92500"/>
          </a:bodyPr>
          <a:lstStyle/>
          <a:p>
            <a:r>
              <a:rPr lang="es-CL" dirty="0"/>
              <a:t>Son los arreglos diferentes que se pueden hacer con los elementos de un conjunto. </a:t>
            </a:r>
            <a:r>
              <a:rPr lang="es-CL" dirty="0" smtClean="0"/>
              <a:t>En </a:t>
            </a:r>
            <a:r>
              <a:rPr lang="es-CL" dirty="0"/>
              <a:t>estos arreglos se debe considerar el orden de los elementos incluidos. </a:t>
            </a:r>
            <a:r>
              <a:rPr lang="es-CL" dirty="0" smtClean="0"/>
              <a:t>Suponga </a:t>
            </a:r>
            <a:r>
              <a:rPr lang="es-CL" dirty="0"/>
              <a:t>un conjunto de </a:t>
            </a:r>
            <a:r>
              <a:rPr lang="es-CL" dirty="0" smtClean="0"/>
              <a:t>n elementos </a:t>
            </a:r>
            <a:r>
              <a:rPr lang="es-CL" dirty="0"/>
              <a:t>diferentes, del cual se toma un arreglo de </a:t>
            </a:r>
            <a:r>
              <a:rPr lang="es-CL" dirty="0" smtClean="0"/>
              <a:t>r elementos</a:t>
            </a:r>
            <a:r>
              <a:rPr lang="es-CL" dirty="0"/>
              <a:t>. </a:t>
            </a:r>
            <a:r>
              <a:rPr lang="es-CL" dirty="0" smtClean="0"/>
              <a:t>Si </a:t>
            </a:r>
            <a:r>
              <a:rPr lang="es-CL" dirty="0"/>
              <a:t>se incluye </a:t>
            </a:r>
            <a:r>
              <a:rPr lang="es-CL" dirty="0" smtClean="0"/>
              <a:t> un elemento </a:t>
            </a:r>
            <a:r>
              <a:rPr lang="es-CL" dirty="0"/>
              <a:t>en </a:t>
            </a:r>
            <a:r>
              <a:rPr lang="es-CL" dirty="0" smtClean="0"/>
              <a:t> cada </a:t>
            </a:r>
            <a:r>
              <a:rPr lang="es-CL" dirty="0"/>
              <a:t>arreglo, la cantidad de </a:t>
            </a:r>
            <a:r>
              <a:rPr lang="es-CL" dirty="0" smtClean="0"/>
              <a:t>arreglos </a:t>
            </a:r>
            <a:r>
              <a:rPr lang="es-CL" dirty="0"/>
              <a:t>diferentes que se obtiene es: </a:t>
            </a:r>
            <a:r>
              <a:rPr lang="es-CL" dirty="0" smtClean="0"/>
              <a:t> n (Cualquiera </a:t>
            </a:r>
            <a:r>
              <a:rPr lang="es-CL" dirty="0"/>
              <a:t>de los </a:t>
            </a:r>
            <a:r>
              <a:rPr lang="es-CL" dirty="0" smtClean="0"/>
              <a:t> n elementos </a:t>
            </a:r>
            <a:r>
              <a:rPr lang="es-CL" dirty="0"/>
              <a:t>puede ser elegido) </a:t>
            </a:r>
            <a:r>
              <a:rPr lang="es-CL" dirty="0" smtClean="0"/>
              <a:t>Si </a:t>
            </a:r>
            <a:r>
              <a:rPr lang="es-CL" dirty="0"/>
              <a:t>se incluyen </a:t>
            </a:r>
            <a:r>
              <a:rPr lang="es-CL" dirty="0" smtClean="0"/>
              <a:t>2 elementos </a:t>
            </a:r>
            <a:r>
              <a:rPr lang="es-CL" dirty="0"/>
              <a:t>en cada arreglo, la cantidad de </a:t>
            </a:r>
            <a:r>
              <a:rPr lang="es-CL" dirty="0" smtClean="0"/>
              <a:t> arreglos </a:t>
            </a:r>
            <a:r>
              <a:rPr lang="es-CL" dirty="0"/>
              <a:t>diferentes que se obtiene es </a:t>
            </a:r>
            <a:r>
              <a:rPr lang="es-CL" dirty="0" smtClean="0"/>
              <a:t> n(n-1) (</a:t>
            </a:r>
            <a:r>
              <a:rPr lang="es-CL" dirty="0"/>
              <a:t>Para elegir el segundo elemento quedan </a:t>
            </a:r>
            <a:r>
              <a:rPr lang="es-CL" dirty="0" smtClean="0"/>
              <a:t> n </a:t>
            </a:r>
            <a:r>
              <a:rPr lang="es-CL" dirty="0"/>
              <a:t>– </a:t>
            </a:r>
            <a:r>
              <a:rPr lang="es-CL" dirty="0" smtClean="0"/>
              <a:t>1 disponibles</a:t>
            </a:r>
            <a:r>
              <a:rPr lang="es-CL" dirty="0"/>
              <a:t>) </a:t>
            </a:r>
            <a:r>
              <a:rPr lang="es-CL" dirty="0" smtClean="0"/>
              <a:t> Si </a:t>
            </a:r>
            <a:r>
              <a:rPr lang="es-CL" dirty="0"/>
              <a:t>se incluyen </a:t>
            </a:r>
            <a:r>
              <a:rPr lang="es-CL" dirty="0" smtClean="0"/>
              <a:t> 3 elementos </a:t>
            </a:r>
            <a:r>
              <a:rPr lang="es-CL" dirty="0"/>
              <a:t>en cada arreglo, la cantidad de </a:t>
            </a:r>
            <a:r>
              <a:rPr lang="es-CL" dirty="0" smtClean="0"/>
              <a:t> arreglos </a:t>
            </a:r>
            <a:r>
              <a:rPr lang="es-CL" dirty="0"/>
              <a:t>diferentes que se obtiene es </a:t>
            </a:r>
            <a:r>
              <a:rPr lang="es-CL" dirty="0" smtClean="0"/>
              <a:t> n(n-1</a:t>
            </a:r>
            <a:r>
              <a:rPr lang="es-CL" dirty="0"/>
              <a:t>)(n-2</a:t>
            </a:r>
            <a:r>
              <a:rPr lang="es-CL" dirty="0" smtClean="0"/>
              <a:t>) (</a:t>
            </a:r>
            <a:r>
              <a:rPr lang="es-CL" dirty="0"/>
              <a:t>Para elegir el tercer elemento quedan </a:t>
            </a:r>
            <a:r>
              <a:rPr lang="es-CL" dirty="0" smtClean="0"/>
              <a:t>n </a:t>
            </a:r>
            <a:r>
              <a:rPr lang="es-CL" dirty="0"/>
              <a:t>– 2 </a:t>
            </a:r>
            <a:r>
              <a:rPr lang="es-CL" dirty="0" smtClean="0"/>
              <a:t>disponibles</a:t>
            </a:r>
            <a:r>
              <a:rPr lang="es-CL" dirty="0"/>
              <a:t>) </a:t>
            </a:r>
            <a:r>
              <a:rPr lang="es-CL" dirty="0" smtClean="0"/>
              <a:t>. </a:t>
            </a:r>
            <a:r>
              <a:rPr lang="es-CL" dirty="0"/>
              <a:t>. . </a:t>
            </a:r>
            <a:r>
              <a:rPr lang="es-CL" dirty="0" smtClean="0"/>
              <a:t>Si </a:t>
            </a:r>
            <a:r>
              <a:rPr lang="es-CL" dirty="0"/>
              <a:t>se incluyen </a:t>
            </a:r>
            <a:r>
              <a:rPr lang="es-CL" dirty="0" smtClean="0"/>
              <a:t>r elementos </a:t>
            </a:r>
            <a:r>
              <a:rPr lang="es-CL" dirty="0"/>
              <a:t>en cada arreglo, la cantidad de </a:t>
            </a:r>
            <a:r>
              <a:rPr lang="es-CL" dirty="0" smtClean="0"/>
              <a:t>arreglos </a:t>
            </a:r>
            <a:r>
              <a:rPr lang="es-CL" dirty="0"/>
              <a:t>diferentes que se obtiene es </a:t>
            </a:r>
            <a:r>
              <a:rPr lang="es-CL" dirty="0" smtClean="0"/>
              <a:t>n(n-1</a:t>
            </a:r>
            <a:r>
              <a:rPr lang="es-CL" dirty="0"/>
              <a:t>)(n-2). . .(n-r+1</a:t>
            </a:r>
            <a:r>
              <a:rPr lang="es-CL" dirty="0" smtClean="0"/>
              <a:t>) (</a:t>
            </a:r>
            <a:r>
              <a:rPr lang="es-CL" dirty="0"/>
              <a:t>Para elegir el elemento </a:t>
            </a:r>
            <a:r>
              <a:rPr lang="es-CL" dirty="0" smtClean="0"/>
              <a:t>r quedan n </a:t>
            </a:r>
            <a:r>
              <a:rPr lang="es-CL" dirty="0"/>
              <a:t>– r + 1 </a:t>
            </a:r>
            <a:r>
              <a:rPr lang="es-CL" dirty="0" smtClean="0"/>
              <a:t>disponibles</a:t>
            </a:r>
            <a:r>
              <a:rPr lang="es-CL" dirty="0"/>
              <a:t>) </a:t>
            </a:r>
          </a:p>
          <a:p>
            <a:r>
              <a:rPr lang="es-CL" dirty="0"/>
              <a:t>Con eso se puede escribir la fórmula general para la cantidad de permutaciones: </a:t>
            </a:r>
          </a:p>
          <a:p>
            <a:endParaRPr lang="es-CL" dirty="0"/>
          </a:p>
        </p:txBody>
      </p:sp>
    </p:spTree>
    <p:extLst>
      <p:ext uri="{BB962C8B-B14F-4D97-AF65-F5344CB8AC3E}">
        <p14:creationId xmlns:p14="http://schemas.microsoft.com/office/powerpoint/2010/main" xmlns="" val="23975515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Definición: Número de permutaciones </a:t>
            </a:r>
          </a:p>
        </p:txBody>
      </p:sp>
      <p:sp>
        <p:nvSpPr>
          <p:cNvPr id="3" name="Marcador de contenido 2"/>
          <p:cNvSpPr>
            <a:spLocks noGrp="1"/>
          </p:cNvSpPr>
          <p:nvPr>
            <p:ph idx="1"/>
          </p:nvPr>
        </p:nvSpPr>
        <p:spPr/>
        <p:txBody>
          <a:bodyPr>
            <a:normAutofit/>
          </a:bodyPr>
          <a:lstStyle/>
          <a:p>
            <a:pPr marL="0" indent="0">
              <a:buNone/>
            </a:pPr>
            <a:endParaRPr lang="es-CL" dirty="0" smtClean="0"/>
          </a:p>
          <a:p>
            <a:pPr marL="0" indent="0">
              <a:buNone/>
            </a:pPr>
            <a:endParaRPr lang="es-CL" dirty="0"/>
          </a:p>
          <a:p>
            <a:pPr marL="0" indent="0">
              <a:buNone/>
            </a:pPr>
            <a:endParaRPr lang="es-CL" dirty="0" smtClean="0"/>
          </a:p>
          <a:p>
            <a:pPr marL="0" indent="0">
              <a:buNone/>
            </a:pPr>
            <a:r>
              <a:rPr lang="es-CL" dirty="0" smtClean="0"/>
              <a:t>Número </a:t>
            </a:r>
            <a:r>
              <a:rPr lang="es-CL" dirty="0"/>
              <a:t>de permutaciones con </a:t>
            </a:r>
            <a:r>
              <a:rPr lang="es-CL" dirty="0" smtClean="0"/>
              <a:t>n elementos </a:t>
            </a:r>
            <a:r>
              <a:rPr lang="es-CL" dirty="0"/>
              <a:t>de un conjunto del cual se toman </a:t>
            </a:r>
            <a:r>
              <a:rPr lang="es-CL" dirty="0" smtClean="0"/>
              <a:t>arreglos </a:t>
            </a:r>
            <a:r>
              <a:rPr lang="es-CL" dirty="0"/>
              <a:t>conteniendo </a:t>
            </a:r>
            <a:r>
              <a:rPr lang="es-CL" dirty="0" smtClean="0"/>
              <a:t>r elementos </a:t>
            </a:r>
            <a:r>
              <a:rPr lang="es-CL" dirty="0" err="1" smtClean="0"/>
              <a:t>nPr</a:t>
            </a:r>
            <a:r>
              <a:rPr lang="es-CL" dirty="0" smtClean="0"/>
              <a:t> = </a:t>
            </a:r>
            <a:r>
              <a:rPr lang="es-CL" dirty="0"/>
              <a:t>n(n-1)(n-2). . .(n-r+1)</a:t>
            </a:r>
          </a:p>
          <a:p>
            <a:endParaRPr lang="es-CL" dirty="0"/>
          </a:p>
        </p:txBody>
      </p:sp>
    </p:spTree>
    <p:extLst>
      <p:ext uri="{BB962C8B-B14F-4D97-AF65-F5344CB8AC3E}">
        <p14:creationId xmlns:p14="http://schemas.microsoft.com/office/powerpoint/2010/main" xmlns="" val="60385604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a">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224</TotalTime>
  <Words>788</Words>
  <Application>Microsoft Office PowerPoint</Application>
  <PresentationFormat>Personalizado</PresentationFormat>
  <Paragraphs>53</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Faceta</vt:lpstr>
      <vt:lpstr>Probabilidad y Estadística</vt:lpstr>
      <vt:lpstr>Probabilidades</vt:lpstr>
      <vt:lpstr>Experimento Estadístico</vt:lpstr>
      <vt:lpstr>ESPACIO MUESTRAL </vt:lpstr>
      <vt:lpstr>EVENTOS </vt:lpstr>
      <vt:lpstr>Definiciones</vt:lpstr>
      <vt:lpstr>TÉCNICAS DE CONTEO</vt:lpstr>
      <vt:lpstr>PERMUTACIONES </vt:lpstr>
      <vt:lpstr>Definición: Número de permutaciones </vt:lpstr>
      <vt:lpstr>CASOS ESPECIALES </vt:lpstr>
      <vt:lpstr>COMBINACIONES </vt:lpstr>
      <vt:lpstr>PROBABILIDAD DE EVENTOS</vt:lpstr>
      <vt:lpstr>Asignación de valores de probabilidad a eventos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Probabilidad y Estadística</dc:title>
  <dc:creator>MINSAL</dc:creator>
  <cp:lastModifiedBy>Net Liceo 1</cp:lastModifiedBy>
  <cp:revision>8</cp:revision>
  <dcterms:created xsi:type="dcterms:W3CDTF">2016-10-05T18:48:25Z</dcterms:created>
  <dcterms:modified xsi:type="dcterms:W3CDTF">2016-10-06T00:48:24Z</dcterms:modified>
</cp:coreProperties>
</file>