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3" r:id="rId5"/>
    <p:sldId id="264" r:id="rId6"/>
    <p:sldId id="266" r:id="rId7"/>
    <p:sldId id="260" r:id="rId8"/>
    <p:sldId id="259" r:id="rId9"/>
    <p:sldId id="265" r:id="rId10"/>
    <p:sldId id="267" r:id="rId11"/>
    <p:sldId id="268" r:id="rId12"/>
    <p:sldId id="269"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92" r:id="rId31"/>
    <p:sldId id="289" r:id="rId32"/>
    <p:sldId id="290" r:id="rId33"/>
    <p:sldId id="291" r:id="rId34"/>
    <p:sldId id="288"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7" r:id="rId49"/>
    <p:sldId id="308" r:id="rId50"/>
    <p:sldId id="309" r:id="rId51"/>
    <p:sldId id="310" r:id="rId52"/>
    <p:sldId id="311" r:id="rId53"/>
    <p:sldId id="312" r:id="rId54"/>
    <p:sldId id="313" r:id="rId55"/>
    <p:sldId id="314" r:id="rId5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718" autoAdjust="0"/>
  </p:normalViewPr>
  <p:slideViewPr>
    <p:cSldViewPr>
      <p:cViewPr>
        <p:scale>
          <a:sx n="100" d="100"/>
          <a:sy n="100" d="100"/>
        </p:scale>
        <p:origin x="300" y="72"/>
      </p:cViewPr>
      <p:guideLst>
        <p:guide orient="horz" pos="2160"/>
        <p:guide pos="2880"/>
      </p:guideLst>
    </p:cSldViewPr>
  </p:slideViewPr>
  <p:outlineViewPr>
    <p:cViewPr>
      <p:scale>
        <a:sx n="33" d="100"/>
        <a:sy n="33" d="100"/>
      </p:scale>
      <p:origin x="54" y="192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212799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776260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132712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119162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20175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45316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8" name="7 Marcador de pie de página"/>
          <p:cNvSpPr>
            <a:spLocks noGrp="1"/>
          </p:cNvSpPr>
          <p:nvPr>
            <p:ph type="ftr" sz="quarter" idx="11"/>
          </p:nvPr>
        </p:nvSpPr>
        <p:spPr/>
        <p:txBody>
          <a:bodyPr/>
          <a:lstStyle/>
          <a:p>
            <a:endParaRPr lang="es-CL" dirty="0"/>
          </a:p>
        </p:txBody>
      </p:sp>
      <p:sp>
        <p:nvSpPr>
          <p:cNvPr id="9" name="8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3638457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4" name="3 Marcador de pie de página"/>
          <p:cNvSpPr>
            <a:spLocks noGrp="1"/>
          </p:cNvSpPr>
          <p:nvPr>
            <p:ph type="ftr" sz="quarter" idx="11"/>
          </p:nvPr>
        </p:nvSpPr>
        <p:spPr/>
        <p:txBody>
          <a:bodyPr/>
          <a:lstStyle/>
          <a:p>
            <a:endParaRPr lang="es-CL" dirty="0"/>
          </a:p>
        </p:txBody>
      </p:sp>
      <p:sp>
        <p:nvSpPr>
          <p:cNvPr id="5" name="4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974033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3" name="2 Marcador de pie de página"/>
          <p:cNvSpPr>
            <a:spLocks noGrp="1"/>
          </p:cNvSpPr>
          <p:nvPr>
            <p:ph type="ftr" sz="quarter" idx="11"/>
          </p:nvPr>
        </p:nvSpPr>
        <p:spPr/>
        <p:txBody>
          <a:bodyPr/>
          <a:lstStyle/>
          <a:p>
            <a:endParaRPr lang="es-CL" dirty="0"/>
          </a:p>
        </p:txBody>
      </p:sp>
      <p:sp>
        <p:nvSpPr>
          <p:cNvPr id="4" name="3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127732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327172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D0E9B-FA11-4B25-B8EB-A94EB3ABEC85}" type="datetimeFigureOut">
              <a:rPr lang="es-CL" smtClean="0"/>
              <a:t>15-06-2017</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32D53DA8-5A17-4A1E-B110-FC1B866935FC}" type="slidenum">
              <a:rPr lang="es-CL" smtClean="0"/>
              <a:t>‹Nº›</a:t>
            </a:fld>
            <a:endParaRPr lang="es-CL" dirty="0"/>
          </a:p>
        </p:txBody>
      </p:sp>
    </p:spTree>
    <p:extLst>
      <p:ext uri="{BB962C8B-B14F-4D97-AF65-F5344CB8AC3E}">
        <p14:creationId xmlns:p14="http://schemas.microsoft.com/office/powerpoint/2010/main" val="2308207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D0E9B-FA11-4B25-B8EB-A94EB3ABEC85}" type="datetimeFigureOut">
              <a:rPr lang="es-CL" smtClean="0"/>
              <a:t>15-06-2017</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53DA8-5A17-4A1E-B110-FC1B866935FC}" type="slidenum">
              <a:rPr lang="es-CL" smtClean="0"/>
              <a:t>‹Nº›</a:t>
            </a:fld>
            <a:endParaRPr lang="es-CL" dirty="0"/>
          </a:p>
        </p:txBody>
      </p:sp>
    </p:spTree>
    <p:extLst>
      <p:ext uri="{BB962C8B-B14F-4D97-AF65-F5344CB8AC3E}">
        <p14:creationId xmlns:p14="http://schemas.microsoft.com/office/powerpoint/2010/main" val="284982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s.wikipedia.org/wiki/Fuerza_electromotriz"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es.wikipedia.org/wiki/Teor%C3%ADa_de_la_informaci%C3%B3n" TargetMode="External"/><Relationship Id="rId2" Type="http://schemas.openxmlformats.org/officeDocument/2006/relationships/hyperlink" Target="https://es.wikipedia.org/wiki/Mec%C3%A1nica_estad%C3%ADstica" TargetMode="External"/><Relationship Id="rId1" Type="http://schemas.openxmlformats.org/officeDocument/2006/relationships/slideLayout" Target="../slideLayouts/slideLayout2.xml"/><Relationship Id="rId4" Type="http://schemas.openxmlformats.org/officeDocument/2006/relationships/hyperlink" Target="https://es.wikipedia.org/wiki/Cao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es.wikipedia.org/wiki/Entrop%C3%ADa" TargetMode="External"/><Relationship Id="rId2" Type="http://schemas.openxmlformats.org/officeDocument/2006/relationships/hyperlink" Target="https://es.wikipedia.org/wiki/Temperatur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es.wikipedia.org/wiki/Mec%C3%A1nica_estad%C3%ADstica"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es.wikipedia.org/wiki/Helio" TargetMode="External"/><Relationship Id="rId2" Type="http://schemas.openxmlformats.org/officeDocument/2006/relationships/hyperlink" Target="https://es.wikipedia.org/wiki/Hidr%C3%B3geno"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ki/Agujero_negro" TargetMode="External"/><Relationship Id="rId3" Type="http://schemas.openxmlformats.org/officeDocument/2006/relationships/hyperlink" Target="http://es.wikipedia.org/wiki/Ingenier%C3%ADa" TargetMode="External"/><Relationship Id="rId7" Type="http://schemas.openxmlformats.org/officeDocument/2006/relationships/hyperlink" Target="http://es.wikipedia.org/wiki/Fen%C3%B3menos_de_transporte" TargetMode="External"/><Relationship Id="rId2" Type="http://schemas.openxmlformats.org/officeDocument/2006/relationships/hyperlink" Target="http://es.wikipedia.org/wiki/Ciencia" TargetMode="External"/><Relationship Id="rId1" Type="http://schemas.openxmlformats.org/officeDocument/2006/relationships/slideLayout" Target="../slideLayouts/slideLayout2.xml"/><Relationship Id="rId6" Type="http://schemas.openxmlformats.org/officeDocument/2006/relationships/hyperlink" Target="http://es.wikipedia.org/wiki/Reacci%C3%B3n_qu%C3%ADmica" TargetMode="External"/><Relationship Id="rId5" Type="http://schemas.openxmlformats.org/officeDocument/2006/relationships/hyperlink" Target="http://es.wikipedia.org/wiki/Cambio_de_estado" TargetMode="External"/><Relationship Id="rId4" Type="http://schemas.openxmlformats.org/officeDocument/2006/relationships/hyperlink" Target="http://es.wikipedia.org/wiki/Moto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Termodinámica</a:t>
            </a:r>
            <a:endParaRPr lang="es-CL" dirty="0"/>
          </a:p>
        </p:txBody>
      </p:sp>
      <p:sp>
        <p:nvSpPr>
          <p:cNvPr id="3" name="2 Marcador de contenido"/>
          <p:cNvSpPr>
            <a:spLocks noGrp="1"/>
          </p:cNvSpPr>
          <p:nvPr>
            <p:ph idx="1"/>
          </p:nvPr>
        </p:nvSpPr>
        <p:spPr>
          <a:xfrm>
            <a:off x="457200" y="1340768"/>
            <a:ext cx="8229600" cy="4785395"/>
          </a:xfrm>
        </p:spPr>
        <p:txBody>
          <a:bodyPr>
            <a:normAutofit fontScale="77500" lnSpcReduction="20000"/>
          </a:bodyPr>
          <a:lstStyle/>
          <a:p>
            <a:pPr marL="0" indent="0" algn="just">
              <a:buNone/>
            </a:pPr>
            <a:r>
              <a:rPr lang="es-CL" dirty="0"/>
              <a:t>La </a:t>
            </a:r>
            <a:r>
              <a:rPr lang="es-CL" b="1" dirty="0"/>
              <a:t>termodinámica</a:t>
            </a:r>
            <a:r>
              <a:rPr lang="es-CL" dirty="0"/>
              <a:t> </a:t>
            </a:r>
            <a:r>
              <a:rPr lang="es-CL" dirty="0" smtClean="0"/>
              <a:t>(termo</a:t>
            </a:r>
            <a:r>
              <a:rPr lang="es-CL" dirty="0"/>
              <a:t>, que significa «calor</a:t>
            </a:r>
            <a:r>
              <a:rPr lang="es-CL" dirty="0" smtClean="0"/>
              <a:t>»</a:t>
            </a:r>
            <a:r>
              <a:rPr lang="es-CL" dirty="0"/>
              <a:t> y  </a:t>
            </a:r>
            <a:r>
              <a:rPr lang="es-CL" dirty="0" smtClean="0"/>
              <a:t>dinámica, </a:t>
            </a:r>
            <a:r>
              <a:rPr lang="es-CL" dirty="0"/>
              <a:t>que significa «fuerza</a:t>
            </a:r>
            <a:r>
              <a:rPr lang="es-CL" dirty="0" smtClean="0"/>
              <a:t>»)</a:t>
            </a:r>
            <a:r>
              <a:rPr lang="es-CL" baseline="30000" dirty="0"/>
              <a:t> </a:t>
            </a:r>
            <a:endParaRPr lang="es-CL" baseline="30000" dirty="0" smtClean="0"/>
          </a:p>
          <a:p>
            <a:pPr marL="0" indent="0" algn="just">
              <a:buNone/>
            </a:pPr>
            <a:r>
              <a:rPr lang="es-CL" dirty="0" smtClean="0"/>
              <a:t>Es </a:t>
            </a:r>
            <a:r>
              <a:rPr lang="es-CL" dirty="0"/>
              <a:t>la rama de la </a:t>
            </a:r>
            <a:r>
              <a:rPr lang="es-CL" dirty="0" smtClean="0"/>
              <a:t>física</a:t>
            </a:r>
            <a:r>
              <a:rPr lang="es-CL" dirty="0"/>
              <a:t> que describe los estados de </a:t>
            </a:r>
            <a:r>
              <a:rPr lang="es-CL" dirty="0" smtClean="0"/>
              <a:t>equilibrio</a:t>
            </a:r>
            <a:r>
              <a:rPr lang="es-CL" dirty="0"/>
              <a:t> a </a:t>
            </a:r>
            <a:r>
              <a:rPr lang="es-CL" dirty="0" smtClean="0"/>
              <a:t>nivel macroscópico.</a:t>
            </a:r>
            <a:r>
              <a:rPr lang="es-CL" baseline="30000" dirty="0" smtClean="0"/>
              <a:t>  </a:t>
            </a:r>
            <a:r>
              <a:rPr lang="es-CL" dirty="0" smtClean="0"/>
              <a:t>Constituye </a:t>
            </a:r>
            <a:r>
              <a:rPr lang="es-CL" dirty="0"/>
              <a:t>una </a:t>
            </a:r>
            <a:r>
              <a:rPr lang="es-CL" dirty="0" smtClean="0"/>
              <a:t>teoría fenomenológica, </a:t>
            </a:r>
            <a:r>
              <a:rPr lang="es-CL" dirty="0"/>
              <a:t>a partir </a:t>
            </a:r>
            <a:r>
              <a:rPr lang="es-CL" dirty="0" smtClean="0"/>
              <a:t>de razonamientos deductivos, </a:t>
            </a:r>
            <a:r>
              <a:rPr lang="es-CL" dirty="0"/>
              <a:t>que estudia sistemas reales, sin </a:t>
            </a:r>
            <a:r>
              <a:rPr lang="es-CL" dirty="0" smtClean="0"/>
              <a:t>modelizar</a:t>
            </a:r>
            <a:r>
              <a:rPr lang="es-CL" dirty="0"/>
              <a:t> y sigue un método </a:t>
            </a:r>
            <a:r>
              <a:rPr lang="es-CL" dirty="0" smtClean="0"/>
              <a:t>experimental. Los </a:t>
            </a:r>
            <a:r>
              <a:rPr lang="es-CL" dirty="0"/>
              <a:t>estados de equilibrio se estudian y definen por medio de magnitudes extensivas tales como la </a:t>
            </a:r>
            <a:r>
              <a:rPr lang="es-CL" dirty="0" smtClean="0"/>
              <a:t>energía interna, </a:t>
            </a:r>
            <a:r>
              <a:rPr lang="es-CL" dirty="0"/>
              <a:t>la </a:t>
            </a:r>
            <a:r>
              <a:rPr lang="es-CL" dirty="0" smtClean="0"/>
              <a:t>entropía, </a:t>
            </a:r>
            <a:r>
              <a:rPr lang="es-CL" dirty="0"/>
              <a:t>el </a:t>
            </a:r>
            <a:r>
              <a:rPr lang="es-CL" dirty="0" smtClean="0"/>
              <a:t>volumen</a:t>
            </a:r>
            <a:r>
              <a:rPr lang="es-CL" dirty="0"/>
              <a:t> o la composición </a:t>
            </a:r>
            <a:r>
              <a:rPr lang="es-CL" dirty="0" smtClean="0"/>
              <a:t>molar</a:t>
            </a:r>
            <a:r>
              <a:rPr lang="es-CL" dirty="0"/>
              <a:t> del sistema</a:t>
            </a:r>
            <a:r>
              <a:rPr lang="es-CL" dirty="0" smtClean="0"/>
              <a:t>,</a:t>
            </a:r>
            <a:r>
              <a:rPr lang="es-CL" baseline="30000" dirty="0" smtClean="0"/>
              <a:t> </a:t>
            </a:r>
            <a:r>
              <a:rPr lang="es-CL" dirty="0"/>
              <a:t> o por medio de magnitudes no-extensivas derivadas de las anteriores como </a:t>
            </a:r>
            <a:r>
              <a:rPr lang="es-CL" dirty="0" smtClean="0"/>
              <a:t>la temperatura,</a:t>
            </a:r>
            <a:r>
              <a:rPr lang="es-CL" dirty="0"/>
              <a:t> </a:t>
            </a:r>
            <a:r>
              <a:rPr lang="es-CL" dirty="0" smtClean="0"/>
              <a:t>presión</a:t>
            </a:r>
            <a:r>
              <a:rPr lang="es-CL" dirty="0"/>
              <a:t> y el </a:t>
            </a:r>
            <a:r>
              <a:rPr lang="es-CL" dirty="0" smtClean="0"/>
              <a:t>potencial químico; </a:t>
            </a:r>
            <a:r>
              <a:rPr lang="es-CL" dirty="0"/>
              <a:t>otras magnitudes, tales como la </a:t>
            </a:r>
            <a:r>
              <a:rPr lang="es-CL" dirty="0" smtClean="0"/>
              <a:t>imanación, </a:t>
            </a:r>
            <a:r>
              <a:rPr lang="es-CL" dirty="0"/>
              <a:t>la </a:t>
            </a:r>
            <a:r>
              <a:rPr lang="es-CL" dirty="0" smtClean="0"/>
              <a:t>fuerza </a:t>
            </a:r>
            <a:r>
              <a:rPr lang="es-CL" dirty="0" smtClean="0">
                <a:hlinkClick r:id="rId2" tooltip="Fuerza electromotriz"/>
              </a:rPr>
              <a:t> </a:t>
            </a:r>
            <a:r>
              <a:rPr lang="es-CL" dirty="0" smtClean="0"/>
              <a:t>electromotriz</a:t>
            </a:r>
            <a:r>
              <a:rPr lang="es-CL" dirty="0"/>
              <a:t> y las asociadas con la mecánica de los </a:t>
            </a:r>
            <a:r>
              <a:rPr lang="es-CL" dirty="0" smtClean="0"/>
              <a:t>medios continuos en </a:t>
            </a:r>
            <a:r>
              <a:rPr lang="es-CL" dirty="0"/>
              <a:t>general también pueden tratarse por medio de la </a:t>
            </a:r>
            <a:r>
              <a:rPr lang="es-CL" dirty="0" smtClean="0"/>
              <a:t>termodinámica.</a:t>
            </a:r>
            <a:endParaRPr lang="es-CL" dirty="0"/>
          </a:p>
        </p:txBody>
      </p:sp>
    </p:spTree>
    <p:extLst>
      <p:ext uri="{BB962C8B-B14F-4D97-AF65-F5344CB8AC3E}">
        <p14:creationId xmlns:p14="http://schemas.microsoft.com/office/powerpoint/2010/main" val="195447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lstStyle/>
          <a:p>
            <a:pPr marL="0" indent="0">
              <a:buNone/>
            </a:pPr>
            <a:r>
              <a:rPr lang="es-CL" b="1" dirty="0"/>
              <a:t>Radiante:</a:t>
            </a:r>
            <a:r>
              <a:rPr lang="es-CL" dirty="0"/>
              <a:t> la luz se produce de diversas formas, pero la más corriente de éstas consiste en calentar cuerpos a una temperatura bastante elevada (lámpara de gas, Lámpara eléctrica de incandescencia). La incandescencia es precisamente la transformación de energía calorífica en </a:t>
            </a:r>
            <a:r>
              <a:rPr lang="es-CL" i="1" dirty="0"/>
              <a:t>energía radiante</a:t>
            </a:r>
            <a:r>
              <a:rPr lang="es-CL" dirty="0" smtClean="0"/>
              <a:t>.</a:t>
            </a:r>
          </a:p>
          <a:p>
            <a:pPr marL="0" indent="0">
              <a:buNone/>
            </a:pPr>
            <a:endParaRPr lang="es-CL" dirty="0"/>
          </a:p>
        </p:txBody>
      </p:sp>
    </p:spTree>
    <p:extLst>
      <p:ext uri="{BB962C8B-B14F-4D97-AF65-F5344CB8AC3E}">
        <p14:creationId xmlns:p14="http://schemas.microsoft.com/office/powerpoint/2010/main" val="4280099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Calor y Trabajo</a:t>
            </a:r>
            <a:endParaRPr lang="es-CL" b="1" dirty="0"/>
          </a:p>
        </p:txBody>
      </p:sp>
      <p:sp>
        <p:nvSpPr>
          <p:cNvPr id="3" name="2 Marcador de contenido"/>
          <p:cNvSpPr>
            <a:spLocks noGrp="1"/>
          </p:cNvSpPr>
          <p:nvPr>
            <p:ph idx="1"/>
          </p:nvPr>
        </p:nvSpPr>
        <p:spPr>
          <a:xfrm>
            <a:off x="457200" y="1196752"/>
            <a:ext cx="8229600" cy="4929411"/>
          </a:xfrm>
        </p:spPr>
        <p:txBody>
          <a:bodyPr>
            <a:normAutofit lnSpcReduction="10000"/>
          </a:bodyPr>
          <a:lstStyle/>
          <a:p>
            <a:pPr marL="0" indent="0">
              <a:buNone/>
            </a:pPr>
            <a:r>
              <a:rPr lang="es-CL" dirty="0" smtClean="0"/>
              <a:t>El trabajo, lo mismo que el calor, supone la transferencia de energía, pero existe una diferencia importante entre estos dos términos. En mecánica definimos el trabajo como una cantidad escalar, igual en magnitud al producto de una fuerza por un desplazamiento. La temperatura no interviene en esta definición. El calor, por otra parte, es energía que fluye de un cuerpo a otro a causa de la diferencia de temperatura. El desplazamiento es la condición necesaria para que se realice trabajo.</a:t>
            </a:r>
            <a:endParaRPr lang="es-CL" dirty="0"/>
          </a:p>
        </p:txBody>
      </p:sp>
    </p:spTree>
    <p:extLst>
      <p:ext uri="{BB962C8B-B14F-4D97-AF65-F5344CB8AC3E}">
        <p14:creationId xmlns:p14="http://schemas.microsoft.com/office/powerpoint/2010/main" val="2446028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8229600" cy="4525963"/>
          </a:xfrm>
        </p:spPr>
        <p:txBody>
          <a:bodyPr/>
          <a:lstStyle/>
          <a:p>
            <a:pPr marL="0" indent="0">
              <a:buNone/>
            </a:pPr>
            <a:r>
              <a:rPr lang="es-CL" dirty="0" smtClean="0"/>
              <a:t>  Lo relevante en este análisis es reconocer que tanto el calor como el trabajo representan cambios que ocurren en un proceso. Generalmente estos cambios van acompañados de una variación en la energía interna. Consideremos que se ilustran en la siguiente figura. </a:t>
            </a:r>
            <a:endParaRPr lang="es-CL" dirty="0"/>
          </a:p>
        </p:txBody>
      </p:sp>
    </p:spTree>
    <p:extLst>
      <p:ext uri="{BB962C8B-B14F-4D97-AF65-F5344CB8AC3E}">
        <p14:creationId xmlns:p14="http://schemas.microsoft.com/office/powerpoint/2010/main" val="3658318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836712"/>
            <a:ext cx="7200800"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5784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Función de la energía interna</a:t>
            </a:r>
            <a:endParaRPr lang="es-CL" b="1" dirty="0"/>
          </a:p>
        </p:txBody>
      </p:sp>
      <p:sp>
        <p:nvSpPr>
          <p:cNvPr id="3" name="2 Marcador de contenido"/>
          <p:cNvSpPr>
            <a:spLocks noGrp="1"/>
          </p:cNvSpPr>
          <p:nvPr>
            <p:ph idx="1"/>
          </p:nvPr>
        </p:nvSpPr>
        <p:spPr>
          <a:xfrm>
            <a:off x="467544" y="1340768"/>
            <a:ext cx="8229600" cy="4525963"/>
          </a:xfrm>
        </p:spPr>
        <p:txBody>
          <a:bodyPr>
            <a:normAutofit fontScale="92500" lnSpcReduction="20000"/>
          </a:bodyPr>
          <a:lstStyle/>
          <a:p>
            <a:pPr marL="0" indent="0">
              <a:buNone/>
            </a:pPr>
            <a:r>
              <a:rPr lang="es-CL" dirty="0" smtClean="0"/>
              <a:t>Al estudiar las transformaciones de calor en trabajo o, viceversa, de trabajo en calor es útil exponer el concepto de sistema termodinámico y sus alrededores. Entendemos por sistema un conjunto de moléculas u objetos en los que centra nuestra atención. Es común describirlo por su masa, presión, volumen y temperatura; en cierto modo, está contenido por sus alrededores. Por ejemplo, un motor de gasolina, el sistema consta de la gasolina combustible; los alrededores son los pistones, las paredes del cilindro, el sistema de escape y otros elementos. </a:t>
            </a:r>
            <a:endParaRPr lang="es-CL" dirty="0"/>
          </a:p>
        </p:txBody>
      </p:sp>
    </p:spTree>
    <p:extLst>
      <p:ext uri="{BB962C8B-B14F-4D97-AF65-F5344CB8AC3E}">
        <p14:creationId xmlns:p14="http://schemas.microsoft.com/office/powerpoint/2010/main" val="2944274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0"/>
            <a:ext cx="8229600" cy="4237931"/>
          </a:xfrm>
        </p:spPr>
        <p:txBody>
          <a:bodyPr>
            <a:normAutofit fontScale="77500" lnSpcReduction="20000"/>
          </a:bodyPr>
          <a:lstStyle/>
          <a:p>
            <a:pPr marL="0" indent="0">
              <a:buNone/>
            </a:pPr>
            <a:r>
              <a:rPr lang="es-CL" dirty="0" smtClean="0"/>
              <a:t>Se dice que un sistema se halla en </a:t>
            </a:r>
            <a:r>
              <a:rPr lang="es-CL" i="1" dirty="0" smtClean="0"/>
              <a:t>equilibrio termodinámico</a:t>
            </a:r>
            <a:r>
              <a:rPr lang="es-CL" dirty="0" smtClean="0"/>
              <a:t> si no hay una fuerza resultante que actúe sobre el sistema y si la temperatura del sistema es la misma que la de sus alrededores . Esta condición requiere que no se realice trabajo alguno ni sobre el sistema ni por el sistema, y que no haya ningún intercambio de calor entre el sistema y sus alrededores. En estas condiciones, el sistema posee una energía interna definida U. Su estado termodinámico puede describirse mediante tres coordenadas: (1) su presión, (2) su volumen V y (3) su temperatura T. Cada vez que dicho sistema absorba o libere energía, ya sea en forma de calor o de trabajo, alcanzará un nuevo estado de equilibrio, de modo que su energía siempre se conserve. </a:t>
            </a:r>
            <a:endParaRPr lang="es-CL" i="1" dirty="0"/>
          </a:p>
        </p:txBody>
      </p:sp>
    </p:spTree>
    <p:extLst>
      <p:ext uri="{BB962C8B-B14F-4D97-AF65-F5344CB8AC3E}">
        <p14:creationId xmlns:p14="http://schemas.microsoft.com/office/powerpoint/2010/main" val="3413999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cer.forestales.upm.es/basicas/udfisica/asignaturas/fisica/termo1p/primerp_files/termo1pej.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908720"/>
            <a:ext cx="6624736"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499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5910" y="1412776"/>
            <a:ext cx="8223242" cy="460851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400050" lvl="1" indent="0">
              <a:buNone/>
            </a:pPr>
            <a:r>
              <a:rPr lang="es-CL" dirty="0" smtClean="0"/>
              <a:t>                                                               Energía interna</a:t>
            </a:r>
          </a:p>
          <a:p>
            <a:pPr marL="400050" lvl="1" indent="0">
              <a:buNone/>
            </a:pPr>
            <a:r>
              <a:rPr lang="es-CL" dirty="0"/>
              <a:t> </a:t>
            </a:r>
            <a:r>
              <a:rPr lang="es-CL" dirty="0" smtClean="0"/>
              <a:t>                                                                           U</a:t>
            </a:r>
            <a:r>
              <a:rPr lang="es-CL" baseline="-25000" dirty="0" smtClean="0"/>
              <a:t>1</a:t>
            </a:r>
          </a:p>
          <a:p>
            <a:pPr marL="400050" lvl="1" indent="0">
              <a:buNone/>
            </a:pPr>
            <a:r>
              <a:rPr lang="es-CL" dirty="0" smtClean="0"/>
              <a:t>                                                                   Estado inicial</a:t>
            </a:r>
          </a:p>
          <a:p>
            <a:pPr marL="400050" lvl="1" indent="0">
              <a:buNone/>
            </a:pPr>
            <a:r>
              <a:rPr lang="es-CL" dirty="0"/>
              <a:t> </a:t>
            </a:r>
            <a:r>
              <a:rPr lang="es-CL" dirty="0" smtClean="0"/>
              <a:t>                                                                   del sistema</a:t>
            </a:r>
          </a:p>
          <a:p>
            <a:pPr marL="400050" lvl="1" indent="0">
              <a:buNone/>
            </a:pPr>
            <a:r>
              <a:rPr lang="es-CL" dirty="0"/>
              <a:t> </a:t>
            </a:r>
            <a:r>
              <a:rPr lang="es-CL" dirty="0" smtClean="0"/>
              <a:t>                                                                      (P</a:t>
            </a:r>
            <a:r>
              <a:rPr lang="es-CL" baseline="-25000" dirty="0" smtClean="0"/>
              <a:t>1</a:t>
            </a:r>
            <a:r>
              <a:rPr lang="es-CL" dirty="0" smtClean="0"/>
              <a:t>,V</a:t>
            </a:r>
            <a:r>
              <a:rPr lang="es-CL" baseline="-25000" dirty="0" smtClean="0"/>
              <a:t>1</a:t>
            </a:r>
            <a:r>
              <a:rPr lang="es-CL" dirty="0" smtClean="0"/>
              <a:t>T</a:t>
            </a:r>
            <a:r>
              <a:rPr lang="es-CL" baseline="-25000" dirty="0" smtClean="0"/>
              <a:t>1</a:t>
            </a:r>
            <a:r>
              <a:rPr lang="es-CL" dirty="0" smtClean="0"/>
              <a:t>)   </a:t>
            </a:r>
          </a:p>
          <a:p>
            <a:pPr marL="400050" lvl="1" indent="0">
              <a:buNone/>
            </a:pPr>
            <a:endParaRPr lang="es-CL" dirty="0"/>
          </a:p>
          <a:p>
            <a:pPr marL="400050" lvl="1" indent="0">
              <a:buNone/>
            </a:pPr>
            <a:endParaRPr lang="es-CL" dirty="0" smtClean="0"/>
          </a:p>
          <a:p>
            <a:pPr marL="400050" lvl="1" indent="0">
              <a:buNone/>
            </a:pPr>
            <a:endParaRPr lang="es-CL" dirty="0"/>
          </a:p>
          <a:p>
            <a:pPr marL="400050" lvl="1" indent="0">
              <a:buNone/>
            </a:pPr>
            <a:endParaRPr lang="es-CL" dirty="0" smtClean="0"/>
          </a:p>
          <a:p>
            <a:pPr marL="400050" lvl="1" indent="0">
              <a:buNone/>
            </a:pPr>
            <a:endParaRPr lang="es-CL" dirty="0"/>
          </a:p>
          <a:p>
            <a:pPr marL="400050" lvl="1" indent="0">
              <a:buNone/>
            </a:pPr>
            <a:r>
              <a:rPr lang="es-CL" dirty="0" smtClean="0"/>
              <a:t>                             (a)       </a:t>
            </a:r>
            <a:endParaRPr lang="es-CL" dirty="0"/>
          </a:p>
        </p:txBody>
      </p:sp>
      <p:sp>
        <p:nvSpPr>
          <p:cNvPr id="4" name="Rectángulo 3"/>
          <p:cNvSpPr/>
          <p:nvPr/>
        </p:nvSpPr>
        <p:spPr>
          <a:xfrm>
            <a:off x="1668028" y="2343097"/>
            <a:ext cx="3768068" cy="27478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dirty="0"/>
          </a:p>
        </p:txBody>
      </p:sp>
      <p:cxnSp>
        <p:nvCxnSpPr>
          <p:cNvPr id="6" name="Conector recto 5"/>
          <p:cNvCxnSpPr/>
          <p:nvPr/>
        </p:nvCxnSpPr>
        <p:spPr>
          <a:xfrm flipV="1">
            <a:off x="1699878" y="2060848"/>
            <a:ext cx="351842" cy="282251"/>
          </a:xfrm>
          <a:prstGeom prst="line">
            <a:avLst/>
          </a:prstGeom>
        </p:spPr>
        <p:style>
          <a:lnRef idx="1">
            <a:schemeClr val="dk1"/>
          </a:lnRef>
          <a:fillRef idx="0">
            <a:schemeClr val="dk1"/>
          </a:fillRef>
          <a:effectRef idx="0">
            <a:schemeClr val="dk1"/>
          </a:effectRef>
          <a:fontRef idx="minor">
            <a:schemeClr val="tx1"/>
          </a:fontRef>
        </p:style>
      </p:cxnSp>
      <p:cxnSp>
        <p:nvCxnSpPr>
          <p:cNvPr id="10" name="Conector recto 9"/>
          <p:cNvCxnSpPr/>
          <p:nvPr/>
        </p:nvCxnSpPr>
        <p:spPr>
          <a:xfrm flipV="1">
            <a:off x="5436096" y="2060848"/>
            <a:ext cx="360040" cy="258039"/>
          </a:xfrm>
          <a:prstGeom prst="line">
            <a:avLst/>
          </a:prstGeom>
        </p:spPr>
        <p:style>
          <a:lnRef idx="1">
            <a:schemeClr val="dk1"/>
          </a:lnRef>
          <a:fillRef idx="0">
            <a:schemeClr val="dk1"/>
          </a:fillRef>
          <a:effectRef idx="0">
            <a:schemeClr val="dk1"/>
          </a:effectRef>
          <a:fontRef idx="minor">
            <a:schemeClr val="tx1"/>
          </a:fontRef>
        </p:style>
      </p:cxnSp>
      <p:cxnSp>
        <p:nvCxnSpPr>
          <p:cNvPr id="12" name="Conector recto 11"/>
          <p:cNvCxnSpPr/>
          <p:nvPr/>
        </p:nvCxnSpPr>
        <p:spPr>
          <a:xfrm>
            <a:off x="2051720" y="2060848"/>
            <a:ext cx="3744416" cy="0"/>
          </a:xfrm>
          <a:prstGeom prst="line">
            <a:avLst/>
          </a:prstGeom>
        </p:spPr>
        <p:style>
          <a:lnRef idx="1">
            <a:schemeClr val="dk1"/>
          </a:lnRef>
          <a:fillRef idx="0">
            <a:schemeClr val="dk1"/>
          </a:fillRef>
          <a:effectRef idx="0">
            <a:schemeClr val="dk1"/>
          </a:effectRef>
          <a:fontRef idx="minor">
            <a:schemeClr val="tx1"/>
          </a:fontRef>
        </p:style>
      </p:cxnSp>
      <p:sp>
        <p:nvSpPr>
          <p:cNvPr id="21" name="Elipse 20"/>
          <p:cNvSpPr/>
          <p:nvPr/>
        </p:nvSpPr>
        <p:spPr>
          <a:xfrm>
            <a:off x="2363930" y="2996952"/>
            <a:ext cx="2376264" cy="151216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L" dirty="0" smtClean="0"/>
              <a:t>Sistema </a:t>
            </a:r>
          </a:p>
          <a:p>
            <a:pPr algn="ctr"/>
            <a:r>
              <a:rPr lang="es-CL" dirty="0" smtClean="0"/>
              <a:t>P</a:t>
            </a:r>
            <a:r>
              <a:rPr lang="es-CL" baseline="-25000" dirty="0" smtClean="0"/>
              <a:t>1</a:t>
            </a:r>
            <a:r>
              <a:rPr lang="es-CL" dirty="0" smtClean="0"/>
              <a:t> V</a:t>
            </a:r>
            <a:r>
              <a:rPr lang="es-CL" baseline="-25000" dirty="0" smtClean="0"/>
              <a:t>1</a:t>
            </a:r>
          </a:p>
          <a:p>
            <a:pPr algn="ctr"/>
            <a:r>
              <a:rPr lang="es-CL" dirty="0" smtClean="0"/>
              <a:t>T</a:t>
            </a:r>
            <a:r>
              <a:rPr lang="es-CL" baseline="-25000" dirty="0" smtClean="0"/>
              <a:t>1</a:t>
            </a:r>
            <a:endParaRPr lang="es-CL" dirty="0"/>
          </a:p>
        </p:txBody>
      </p:sp>
      <p:cxnSp>
        <p:nvCxnSpPr>
          <p:cNvPr id="26" name="Conector recto 25"/>
          <p:cNvCxnSpPr/>
          <p:nvPr/>
        </p:nvCxnSpPr>
        <p:spPr>
          <a:xfrm>
            <a:off x="5796136" y="2060848"/>
            <a:ext cx="0" cy="2736304"/>
          </a:xfrm>
          <a:prstGeom prst="line">
            <a:avLst/>
          </a:prstGeom>
        </p:spPr>
        <p:style>
          <a:lnRef idx="1">
            <a:schemeClr val="dk1"/>
          </a:lnRef>
          <a:fillRef idx="0">
            <a:schemeClr val="dk1"/>
          </a:fillRef>
          <a:effectRef idx="0">
            <a:schemeClr val="dk1"/>
          </a:effectRef>
          <a:fontRef idx="minor">
            <a:schemeClr val="tx1"/>
          </a:fontRef>
        </p:style>
      </p:cxnSp>
      <p:cxnSp>
        <p:nvCxnSpPr>
          <p:cNvPr id="28" name="Conector recto 27"/>
          <p:cNvCxnSpPr/>
          <p:nvPr/>
        </p:nvCxnSpPr>
        <p:spPr>
          <a:xfrm flipV="1">
            <a:off x="5436096" y="4797152"/>
            <a:ext cx="360040" cy="293817"/>
          </a:xfrm>
          <a:prstGeom prst="line">
            <a:avLst/>
          </a:prstGeom>
        </p:spPr>
        <p:style>
          <a:lnRef idx="1">
            <a:schemeClr val="dk1"/>
          </a:lnRef>
          <a:fillRef idx="0">
            <a:schemeClr val="dk1"/>
          </a:fillRef>
          <a:effectRef idx="0">
            <a:schemeClr val="dk1"/>
          </a:effectRef>
          <a:fontRef idx="minor">
            <a:schemeClr val="tx1"/>
          </a:fontRef>
        </p:style>
      </p:cxnSp>
      <p:sp>
        <p:nvSpPr>
          <p:cNvPr id="33" name="Rectángulo 32"/>
          <p:cNvSpPr/>
          <p:nvPr/>
        </p:nvSpPr>
        <p:spPr>
          <a:xfrm>
            <a:off x="2555776" y="2492896"/>
            <a:ext cx="1944216" cy="42275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L" dirty="0" smtClean="0"/>
              <a:t>AMBIENTE</a:t>
            </a:r>
            <a:endParaRPr lang="es-CL" dirty="0"/>
          </a:p>
        </p:txBody>
      </p:sp>
      <p:sp>
        <p:nvSpPr>
          <p:cNvPr id="39" name="Rectángulo 38"/>
          <p:cNvSpPr/>
          <p:nvPr/>
        </p:nvSpPr>
        <p:spPr>
          <a:xfrm>
            <a:off x="1547664" y="482457"/>
            <a:ext cx="5904656" cy="6275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sz="2400" dirty="0" smtClean="0">
                <a:solidFill>
                  <a:srgbClr val="FF0000"/>
                </a:solidFill>
              </a:rPr>
              <a:t>Esquema de un proceso termodinámico</a:t>
            </a:r>
            <a:endParaRPr lang="es-CL" sz="2400" dirty="0">
              <a:solidFill>
                <a:srgbClr val="FF0000"/>
              </a:solidFill>
            </a:endParaRPr>
          </a:p>
        </p:txBody>
      </p:sp>
    </p:spTree>
    <p:extLst>
      <p:ext uri="{BB962C8B-B14F-4D97-AF65-F5344CB8AC3E}">
        <p14:creationId xmlns:p14="http://schemas.microsoft.com/office/powerpoint/2010/main" val="542140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423797" y="1918815"/>
            <a:ext cx="3865199" cy="2806329"/>
          </a:xfrm>
          <a:prstGeom prst="rect">
            <a:avLst/>
          </a:prstGeom>
        </p:spPr>
      </p:pic>
      <p:cxnSp>
        <p:nvCxnSpPr>
          <p:cNvPr id="11" name="Conector recto 10"/>
          <p:cNvCxnSpPr/>
          <p:nvPr/>
        </p:nvCxnSpPr>
        <p:spPr>
          <a:xfrm flipV="1">
            <a:off x="1475656" y="1628800"/>
            <a:ext cx="504056" cy="288032"/>
          </a:xfrm>
          <a:prstGeom prst="line">
            <a:avLst/>
          </a:prstGeom>
        </p:spPr>
        <p:style>
          <a:lnRef idx="1">
            <a:schemeClr val="dk1"/>
          </a:lnRef>
          <a:fillRef idx="0">
            <a:schemeClr val="dk1"/>
          </a:fillRef>
          <a:effectRef idx="0">
            <a:schemeClr val="dk1"/>
          </a:effectRef>
          <a:fontRef idx="minor">
            <a:schemeClr val="tx1"/>
          </a:fontRef>
        </p:style>
      </p:cxnSp>
      <p:cxnSp>
        <p:nvCxnSpPr>
          <p:cNvPr id="19" name="Conector recto 18"/>
          <p:cNvCxnSpPr/>
          <p:nvPr/>
        </p:nvCxnSpPr>
        <p:spPr>
          <a:xfrm flipV="1">
            <a:off x="5268847" y="1628800"/>
            <a:ext cx="252028" cy="288032"/>
          </a:xfrm>
          <a:prstGeom prst="line">
            <a:avLst/>
          </a:prstGeom>
        </p:spPr>
        <p:style>
          <a:lnRef idx="1">
            <a:schemeClr val="dk1"/>
          </a:lnRef>
          <a:fillRef idx="0">
            <a:schemeClr val="dk1"/>
          </a:fillRef>
          <a:effectRef idx="0">
            <a:schemeClr val="dk1"/>
          </a:effectRef>
          <a:fontRef idx="minor">
            <a:schemeClr val="tx1"/>
          </a:fontRef>
        </p:style>
      </p:cxnSp>
      <p:cxnSp>
        <p:nvCxnSpPr>
          <p:cNvPr id="21" name="Conector recto 20"/>
          <p:cNvCxnSpPr/>
          <p:nvPr/>
        </p:nvCxnSpPr>
        <p:spPr>
          <a:xfrm>
            <a:off x="1979712" y="1628800"/>
            <a:ext cx="35411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5520875" y="1628800"/>
            <a:ext cx="0" cy="2736304"/>
          </a:xfrm>
          <a:prstGeom prst="line">
            <a:avLst/>
          </a:prstGeom>
        </p:spPr>
        <p:style>
          <a:lnRef idx="1">
            <a:schemeClr val="dk1"/>
          </a:lnRef>
          <a:fillRef idx="0">
            <a:schemeClr val="dk1"/>
          </a:fillRef>
          <a:effectRef idx="0">
            <a:schemeClr val="dk1"/>
          </a:effectRef>
          <a:fontRef idx="minor">
            <a:schemeClr val="tx1"/>
          </a:fontRef>
        </p:style>
      </p:cxnSp>
      <p:cxnSp>
        <p:nvCxnSpPr>
          <p:cNvPr id="29" name="Conector recto 28"/>
          <p:cNvCxnSpPr/>
          <p:nvPr/>
        </p:nvCxnSpPr>
        <p:spPr>
          <a:xfrm flipV="1">
            <a:off x="5268847" y="4365105"/>
            <a:ext cx="252028" cy="288030"/>
          </a:xfrm>
          <a:prstGeom prst="line">
            <a:avLst/>
          </a:prstGeom>
        </p:spPr>
        <p:style>
          <a:lnRef idx="1">
            <a:schemeClr val="dk1"/>
          </a:lnRef>
          <a:fillRef idx="0">
            <a:schemeClr val="dk1"/>
          </a:fillRef>
          <a:effectRef idx="0">
            <a:schemeClr val="dk1"/>
          </a:effectRef>
          <a:fontRef idx="minor">
            <a:schemeClr val="tx1"/>
          </a:fontRef>
        </p:style>
      </p:cxnSp>
      <p:sp>
        <p:nvSpPr>
          <p:cNvPr id="33" name="Elipse 32"/>
          <p:cNvSpPr/>
          <p:nvPr/>
        </p:nvSpPr>
        <p:spPr>
          <a:xfrm>
            <a:off x="1979712" y="2276872"/>
            <a:ext cx="2808312" cy="16561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L" dirty="0" smtClean="0"/>
              <a:t>Cambio de acción</a:t>
            </a:r>
          </a:p>
          <a:p>
            <a:pPr algn="ctr"/>
            <a:r>
              <a:rPr lang="es-CL" dirty="0" smtClean="0">
                <a:solidFill>
                  <a:srgbClr val="00B050"/>
                </a:solidFill>
              </a:rPr>
              <a:t>Sistema</a:t>
            </a:r>
            <a:endParaRPr lang="es-CL" dirty="0">
              <a:solidFill>
                <a:srgbClr val="00B050"/>
              </a:solidFill>
            </a:endParaRPr>
          </a:p>
        </p:txBody>
      </p:sp>
      <p:sp>
        <p:nvSpPr>
          <p:cNvPr id="34" name="CuadroTexto 33"/>
          <p:cNvSpPr txBox="1"/>
          <p:nvPr/>
        </p:nvSpPr>
        <p:spPr>
          <a:xfrm>
            <a:off x="2555776" y="4149080"/>
            <a:ext cx="1728192" cy="369332"/>
          </a:xfrm>
          <a:prstGeom prst="rect">
            <a:avLst/>
          </a:prstGeom>
          <a:noFill/>
        </p:spPr>
        <p:txBody>
          <a:bodyPr wrap="square" rtlCol="0">
            <a:spAutoFit/>
          </a:bodyPr>
          <a:lstStyle/>
          <a:p>
            <a:r>
              <a:rPr lang="es-CL" dirty="0" smtClean="0"/>
              <a:t>       Ambiente</a:t>
            </a:r>
            <a:endParaRPr lang="es-CL" dirty="0"/>
          </a:p>
        </p:txBody>
      </p:sp>
      <p:cxnSp>
        <p:nvCxnSpPr>
          <p:cNvPr id="36" name="Conector recto de flecha 35"/>
          <p:cNvCxnSpPr/>
          <p:nvPr/>
        </p:nvCxnSpPr>
        <p:spPr>
          <a:xfrm flipH="1" flipV="1">
            <a:off x="3341971" y="1161740"/>
            <a:ext cx="36004" cy="1512168"/>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38" name="Conector recto de flecha 37"/>
          <p:cNvCxnSpPr/>
          <p:nvPr/>
        </p:nvCxnSpPr>
        <p:spPr>
          <a:xfrm>
            <a:off x="4283968" y="3140968"/>
            <a:ext cx="1656184"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43" name="CuadroTexto 42"/>
          <p:cNvSpPr txBox="1"/>
          <p:nvPr/>
        </p:nvSpPr>
        <p:spPr>
          <a:xfrm>
            <a:off x="1547663" y="764704"/>
            <a:ext cx="3721184" cy="1015663"/>
          </a:xfrm>
          <a:prstGeom prst="rect">
            <a:avLst/>
          </a:prstGeom>
          <a:noFill/>
        </p:spPr>
        <p:txBody>
          <a:bodyPr wrap="square" rtlCol="0">
            <a:spAutoFit/>
          </a:bodyPr>
          <a:lstStyle/>
          <a:p>
            <a:r>
              <a:rPr lang="es-CL" dirty="0" smtClean="0">
                <a:solidFill>
                  <a:srgbClr val="FF0000"/>
                </a:solidFill>
              </a:rPr>
              <a:t>     </a:t>
            </a:r>
            <a:r>
              <a:rPr lang="es-CL" sz="2000" dirty="0" smtClean="0">
                <a:solidFill>
                  <a:srgbClr val="FF0000"/>
                </a:solidFill>
              </a:rPr>
              <a:t>Calor suministrado o entregado</a:t>
            </a:r>
          </a:p>
          <a:p>
            <a:r>
              <a:rPr lang="es-CL" sz="2000" dirty="0" smtClean="0">
                <a:solidFill>
                  <a:srgbClr val="FF0000"/>
                </a:solidFill>
              </a:rPr>
              <a:t>      </a:t>
            </a:r>
            <a:r>
              <a:rPr lang="es-CL" sz="2000" dirty="0" smtClean="0">
                <a:sym typeface="Wingdings 3" panose="05040102010807070707" pitchFamily="18" charset="2"/>
              </a:rPr>
              <a:t> Q</a:t>
            </a:r>
            <a:endParaRPr lang="es-CL" sz="2000" dirty="0"/>
          </a:p>
          <a:p>
            <a:r>
              <a:rPr lang="es-CL" sz="2000" dirty="0" smtClean="0">
                <a:solidFill>
                  <a:srgbClr val="FF0000"/>
                </a:solidFill>
              </a:rPr>
              <a:t>        </a:t>
            </a:r>
            <a:endParaRPr lang="es-CL" sz="2000" dirty="0">
              <a:solidFill>
                <a:srgbClr val="FF0000"/>
              </a:solidFill>
            </a:endParaRPr>
          </a:p>
        </p:txBody>
      </p:sp>
      <p:sp>
        <p:nvSpPr>
          <p:cNvPr id="45" name="Rectángulo 44"/>
          <p:cNvSpPr/>
          <p:nvPr/>
        </p:nvSpPr>
        <p:spPr>
          <a:xfrm>
            <a:off x="5894433" y="908720"/>
            <a:ext cx="2493991"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dirty="0" smtClean="0"/>
              <a:t>Sistema que pasa por un proceso termodinámico</a:t>
            </a:r>
            <a:endParaRPr lang="es-CL" dirty="0"/>
          </a:p>
        </p:txBody>
      </p:sp>
      <p:sp>
        <p:nvSpPr>
          <p:cNvPr id="46" name="CuadroTexto 45"/>
          <p:cNvSpPr txBox="1"/>
          <p:nvPr/>
        </p:nvSpPr>
        <p:spPr>
          <a:xfrm>
            <a:off x="2699792" y="4941168"/>
            <a:ext cx="1800199" cy="369332"/>
          </a:xfrm>
          <a:prstGeom prst="rect">
            <a:avLst/>
          </a:prstGeom>
          <a:noFill/>
        </p:spPr>
        <p:txBody>
          <a:bodyPr wrap="square" rtlCol="0">
            <a:spAutoFit/>
          </a:bodyPr>
          <a:lstStyle/>
          <a:p>
            <a:r>
              <a:rPr lang="es-CL" dirty="0" smtClean="0"/>
              <a:t>         (b)</a:t>
            </a:r>
            <a:endParaRPr lang="es-CL" dirty="0"/>
          </a:p>
        </p:txBody>
      </p:sp>
      <p:sp>
        <p:nvSpPr>
          <p:cNvPr id="44" name="CuadroTexto 43"/>
          <p:cNvSpPr txBox="1"/>
          <p:nvPr/>
        </p:nvSpPr>
        <p:spPr>
          <a:xfrm>
            <a:off x="6597816" y="2479248"/>
            <a:ext cx="1312737" cy="1631216"/>
          </a:xfrm>
          <a:prstGeom prst="rect">
            <a:avLst/>
          </a:prstGeom>
          <a:noFill/>
        </p:spPr>
        <p:txBody>
          <a:bodyPr wrap="square" rtlCol="0">
            <a:spAutoFit/>
          </a:bodyPr>
          <a:lstStyle/>
          <a:p>
            <a:r>
              <a:rPr lang="es-CL" sz="2000" dirty="0" smtClean="0">
                <a:solidFill>
                  <a:srgbClr val="FF0000"/>
                </a:solidFill>
              </a:rPr>
              <a:t>Trabajo de entrada o trabajo de salida</a:t>
            </a:r>
          </a:p>
          <a:p>
            <a:r>
              <a:rPr lang="es-CL" sz="2000" dirty="0" smtClean="0">
                <a:sym typeface="Wingdings 3" panose="05040102010807070707" pitchFamily="18" charset="2"/>
              </a:rPr>
              <a:t> W</a:t>
            </a:r>
            <a:endParaRPr lang="es-CL" sz="2000" dirty="0"/>
          </a:p>
        </p:txBody>
      </p:sp>
    </p:spTree>
    <p:extLst>
      <p:ext uri="{BB962C8B-B14F-4D97-AF65-F5344CB8AC3E}">
        <p14:creationId xmlns:p14="http://schemas.microsoft.com/office/powerpoint/2010/main" val="3204356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19672" y="1988840"/>
            <a:ext cx="3600400" cy="26642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dirty="0"/>
          </a:p>
        </p:txBody>
      </p:sp>
      <p:sp>
        <p:nvSpPr>
          <p:cNvPr id="5" name="Elipse 4"/>
          <p:cNvSpPr/>
          <p:nvPr/>
        </p:nvSpPr>
        <p:spPr>
          <a:xfrm>
            <a:off x="2339752" y="2564904"/>
            <a:ext cx="2160239" cy="151216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L" dirty="0" smtClean="0"/>
              <a:t>P</a:t>
            </a:r>
            <a:r>
              <a:rPr lang="es-CL" baseline="-25000" dirty="0" smtClean="0"/>
              <a:t>2</a:t>
            </a:r>
            <a:r>
              <a:rPr lang="es-CL" dirty="0" smtClean="0"/>
              <a:t> V</a:t>
            </a:r>
            <a:r>
              <a:rPr lang="es-CL" baseline="-25000" dirty="0" smtClean="0"/>
              <a:t>2</a:t>
            </a:r>
            <a:r>
              <a:rPr lang="es-CL" dirty="0" smtClean="0"/>
              <a:t> T</a:t>
            </a:r>
            <a:r>
              <a:rPr lang="es-CL" baseline="-25000" dirty="0" smtClean="0"/>
              <a:t>2</a:t>
            </a:r>
            <a:endParaRPr lang="es-CL" dirty="0"/>
          </a:p>
        </p:txBody>
      </p:sp>
      <p:sp>
        <p:nvSpPr>
          <p:cNvPr id="6" name="CuadroTexto 5"/>
          <p:cNvSpPr txBox="1"/>
          <p:nvPr/>
        </p:nvSpPr>
        <p:spPr>
          <a:xfrm>
            <a:off x="2843808" y="2924944"/>
            <a:ext cx="1440160" cy="369332"/>
          </a:xfrm>
          <a:prstGeom prst="rect">
            <a:avLst/>
          </a:prstGeom>
          <a:noFill/>
        </p:spPr>
        <p:txBody>
          <a:bodyPr wrap="square" rtlCol="0">
            <a:spAutoFit/>
          </a:bodyPr>
          <a:lstStyle/>
          <a:p>
            <a:r>
              <a:rPr lang="es-CL" dirty="0" smtClean="0"/>
              <a:t>  Sistema</a:t>
            </a:r>
            <a:endParaRPr lang="es-CL" dirty="0"/>
          </a:p>
        </p:txBody>
      </p:sp>
      <p:sp>
        <p:nvSpPr>
          <p:cNvPr id="7" name="CuadroTexto 6"/>
          <p:cNvSpPr txBox="1"/>
          <p:nvPr/>
        </p:nvSpPr>
        <p:spPr>
          <a:xfrm>
            <a:off x="2339753" y="2142149"/>
            <a:ext cx="2376264" cy="369332"/>
          </a:xfrm>
          <a:prstGeom prst="rect">
            <a:avLst/>
          </a:prstGeom>
          <a:noFill/>
        </p:spPr>
        <p:txBody>
          <a:bodyPr wrap="square" rtlCol="0">
            <a:spAutoFit/>
          </a:bodyPr>
          <a:lstStyle/>
          <a:p>
            <a:r>
              <a:rPr lang="es-CL" dirty="0" smtClean="0"/>
              <a:t>         Ambiente</a:t>
            </a:r>
            <a:endParaRPr lang="es-CL" dirty="0"/>
          </a:p>
        </p:txBody>
      </p:sp>
      <p:sp>
        <p:nvSpPr>
          <p:cNvPr id="8" name="Rectángulo 7"/>
          <p:cNvSpPr/>
          <p:nvPr/>
        </p:nvSpPr>
        <p:spPr>
          <a:xfrm>
            <a:off x="5724129" y="1628800"/>
            <a:ext cx="2520280" cy="19442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dirty="0" smtClean="0"/>
              <a:t>Energía interna</a:t>
            </a:r>
          </a:p>
          <a:p>
            <a:pPr algn="ctr"/>
            <a:r>
              <a:rPr lang="es-CL" dirty="0" smtClean="0"/>
              <a:t>U</a:t>
            </a:r>
            <a:r>
              <a:rPr lang="es-CL" baseline="-25000" dirty="0" smtClean="0"/>
              <a:t>2</a:t>
            </a:r>
          </a:p>
          <a:p>
            <a:pPr algn="ctr"/>
            <a:r>
              <a:rPr lang="es-CL" dirty="0" smtClean="0"/>
              <a:t>Estado final del sistema</a:t>
            </a:r>
          </a:p>
          <a:p>
            <a:pPr algn="ctr"/>
            <a:r>
              <a:rPr lang="es-CL" dirty="0" smtClean="0"/>
              <a:t>(P</a:t>
            </a:r>
            <a:r>
              <a:rPr lang="es-CL" baseline="-25000" dirty="0" smtClean="0"/>
              <a:t>2</a:t>
            </a:r>
            <a:r>
              <a:rPr lang="es-CL" dirty="0"/>
              <a:t> </a:t>
            </a:r>
            <a:r>
              <a:rPr lang="es-CL" dirty="0" smtClean="0"/>
              <a:t>,V</a:t>
            </a:r>
            <a:r>
              <a:rPr lang="es-CL" baseline="-25000" dirty="0" smtClean="0"/>
              <a:t>2</a:t>
            </a:r>
            <a:r>
              <a:rPr lang="es-CL" dirty="0" smtClean="0"/>
              <a:t> ,T</a:t>
            </a:r>
            <a:r>
              <a:rPr lang="es-CL" baseline="-25000" dirty="0" smtClean="0"/>
              <a:t>2</a:t>
            </a:r>
            <a:r>
              <a:rPr lang="es-CL" dirty="0" smtClean="0"/>
              <a:t>)</a:t>
            </a:r>
            <a:endParaRPr lang="es-CL" dirty="0"/>
          </a:p>
        </p:txBody>
      </p:sp>
      <p:sp>
        <p:nvSpPr>
          <p:cNvPr id="10" name="CuadroTexto 9"/>
          <p:cNvSpPr txBox="1"/>
          <p:nvPr/>
        </p:nvSpPr>
        <p:spPr>
          <a:xfrm>
            <a:off x="2843808" y="4806445"/>
            <a:ext cx="1872209" cy="369332"/>
          </a:xfrm>
          <a:prstGeom prst="rect">
            <a:avLst/>
          </a:prstGeom>
          <a:noFill/>
        </p:spPr>
        <p:txBody>
          <a:bodyPr wrap="square" rtlCol="0">
            <a:spAutoFit/>
          </a:bodyPr>
          <a:lstStyle/>
          <a:p>
            <a:r>
              <a:rPr lang="es-CL" dirty="0" smtClean="0"/>
              <a:t>          (c)</a:t>
            </a:r>
            <a:endParaRPr lang="es-CL" dirty="0"/>
          </a:p>
        </p:txBody>
      </p:sp>
    </p:spTree>
    <p:extLst>
      <p:ext uri="{BB962C8B-B14F-4D97-AF65-F5344CB8AC3E}">
        <p14:creationId xmlns:p14="http://schemas.microsoft.com/office/powerpoint/2010/main" val="3600280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92500" lnSpcReduction="20000"/>
          </a:bodyPr>
          <a:lstStyle/>
          <a:p>
            <a:pPr marL="0" indent="0" algn="just">
              <a:buNone/>
            </a:pPr>
            <a:r>
              <a:rPr lang="es-CL" dirty="0"/>
              <a:t>La termodinámica ofrece un aparato formal aplicable únicamente a </a:t>
            </a:r>
            <a:r>
              <a:rPr lang="es-CL" b="1" dirty="0"/>
              <a:t>estados de </a:t>
            </a:r>
            <a:r>
              <a:rPr lang="es-CL" b="1" dirty="0" smtClean="0"/>
              <a:t>equilibrio</a:t>
            </a:r>
            <a:r>
              <a:rPr lang="es-CL" dirty="0" smtClean="0"/>
              <a:t>,</a:t>
            </a:r>
            <a:r>
              <a:rPr lang="es-CL" baseline="30000" dirty="0"/>
              <a:t> </a:t>
            </a:r>
            <a:r>
              <a:rPr lang="es-CL" dirty="0" smtClean="0"/>
              <a:t>definidos </a:t>
            </a:r>
            <a:r>
              <a:rPr lang="es-CL" dirty="0"/>
              <a:t>como aquel estado hacia «el que todo sistema tiende a evolucionar y caracterizado porque en el mismo todas las propiedades del sistema quedan determinadas por factores intrínsecos y no por influencias externas previamente aplicadas</a:t>
            </a:r>
            <a:r>
              <a:rPr lang="es-CL" dirty="0" smtClean="0"/>
              <a:t>».</a:t>
            </a:r>
            <a:r>
              <a:rPr lang="es-CL" dirty="0"/>
              <a:t> Tales estados terminales de equilibrio son, por definición, independientes del tiempo, y todo el aparato formal de la termodinámica –todas las leyes y variables termodinámicas–, se definen de tal modo que podría decirse que un sistema está en equilibrio si sus propiedades pueden describirse consistentemente empleando la teoría termodinámica</a:t>
            </a:r>
            <a:r>
              <a:rPr lang="es-CL" dirty="0" smtClean="0"/>
              <a:t>.</a:t>
            </a:r>
            <a:endParaRPr lang="es-CL" dirty="0"/>
          </a:p>
        </p:txBody>
      </p:sp>
    </p:spTree>
    <p:extLst>
      <p:ext uri="{BB962C8B-B14F-4D97-AF65-F5344CB8AC3E}">
        <p14:creationId xmlns:p14="http://schemas.microsoft.com/office/powerpoint/2010/main" val="2411295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560" y="404664"/>
            <a:ext cx="8373616" cy="6110139"/>
          </a:xfrm>
        </p:spPr>
        <p:txBody>
          <a:bodyPr>
            <a:normAutofit fontScale="92500" lnSpcReduction="20000"/>
          </a:bodyPr>
          <a:lstStyle/>
          <a:p>
            <a:r>
              <a:rPr lang="es-CL" dirty="0" smtClean="0"/>
              <a:t>En los esquemas anteriores se considera un proceso termodinámico en el que un sistema es obligado a cambiar de un estado de equilibrio 1 a un estado de equilibrio 2. En la figura (a) el sistema se encuentra en equilibrio termodinámico con un energía interna inicial U</a:t>
            </a:r>
            <a:r>
              <a:rPr lang="es-CL" baseline="-25000" dirty="0" smtClean="0"/>
              <a:t>1</a:t>
            </a:r>
            <a:r>
              <a:rPr lang="es-CL" dirty="0" smtClean="0"/>
              <a:t> y coordenadas termodinámicas (P</a:t>
            </a:r>
            <a:r>
              <a:rPr lang="es-CL" baseline="-25000" dirty="0" smtClean="0"/>
              <a:t>1</a:t>
            </a:r>
            <a:r>
              <a:rPr lang="es-CL" dirty="0" smtClean="0"/>
              <a:t>, V</a:t>
            </a:r>
            <a:r>
              <a:rPr lang="es-CL" baseline="-25000" dirty="0" smtClean="0"/>
              <a:t>1</a:t>
            </a:r>
            <a:r>
              <a:rPr lang="es-CL" dirty="0" smtClean="0"/>
              <a:t>, </a:t>
            </a:r>
            <a:r>
              <a:rPr lang="es-CL" dirty="0" smtClean="0"/>
              <a:t>T</a:t>
            </a:r>
            <a:r>
              <a:rPr lang="es-CL" baseline="-25000" dirty="0" smtClean="0"/>
              <a:t>1</a:t>
            </a:r>
            <a:r>
              <a:rPr lang="es-CL" dirty="0" smtClean="0"/>
              <a:t>). En a figura (b) el sistema reacciona con sus alrededores. El calor Q puede ser absorbido por el sistema o liberado a su ambiente. La transferencia de calor se considera positiva para el calor de entrada y negativo para el de salida. El calor neto absorbido por el sistema se representa por </a:t>
            </a:r>
            <a:r>
              <a:rPr lang="es-CL" dirty="0" smtClean="0">
                <a:sym typeface="Wingdings 3" panose="05040102010807070707" pitchFamily="18" charset="2"/>
              </a:rPr>
              <a:t>Q. El trabajo W puede ser realizado por el sistema, sobre el sistema o ambas cosas. El trabajo de salida se considera positivo y el de entrada negativo.  </a:t>
            </a:r>
            <a:r>
              <a:rPr lang="es-CL" dirty="0" smtClean="0"/>
              <a:t>       </a:t>
            </a:r>
            <a:endParaRPr lang="es-CL" dirty="0"/>
          </a:p>
        </p:txBody>
      </p:sp>
    </p:spTree>
    <p:extLst>
      <p:ext uri="{BB962C8B-B14F-4D97-AF65-F5344CB8AC3E}">
        <p14:creationId xmlns:p14="http://schemas.microsoft.com/office/powerpoint/2010/main" val="1409418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404664"/>
            <a:ext cx="8229600" cy="5976664"/>
          </a:xfrm>
        </p:spPr>
        <p:txBody>
          <a:bodyPr>
            <a:normAutofit fontScale="85000" lnSpcReduction="20000"/>
          </a:bodyPr>
          <a:lstStyle/>
          <a:p>
            <a:pPr marL="0" indent="0">
              <a:buNone/>
            </a:pPr>
            <a:r>
              <a:rPr lang="es-CL" dirty="0" smtClean="0"/>
              <a:t>Por tanto, </a:t>
            </a:r>
            <a:r>
              <a:rPr lang="es-CL" dirty="0" smtClean="0">
                <a:sym typeface="Wingdings 3" panose="05040102010807070707" pitchFamily="18" charset="2"/>
              </a:rPr>
              <a:t>W representa el trabajo neto realizado por el sistema (trabajo de salida). En la figura (c) el sistema ha alcanzado su </a:t>
            </a:r>
            <a:r>
              <a:rPr lang="es-CL" dirty="0" smtClean="0">
                <a:sym typeface="Wingdings 3" panose="05040102010807070707" pitchFamily="18" charset="2"/>
              </a:rPr>
              <a:t>estado </a:t>
            </a:r>
            <a:r>
              <a:rPr lang="es-CL" dirty="0" smtClean="0">
                <a:sym typeface="Wingdings 3" panose="05040102010807070707" pitchFamily="18" charset="2"/>
              </a:rPr>
              <a:t>final 2 y de nuevo está en equilibrio, con una energía interna final U</a:t>
            </a:r>
            <a:r>
              <a:rPr lang="es-CL" baseline="-25000" dirty="0" smtClean="0">
                <a:sym typeface="Wingdings 3" panose="05040102010807070707" pitchFamily="18" charset="2"/>
              </a:rPr>
              <a:t>2</a:t>
            </a:r>
            <a:r>
              <a:rPr lang="es-CL" dirty="0" smtClean="0">
                <a:sym typeface="Wingdings 3" panose="05040102010807070707" pitchFamily="18" charset="2"/>
              </a:rPr>
              <a:t>. Sus nuevas condiciones termodinámicas son (P</a:t>
            </a:r>
            <a:r>
              <a:rPr lang="es-CL" baseline="-25000" dirty="0" smtClean="0">
                <a:sym typeface="Wingdings 3" panose="05040102010807070707" pitchFamily="18" charset="2"/>
              </a:rPr>
              <a:t>2</a:t>
            </a:r>
            <a:r>
              <a:rPr lang="es-CL" dirty="0" smtClean="0">
                <a:sym typeface="Wingdings 3" panose="05040102010807070707" pitchFamily="18" charset="2"/>
              </a:rPr>
              <a:t>, V</a:t>
            </a:r>
            <a:r>
              <a:rPr lang="es-CL" baseline="-25000" dirty="0" smtClean="0">
                <a:sym typeface="Wingdings 3" panose="05040102010807070707" pitchFamily="18" charset="2"/>
              </a:rPr>
              <a:t>2</a:t>
            </a:r>
            <a:r>
              <a:rPr lang="es-CL" dirty="0" smtClean="0">
                <a:sym typeface="Wingdings 3" panose="05040102010807070707" pitchFamily="18" charset="2"/>
              </a:rPr>
              <a:t>, T</a:t>
            </a:r>
            <a:r>
              <a:rPr lang="es-CL" baseline="-25000" dirty="0" smtClean="0">
                <a:sym typeface="Wingdings 3" panose="05040102010807070707" pitchFamily="18" charset="2"/>
              </a:rPr>
              <a:t>2</a:t>
            </a:r>
            <a:r>
              <a:rPr lang="es-CL" dirty="0" smtClean="0">
                <a:sym typeface="Wingdings 3" panose="05040102010807070707" pitchFamily="18" charset="2"/>
              </a:rPr>
              <a:t>). </a:t>
            </a:r>
          </a:p>
          <a:p>
            <a:pPr marL="0" indent="0">
              <a:buNone/>
            </a:pPr>
            <a:r>
              <a:rPr lang="es-CL" dirty="0" smtClean="0">
                <a:sym typeface="Wingdings 3" panose="05040102010807070707" pitchFamily="18" charset="2"/>
              </a:rPr>
              <a:t>Puesto que la energía tiene que conservarse, el cambio de la energía interna </a:t>
            </a:r>
          </a:p>
          <a:p>
            <a:pPr marL="0" indent="0" algn="ctr">
              <a:buNone/>
            </a:pPr>
            <a:r>
              <a:rPr lang="es-CL" dirty="0" smtClean="0">
                <a:sym typeface="Wingdings 3" panose="05040102010807070707" pitchFamily="18" charset="2"/>
              </a:rPr>
              <a:t>U = U</a:t>
            </a:r>
            <a:r>
              <a:rPr lang="es-CL" baseline="-25000" dirty="0" smtClean="0">
                <a:sym typeface="Wingdings 3" panose="05040102010807070707" pitchFamily="18" charset="2"/>
              </a:rPr>
              <a:t>2 </a:t>
            </a:r>
            <a:r>
              <a:rPr lang="es-CL" dirty="0">
                <a:sym typeface="Wingdings 3" panose="05040102010807070707" pitchFamily="18" charset="2"/>
              </a:rPr>
              <a:t> </a:t>
            </a:r>
            <a:r>
              <a:rPr lang="es-CL" dirty="0" smtClean="0">
                <a:sym typeface="Wingdings 3" panose="05040102010807070707" pitchFamily="18" charset="2"/>
              </a:rPr>
              <a:t>-  U</a:t>
            </a:r>
            <a:r>
              <a:rPr lang="es-CL" baseline="-25000" dirty="0" smtClean="0">
                <a:sym typeface="Wingdings 3" panose="05040102010807070707" pitchFamily="18" charset="2"/>
              </a:rPr>
              <a:t>1</a:t>
            </a:r>
            <a:endParaRPr lang="es-CL" dirty="0" smtClean="0">
              <a:sym typeface="Wingdings 3" panose="05040102010807070707" pitchFamily="18" charset="2"/>
            </a:endParaRPr>
          </a:p>
          <a:p>
            <a:pPr marL="0" indent="0">
              <a:buNone/>
            </a:pPr>
            <a:r>
              <a:rPr lang="es-CL" dirty="0" smtClean="0">
                <a:sym typeface="Wingdings 3" panose="05040102010807070707" pitchFamily="18" charset="2"/>
              </a:rPr>
              <a:t>Debe representar la diferencia entre el calor neto Q absorbido por el sistema y el trabajo neto W que realiza el sistema sobre sus alrededores.</a:t>
            </a:r>
          </a:p>
          <a:p>
            <a:pPr marL="0" indent="0">
              <a:buNone/>
            </a:pPr>
            <a:endParaRPr lang="es-CL" dirty="0">
              <a:sym typeface="Wingdings 3" panose="05040102010807070707" pitchFamily="18" charset="2"/>
            </a:endParaRPr>
          </a:p>
          <a:p>
            <a:pPr marL="0" indent="0" algn="ctr">
              <a:buNone/>
            </a:pPr>
            <a:r>
              <a:rPr lang="es-CL" dirty="0" smtClean="0">
                <a:sym typeface="Wingdings 3" panose="05040102010807070707" pitchFamily="18" charset="2"/>
              </a:rPr>
              <a:t>U = Q  -  W   (1)</a:t>
            </a:r>
          </a:p>
          <a:p>
            <a:pPr marL="0" indent="0">
              <a:buNone/>
            </a:pPr>
            <a:endParaRPr lang="es-CL" dirty="0" smtClean="0">
              <a:sym typeface="Wingdings 3" panose="05040102010807070707" pitchFamily="18" charset="2"/>
            </a:endParaRPr>
          </a:p>
          <a:p>
            <a:pPr marL="0" indent="0">
              <a:buNone/>
            </a:pPr>
            <a:r>
              <a:rPr lang="es-CL" dirty="0" smtClean="0">
                <a:sym typeface="Wingdings 3" panose="05040102010807070707" pitchFamily="18" charset="2"/>
              </a:rPr>
              <a:t>     </a:t>
            </a:r>
            <a:endParaRPr lang="es-CL" dirty="0"/>
          </a:p>
        </p:txBody>
      </p:sp>
    </p:spTree>
    <p:extLst>
      <p:ext uri="{BB962C8B-B14F-4D97-AF65-F5344CB8AC3E}">
        <p14:creationId xmlns:p14="http://schemas.microsoft.com/office/powerpoint/2010/main" val="1215850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60648"/>
            <a:ext cx="8229600" cy="5865515"/>
          </a:xfrm>
        </p:spPr>
        <p:txBody>
          <a:bodyPr/>
          <a:lstStyle/>
          <a:p>
            <a:pPr marL="0" indent="0">
              <a:buNone/>
            </a:pPr>
            <a:r>
              <a:rPr lang="es-CL" dirty="0" smtClean="0"/>
              <a:t>En consecuencia, el cambio de energía interna se define exclusivamente en términos  de las cantidades mensurables calor y trabajo. La ecuación  (1) establece la existencia de una función de energía interna U que se determina mediante las coordenadas termodinámicas de un sistema. Su valor en el estado final menos su valor en el estado inicial representa el cambio de energía del sistema.</a:t>
            </a:r>
            <a:endParaRPr lang="es-CL" dirty="0"/>
          </a:p>
        </p:txBody>
      </p:sp>
    </p:spTree>
    <p:extLst>
      <p:ext uri="{BB962C8B-B14F-4D97-AF65-F5344CB8AC3E}">
        <p14:creationId xmlns:p14="http://schemas.microsoft.com/office/powerpoint/2010/main" val="3199478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Primera ley de la termodinámica</a:t>
            </a:r>
            <a:endParaRPr lang="es-CL" dirty="0"/>
          </a:p>
        </p:txBody>
      </p:sp>
      <p:sp>
        <p:nvSpPr>
          <p:cNvPr id="3" name="Marcador de contenido 2"/>
          <p:cNvSpPr>
            <a:spLocks noGrp="1"/>
          </p:cNvSpPr>
          <p:nvPr>
            <p:ph idx="1"/>
          </p:nvPr>
        </p:nvSpPr>
        <p:spPr>
          <a:xfrm>
            <a:off x="457200" y="1600200"/>
            <a:ext cx="8229600" cy="4781128"/>
          </a:xfrm>
        </p:spPr>
        <p:txBody>
          <a:bodyPr/>
          <a:lstStyle/>
          <a:p>
            <a:pPr marL="0" indent="0">
              <a:buNone/>
            </a:pPr>
            <a:r>
              <a:rPr lang="es-CL" dirty="0" smtClean="0"/>
              <a:t>La primera ley de la termodinámica es simplemente una nueva exposición del principio de la conservación de la energía.</a:t>
            </a:r>
          </a:p>
          <a:p>
            <a:pPr marL="0" indent="0">
              <a:buNone/>
            </a:pPr>
            <a:r>
              <a:rPr lang="es-CL" dirty="0" smtClean="0"/>
              <a:t>LA ENERGÍA NO PUEDE CREARSE </a:t>
            </a:r>
            <a:r>
              <a:rPr lang="es-CL" smtClean="0"/>
              <a:t>O </a:t>
            </a:r>
            <a:r>
              <a:rPr lang="es-CL" smtClean="0"/>
              <a:t>DESTRUIRSE</a:t>
            </a:r>
            <a:r>
              <a:rPr lang="es-CL" dirty="0" smtClean="0"/>
              <a:t>, SÓLO TRANSFORMARSE DE UNA FORMA EN OTRA.</a:t>
            </a:r>
          </a:p>
          <a:p>
            <a:pPr marL="0" indent="0">
              <a:buNone/>
            </a:pPr>
            <a:r>
              <a:rPr lang="es-CL" dirty="0" smtClean="0"/>
              <a:t>Al aplicar esta ley a un proceso termodinámico se observa, a partir de la ecuación (1), que,</a:t>
            </a:r>
          </a:p>
          <a:p>
            <a:pPr marL="0" indent="0" algn="ctr">
              <a:buNone/>
            </a:pPr>
            <a:r>
              <a:rPr lang="es-CL" dirty="0" smtClean="0">
                <a:sym typeface="Wingdings 3" panose="05040102010807070707" pitchFamily="18" charset="2"/>
              </a:rPr>
              <a:t>Q  =  U  +  W</a:t>
            </a:r>
            <a:endParaRPr lang="es-CL" dirty="0" smtClean="0"/>
          </a:p>
          <a:p>
            <a:pPr marL="0" indent="0">
              <a:buNone/>
            </a:pPr>
            <a:endParaRPr lang="es-CL" dirty="0"/>
          </a:p>
        </p:txBody>
      </p:sp>
    </p:spTree>
    <p:extLst>
      <p:ext uri="{BB962C8B-B14F-4D97-AF65-F5344CB8AC3E}">
        <p14:creationId xmlns:p14="http://schemas.microsoft.com/office/powerpoint/2010/main" val="2732170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smtClean="0"/>
              <a:t/>
            </a:r>
            <a:br>
              <a:rPr lang="es-CL" dirty="0" smtClean="0"/>
            </a:br>
            <a:endParaRPr lang="es-CL" dirty="0"/>
          </a:p>
        </p:txBody>
      </p:sp>
      <p:sp>
        <p:nvSpPr>
          <p:cNvPr id="3" name="Marcador de contenido 2"/>
          <p:cNvSpPr>
            <a:spLocks noGrp="1"/>
          </p:cNvSpPr>
          <p:nvPr>
            <p:ph idx="1"/>
          </p:nvPr>
        </p:nvSpPr>
        <p:spPr>
          <a:xfrm>
            <a:off x="457200" y="548680"/>
            <a:ext cx="8229600" cy="5328592"/>
          </a:xfrm>
        </p:spPr>
        <p:txBody>
          <a:bodyPr>
            <a:normAutofit/>
          </a:bodyPr>
          <a:lstStyle/>
          <a:p>
            <a:pPr marL="0" indent="0">
              <a:buNone/>
            </a:pPr>
            <a:r>
              <a:rPr lang="es-CL" dirty="0" smtClean="0"/>
              <a:t>Esta ecuación representa el postulado matemático de le </a:t>
            </a:r>
            <a:r>
              <a:rPr lang="es-CL" b="1" dirty="0" smtClean="0"/>
              <a:t>la </a:t>
            </a:r>
            <a:r>
              <a:rPr lang="es-CL" b="1" dirty="0"/>
              <a:t>primera </a:t>
            </a:r>
            <a:r>
              <a:rPr lang="es-CL" b="1" dirty="0" smtClean="0"/>
              <a:t>y de la termodinámica</a:t>
            </a:r>
            <a:r>
              <a:rPr lang="es-CL" dirty="0" smtClean="0"/>
              <a:t>, a cual puede enunciarse como sigue:</a:t>
            </a:r>
          </a:p>
          <a:p>
            <a:pPr marL="0" indent="0">
              <a:buNone/>
            </a:pPr>
            <a:r>
              <a:rPr lang="es-CL" dirty="0" smtClean="0"/>
              <a:t>Primera ley de la termodinámica: en cualquier proceso termodinámico, el calor neto absorbido por un sistema es igual a la suma del trabajo neto que este realiza y el cambio de su energía interna.  </a:t>
            </a:r>
            <a:endParaRPr lang="es-CL" dirty="0"/>
          </a:p>
        </p:txBody>
      </p:sp>
    </p:spTree>
    <p:extLst>
      <p:ext uri="{BB962C8B-B14F-4D97-AF65-F5344CB8AC3E}">
        <p14:creationId xmlns:p14="http://schemas.microsoft.com/office/powerpoint/2010/main" val="2167546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91264" cy="5793507"/>
          </a:xfrm>
        </p:spPr>
        <p:txBody>
          <a:bodyPr/>
          <a:lstStyle/>
          <a:p>
            <a:pPr marL="0" indent="0">
              <a:buNone/>
            </a:pPr>
            <a:r>
              <a:rPr lang="es-CL" dirty="0" smtClean="0"/>
              <a:t>Cuando se aplica la primera ley de la termodinámica es preciso reconocer que el calor Q suministrado en un sistema es positivo y el que expulsa o pierde el sistema es negativo. El trabajo que realiza un sistema es positivo; el que se hace sobre el sistema es negativo. Un aumento de la energía interna es positivo; una disminución negativa.   </a:t>
            </a:r>
            <a:endParaRPr lang="es-CL" dirty="0"/>
          </a:p>
        </p:txBody>
      </p:sp>
    </p:spTree>
    <p:extLst>
      <p:ext uri="{BB962C8B-B14F-4D97-AF65-F5344CB8AC3E}">
        <p14:creationId xmlns:p14="http://schemas.microsoft.com/office/powerpoint/2010/main" val="4188318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smtClean="0"/>
              <a:t>Convenciones de signos de la primera ley de la termodinámica.</a:t>
            </a:r>
            <a:endParaRPr lang="es-CL" dirty="0"/>
          </a:p>
        </p:txBody>
      </p:sp>
      <p:sp>
        <p:nvSpPr>
          <p:cNvPr id="3" name="Marcador de contenido 2"/>
          <p:cNvSpPr>
            <a:spLocks noGrp="1"/>
          </p:cNvSpPr>
          <p:nvPr>
            <p:ph idx="1"/>
          </p:nvPr>
        </p:nvSpPr>
        <p:spPr>
          <a:xfrm>
            <a:off x="457200" y="1600200"/>
            <a:ext cx="8229600" cy="4781128"/>
          </a:xfrm>
        </p:spPr>
        <p:style>
          <a:lnRef idx="2">
            <a:schemeClr val="dk1"/>
          </a:lnRef>
          <a:fillRef idx="1">
            <a:schemeClr val="lt1"/>
          </a:fillRef>
          <a:effectRef idx="0">
            <a:schemeClr val="dk1"/>
          </a:effectRef>
          <a:fontRef idx="minor">
            <a:schemeClr val="dk1"/>
          </a:fontRef>
        </p:style>
        <p:txBody>
          <a:bodyPr/>
          <a:lstStyle/>
          <a:p>
            <a:pPr marL="0" indent="0">
              <a:buNone/>
            </a:pPr>
            <a:endParaRPr lang="es-CL" dirty="0" smtClean="0"/>
          </a:p>
          <a:p>
            <a:pPr marL="0" indent="0">
              <a:buNone/>
            </a:pPr>
            <a:r>
              <a:rPr lang="es-CL" dirty="0" smtClean="0"/>
              <a:t>                                      + W</a:t>
            </a:r>
            <a:endParaRPr lang="es-CL" dirty="0"/>
          </a:p>
          <a:p>
            <a:pPr marL="0" indent="0">
              <a:buNone/>
            </a:pPr>
            <a:r>
              <a:rPr lang="es-CL" dirty="0" smtClean="0"/>
              <a:t>       + Q</a:t>
            </a:r>
          </a:p>
          <a:p>
            <a:pPr marL="0" indent="0">
              <a:buNone/>
            </a:pPr>
            <a:r>
              <a:rPr lang="es-CL" dirty="0"/>
              <a:t> </a:t>
            </a:r>
            <a:r>
              <a:rPr lang="es-CL" dirty="0" smtClean="0"/>
              <a:t>                            + </a:t>
            </a:r>
            <a:r>
              <a:rPr lang="es-CL" dirty="0" smtClean="0">
                <a:sym typeface="Wingdings 3" panose="05040102010807070707" pitchFamily="18" charset="2"/>
              </a:rPr>
              <a:t> U</a:t>
            </a:r>
            <a:endParaRPr lang="es-CL" dirty="0"/>
          </a:p>
        </p:txBody>
      </p:sp>
      <p:cxnSp>
        <p:nvCxnSpPr>
          <p:cNvPr id="11" name="Conector recto 10"/>
          <p:cNvCxnSpPr/>
          <p:nvPr/>
        </p:nvCxnSpPr>
        <p:spPr>
          <a:xfrm>
            <a:off x="2771800" y="2996952"/>
            <a:ext cx="1800200" cy="0"/>
          </a:xfrm>
          <a:prstGeom prst="line">
            <a:avLst/>
          </a:prstGeom>
        </p:spPr>
        <p:style>
          <a:lnRef idx="3">
            <a:schemeClr val="dk1"/>
          </a:lnRef>
          <a:fillRef idx="0">
            <a:schemeClr val="dk1"/>
          </a:fillRef>
          <a:effectRef idx="2">
            <a:schemeClr val="dk1"/>
          </a:effectRef>
          <a:fontRef idx="minor">
            <a:schemeClr val="tx1"/>
          </a:fontRef>
        </p:style>
      </p:cxnSp>
      <p:cxnSp>
        <p:nvCxnSpPr>
          <p:cNvPr id="13" name="Conector recto 12"/>
          <p:cNvCxnSpPr/>
          <p:nvPr/>
        </p:nvCxnSpPr>
        <p:spPr>
          <a:xfrm>
            <a:off x="2771800" y="2996952"/>
            <a:ext cx="0" cy="1152128"/>
          </a:xfrm>
          <a:prstGeom prst="line">
            <a:avLst/>
          </a:prstGeom>
        </p:spPr>
        <p:style>
          <a:lnRef idx="3">
            <a:schemeClr val="dk1"/>
          </a:lnRef>
          <a:fillRef idx="0">
            <a:schemeClr val="dk1"/>
          </a:fillRef>
          <a:effectRef idx="2">
            <a:schemeClr val="dk1"/>
          </a:effectRef>
          <a:fontRef idx="minor">
            <a:schemeClr val="tx1"/>
          </a:fontRef>
        </p:style>
      </p:cxnSp>
      <p:cxnSp>
        <p:nvCxnSpPr>
          <p:cNvPr id="15" name="Conector recto 14"/>
          <p:cNvCxnSpPr/>
          <p:nvPr/>
        </p:nvCxnSpPr>
        <p:spPr>
          <a:xfrm>
            <a:off x="4572000" y="2996952"/>
            <a:ext cx="0" cy="1152128"/>
          </a:xfrm>
          <a:prstGeom prst="line">
            <a:avLst/>
          </a:prstGeom>
        </p:spPr>
        <p:style>
          <a:lnRef idx="3">
            <a:schemeClr val="dk1"/>
          </a:lnRef>
          <a:fillRef idx="0">
            <a:schemeClr val="dk1"/>
          </a:fillRef>
          <a:effectRef idx="2">
            <a:schemeClr val="dk1"/>
          </a:effectRef>
          <a:fontRef idx="minor">
            <a:schemeClr val="tx1"/>
          </a:fontRef>
        </p:style>
      </p:cxnSp>
      <p:cxnSp>
        <p:nvCxnSpPr>
          <p:cNvPr id="17" name="Conector recto 16"/>
          <p:cNvCxnSpPr/>
          <p:nvPr/>
        </p:nvCxnSpPr>
        <p:spPr>
          <a:xfrm>
            <a:off x="2771800" y="4149080"/>
            <a:ext cx="1800200" cy="0"/>
          </a:xfrm>
          <a:prstGeom prst="line">
            <a:avLst/>
          </a:prstGeom>
        </p:spPr>
        <p:style>
          <a:lnRef idx="3">
            <a:schemeClr val="dk1"/>
          </a:lnRef>
          <a:fillRef idx="0">
            <a:schemeClr val="dk1"/>
          </a:fillRef>
          <a:effectRef idx="2">
            <a:schemeClr val="dk1"/>
          </a:effectRef>
          <a:fontRef idx="minor">
            <a:schemeClr val="tx1"/>
          </a:fontRef>
        </p:style>
      </p:cxnSp>
      <p:cxnSp>
        <p:nvCxnSpPr>
          <p:cNvPr id="19" name="Conector recto de flecha 18"/>
          <p:cNvCxnSpPr/>
          <p:nvPr/>
        </p:nvCxnSpPr>
        <p:spPr>
          <a:xfrm>
            <a:off x="1043608" y="3573016"/>
            <a:ext cx="201622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Conector recto de flecha 21"/>
          <p:cNvCxnSpPr/>
          <p:nvPr/>
        </p:nvCxnSpPr>
        <p:spPr>
          <a:xfrm flipV="1">
            <a:off x="3671900" y="2132856"/>
            <a:ext cx="0" cy="1152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49068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76672"/>
            <a:ext cx="8229600" cy="5649491"/>
          </a:xfrm>
        </p:spPr>
        <p:txBody>
          <a:bodyPr/>
          <a:lstStyle/>
          <a:p>
            <a:pPr marL="0" indent="0">
              <a:buNone/>
            </a:pPr>
            <a:endParaRPr lang="es-CL" dirty="0" smtClean="0"/>
          </a:p>
          <a:p>
            <a:pPr marL="0" indent="0">
              <a:buNone/>
            </a:pPr>
            <a:endParaRPr lang="es-CL" dirty="0"/>
          </a:p>
          <a:p>
            <a:pPr marL="0" indent="0">
              <a:buNone/>
            </a:pPr>
            <a:endParaRPr lang="es-CL" dirty="0" smtClean="0"/>
          </a:p>
          <a:p>
            <a:pPr marL="0" indent="0">
              <a:buNone/>
            </a:pPr>
            <a:r>
              <a:rPr lang="es-CL" dirty="0" smtClean="0"/>
              <a:t>       -  W</a:t>
            </a:r>
            <a:endParaRPr lang="es-CL" dirty="0"/>
          </a:p>
          <a:p>
            <a:pPr marL="0" indent="0">
              <a:buNone/>
            </a:pPr>
            <a:r>
              <a:rPr lang="es-CL" dirty="0" smtClean="0"/>
              <a:t>                              -  </a:t>
            </a:r>
            <a:r>
              <a:rPr lang="es-CL" dirty="0" smtClean="0">
                <a:sym typeface="Wingdings 3" panose="05040102010807070707" pitchFamily="18" charset="2"/>
              </a:rPr>
              <a:t> U</a:t>
            </a:r>
            <a:endParaRPr lang="es-CL" dirty="0" smtClean="0"/>
          </a:p>
          <a:p>
            <a:pPr marL="0" indent="0">
              <a:buNone/>
            </a:pPr>
            <a:endParaRPr lang="es-CL" dirty="0" smtClean="0"/>
          </a:p>
          <a:p>
            <a:pPr marL="0" indent="0">
              <a:buNone/>
            </a:pPr>
            <a:r>
              <a:rPr lang="es-CL" dirty="0" smtClean="0"/>
              <a:t>                                       - Q</a:t>
            </a:r>
            <a:endParaRPr lang="es-CL" dirty="0"/>
          </a:p>
          <a:p>
            <a:pPr marL="0" indent="0">
              <a:buNone/>
            </a:pPr>
            <a:endParaRPr lang="es-CL" dirty="0"/>
          </a:p>
        </p:txBody>
      </p:sp>
      <p:cxnSp>
        <p:nvCxnSpPr>
          <p:cNvPr id="5" name="Conector recto 4"/>
          <p:cNvCxnSpPr/>
          <p:nvPr/>
        </p:nvCxnSpPr>
        <p:spPr>
          <a:xfrm>
            <a:off x="2627784" y="2348880"/>
            <a:ext cx="2304256" cy="0"/>
          </a:xfrm>
          <a:prstGeom prst="line">
            <a:avLst/>
          </a:prstGeom>
        </p:spPr>
        <p:style>
          <a:lnRef idx="3">
            <a:schemeClr val="dk1"/>
          </a:lnRef>
          <a:fillRef idx="0">
            <a:schemeClr val="dk1"/>
          </a:fillRef>
          <a:effectRef idx="2">
            <a:schemeClr val="dk1"/>
          </a:effectRef>
          <a:fontRef idx="minor">
            <a:schemeClr val="tx1"/>
          </a:fontRef>
        </p:style>
      </p:cxnSp>
      <p:cxnSp>
        <p:nvCxnSpPr>
          <p:cNvPr id="7" name="Conector recto 6"/>
          <p:cNvCxnSpPr/>
          <p:nvPr/>
        </p:nvCxnSpPr>
        <p:spPr>
          <a:xfrm>
            <a:off x="2627784" y="2348880"/>
            <a:ext cx="0" cy="1296144"/>
          </a:xfrm>
          <a:prstGeom prst="line">
            <a:avLst/>
          </a:prstGeom>
        </p:spPr>
        <p:style>
          <a:lnRef idx="3">
            <a:schemeClr val="dk1"/>
          </a:lnRef>
          <a:fillRef idx="0">
            <a:schemeClr val="dk1"/>
          </a:fillRef>
          <a:effectRef idx="2">
            <a:schemeClr val="dk1"/>
          </a:effectRef>
          <a:fontRef idx="minor">
            <a:schemeClr val="tx1"/>
          </a:fontRef>
        </p:style>
      </p:cxnSp>
      <p:cxnSp>
        <p:nvCxnSpPr>
          <p:cNvPr id="9" name="Conector recto 8"/>
          <p:cNvCxnSpPr/>
          <p:nvPr/>
        </p:nvCxnSpPr>
        <p:spPr>
          <a:xfrm>
            <a:off x="4932040" y="2348880"/>
            <a:ext cx="0" cy="1296144"/>
          </a:xfrm>
          <a:prstGeom prst="line">
            <a:avLst/>
          </a:prstGeom>
        </p:spPr>
        <p:style>
          <a:lnRef idx="3">
            <a:schemeClr val="dk1"/>
          </a:lnRef>
          <a:fillRef idx="0">
            <a:schemeClr val="dk1"/>
          </a:fillRef>
          <a:effectRef idx="2">
            <a:schemeClr val="dk1"/>
          </a:effectRef>
          <a:fontRef idx="minor">
            <a:schemeClr val="tx1"/>
          </a:fontRef>
        </p:style>
      </p:cxnSp>
      <p:cxnSp>
        <p:nvCxnSpPr>
          <p:cNvPr id="13" name="Conector recto 12"/>
          <p:cNvCxnSpPr/>
          <p:nvPr/>
        </p:nvCxnSpPr>
        <p:spPr>
          <a:xfrm>
            <a:off x="2627784" y="3645024"/>
            <a:ext cx="2304256" cy="0"/>
          </a:xfrm>
          <a:prstGeom prst="line">
            <a:avLst/>
          </a:prstGeom>
        </p:spPr>
        <p:style>
          <a:lnRef idx="3">
            <a:schemeClr val="dk1"/>
          </a:lnRef>
          <a:fillRef idx="0">
            <a:schemeClr val="dk1"/>
          </a:fillRef>
          <a:effectRef idx="2">
            <a:schemeClr val="dk1"/>
          </a:effectRef>
          <a:fontRef idx="minor">
            <a:schemeClr val="tx1"/>
          </a:fontRef>
        </p:style>
      </p:cxnSp>
      <p:cxnSp>
        <p:nvCxnSpPr>
          <p:cNvPr id="15" name="Conector recto de flecha 14"/>
          <p:cNvCxnSpPr/>
          <p:nvPr/>
        </p:nvCxnSpPr>
        <p:spPr>
          <a:xfrm>
            <a:off x="971600" y="3068960"/>
            <a:ext cx="201622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Conector recto de flecha 16"/>
          <p:cNvCxnSpPr/>
          <p:nvPr/>
        </p:nvCxnSpPr>
        <p:spPr>
          <a:xfrm>
            <a:off x="3779912" y="3501008"/>
            <a:ext cx="0" cy="129614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59963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5793507"/>
          </a:xfrm>
        </p:spPr>
        <p:txBody>
          <a:bodyPr/>
          <a:lstStyle/>
          <a:p>
            <a:pPr marL="0" indent="0">
              <a:buNone/>
            </a:pPr>
            <a:r>
              <a:rPr lang="es-CL" dirty="0" smtClean="0"/>
              <a:t>Ejemplo: </a:t>
            </a:r>
          </a:p>
          <a:p>
            <a:pPr marL="0" indent="0">
              <a:buNone/>
            </a:pPr>
            <a:endParaRPr lang="es-CL" dirty="0"/>
          </a:p>
          <a:p>
            <a:pPr marL="0" indent="0">
              <a:buNone/>
            </a:pPr>
            <a:r>
              <a:rPr lang="es-CL" dirty="0" smtClean="0"/>
              <a:t>1).-   Si un gas absorbe 800 J de calor y realiza un trabajo neto de 200 J mientras expulsa 300 J de calor en el proceso. Determine la energía interna del sistema.</a:t>
            </a:r>
          </a:p>
          <a:p>
            <a:pPr marL="0" indent="0">
              <a:buNone/>
            </a:pPr>
            <a:r>
              <a:rPr lang="es-CL" dirty="0" smtClean="0"/>
              <a:t>2).-   Una máquina térmica realiza 240 J de trabajo durante el cual su energía interna disminuye en 400 J. ¿Cuál será el intercambio de calor neto de este proceso?</a:t>
            </a:r>
            <a:endParaRPr lang="es-CL" dirty="0"/>
          </a:p>
        </p:txBody>
      </p:sp>
    </p:spTree>
    <p:extLst>
      <p:ext uri="{BB962C8B-B14F-4D97-AF65-F5344CB8AC3E}">
        <p14:creationId xmlns:p14="http://schemas.microsoft.com/office/powerpoint/2010/main" val="2131530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smtClean="0"/>
              <a:t>Procesos isobáricos y el diagrama P - V </a:t>
            </a:r>
            <a:endParaRPr lang="es-CL" dirty="0"/>
          </a:p>
        </p:txBody>
      </p:sp>
      <p:pic>
        <p:nvPicPr>
          <p:cNvPr id="8" name="Picture 2" descr="http://eltamiz.com/images/2010/November/maquina-isobarico-inicia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6620" y="1600200"/>
            <a:ext cx="4610759"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72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lnSpcReduction="10000"/>
          </a:bodyPr>
          <a:lstStyle/>
          <a:p>
            <a:pPr marL="0" indent="0" algn="just">
              <a:buNone/>
            </a:pPr>
            <a:r>
              <a:rPr lang="es-CL" dirty="0"/>
              <a:t>Los estados de equilibrio son necesariamente coherentes con los contornos del sistema y las restricciones a las que esté sometido. Por medio de los cambios producidos en estas restricciones (esto es, al retirar limitaciones tales como impedir la expansión del volumen del sistema, impedir el flujo de calor, etc.), el sistema tenderá a evolucionar de un estado de equilibrio a </a:t>
            </a:r>
            <a:r>
              <a:rPr lang="es-CL" dirty="0" smtClean="0"/>
              <a:t>otro;</a:t>
            </a:r>
            <a:r>
              <a:rPr lang="es-CL" baseline="30000" dirty="0"/>
              <a:t> </a:t>
            </a:r>
            <a:r>
              <a:rPr lang="es-CL" dirty="0" smtClean="0"/>
              <a:t>comparando </a:t>
            </a:r>
            <a:r>
              <a:rPr lang="es-CL" dirty="0"/>
              <a:t>ambos estados de equilibrio, la termodinámica permite estudiar los procesos de intercambio de masa y energía térmica entre sistemas térmicos diferentes.</a:t>
            </a:r>
          </a:p>
        </p:txBody>
      </p:sp>
    </p:spTree>
    <p:extLst>
      <p:ext uri="{BB962C8B-B14F-4D97-AF65-F5344CB8AC3E}">
        <p14:creationId xmlns:p14="http://schemas.microsoft.com/office/powerpoint/2010/main" val="40750358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i.ytimg.com/vi/wH1KrseyurI/hqdefaul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692696"/>
            <a:ext cx="7056784"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32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mage.slidesharecdn.com/leyesdelatermodinmica-100805145529-phpapp02/95/leyes-de-la-termodinmica-14-728.jpg?cb=12810202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332656"/>
            <a:ext cx="7560840"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293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mage.slidesharecdn.com/procesosisobricos-120228234304-phpapp01/95/procesos-isobricos-10-728.jpg?cb=133047277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4900" y="404664"/>
            <a:ext cx="6934200" cy="5569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233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images.slideplayer.es/1/17353/slides/slide_1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172" y="404813"/>
            <a:ext cx="7871882" cy="590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40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474963" y="1267780"/>
            <a:ext cx="6194073" cy="4322439"/>
          </a:xfrm>
          <a:prstGeom prst="rect">
            <a:avLst/>
          </a:prstGeom>
        </p:spPr>
      </p:pic>
    </p:spTree>
    <p:extLst>
      <p:ext uri="{BB962C8B-B14F-4D97-AF65-F5344CB8AC3E}">
        <p14:creationId xmlns:p14="http://schemas.microsoft.com/office/powerpoint/2010/main" val="1752418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normAutofit fontScale="92500" lnSpcReduction="10000"/>
          </a:bodyPr>
          <a:lstStyle/>
          <a:p>
            <a:pPr marL="0" indent="0">
              <a:buNone/>
            </a:pPr>
            <a:r>
              <a:rPr lang="es-CL" dirty="0" smtClean="0"/>
              <a:t>Resulta aleccionador estudiar los cambios de energía inherentes a los procesos termodinámicos analizando un gas encerrado en un cilindro equipado con un émbolo móvil y sin fricción. Consideremos el trabajo realizado que se dilata en un sistema. El émbolo tiene un área de sección transversal A y descansa sobre una columna de gas a presión P. El calor puede fluir hacia dentro o fuera del gas a través de las paredes del cilindro. Es posible realizar trabajo sobre el gas o que éste lo realice empujando el émbolo hacia abajo; también es posible que el gas efectúe trabajo a medida que se dilata hacia arriba.   </a:t>
            </a:r>
            <a:endParaRPr lang="es-CL" dirty="0"/>
          </a:p>
        </p:txBody>
      </p:sp>
    </p:spTree>
    <p:extLst>
      <p:ext uri="{BB962C8B-B14F-4D97-AF65-F5344CB8AC3E}">
        <p14:creationId xmlns:p14="http://schemas.microsoft.com/office/powerpoint/2010/main" val="2747989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dirty="0"/>
          </a:p>
        </p:txBody>
      </p:sp>
      <p:sp>
        <p:nvSpPr>
          <p:cNvPr id="3" name="Marcador de contenido 2"/>
          <p:cNvSpPr>
            <a:spLocks noGrp="1"/>
          </p:cNvSpPr>
          <p:nvPr>
            <p:ph idx="1"/>
          </p:nvPr>
        </p:nvSpPr>
        <p:spPr/>
        <p:txBody>
          <a:bodyPr/>
          <a:lstStyle/>
          <a:p>
            <a:r>
              <a:rPr lang="es-CL" dirty="0" smtClean="0"/>
              <a:t>Figura 20.4</a:t>
            </a:r>
            <a:endParaRPr lang="es-CL" dirty="0"/>
          </a:p>
        </p:txBody>
      </p:sp>
    </p:spTree>
    <p:extLst>
      <p:ext uri="{BB962C8B-B14F-4D97-AF65-F5344CB8AC3E}">
        <p14:creationId xmlns:p14="http://schemas.microsoft.com/office/powerpoint/2010/main" val="931789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normAutofit fontScale="92500" lnSpcReduction="10000"/>
          </a:bodyPr>
          <a:lstStyle/>
          <a:p>
            <a:pPr marL="0" indent="0">
              <a:buNone/>
            </a:pPr>
            <a:r>
              <a:rPr lang="es-CL" dirty="0" smtClean="0"/>
              <a:t>Consideremos primero el trabajo efectuado por el gas cuando se dilata a una presión constante </a:t>
            </a:r>
          </a:p>
          <a:p>
            <a:pPr marL="0" indent="0">
              <a:buNone/>
            </a:pPr>
            <a:r>
              <a:rPr lang="es-CL" dirty="0" smtClean="0"/>
              <a:t>(P = F/A). La fuerza F ejercida por el gas sobre el émbolo será igual al producto de la presión P por el área A del émbolo.</a:t>
            </a:r>
          </a:p>
          <a:p>
            <a:pPr marL="0" indent="0" algn="ctr">
              <a:buNone/>
            </a:pPr>
            <a:r>
              <a:rPr lang="es-CL" dirty="0" smtClean="0"/>
              <a:t>F = PA</a:t>
            </a:r>
          </a:p>
          <a:p>
            <a:pPr marL="0" indent="0">
              <a:buNone/>
            </a:pPr>
            <a:r>
              <a:rPr lang="es-CL" dirty="0" smtClean="0"/>
              <a:t>Recuerde que el trabajo equivale al producto de la fuerza por el desplazamiento paralelo. Si el émbolo se mueve hacia arriba a lo largo de una distancia </a:t>
            </a:r>
            <a:r>
              <a:rPr lang="es-CL" dirty="0" smtClean="0">
                <a:sym typeface="Wingdings 3" panose="05040102010807070707" pitchFamily="18" charset="2"/>
              </a:rPr>
              <a:t>x, el trabajo realizado será:</a:t>
            </a:r>
          </a:p>
          <a:p>
            <a:pPr marL="0" indent="0" algn="ctr">
              <a:buNone/>
            </a:pPr>
            <a:r>
              <a:rPr lang="es-CL" dirty="0" smtClean="0">
                <a:sym typeface="Wingdings 3" panose="05040102010807070707" pitchFamily="18" charset="2"/>
              </a:rPr>
              <a:t>W = F x = (PA)x</a:t>
            </a:r>
            <a:endParaRPr lang="es-CL" dirty="0" smtClean="0"/>
          </a:p>
          <a:p>
            <a:pPr marL="0" indent="0">
              <a:buNone/>
            </a:pPr>
            <a:r>
              <a:rPr lang="es-CL" dirty="0" smtClean="0"/>
              <a:t> </a:t>
            </a:r>
            <a:endParaRPr lang="es-CL" dirty="0"/>
          </a:p>
        </p:txBody>
      </p:sp>
    </p:spTree>
    <p:extLst>
      <p:ext uri="{BB962C8B-B14F-4D97-AF65-F5344CB8AC3E}">
        <p14:creationId xmlns:p14="http://schemas.microsoft.com/office/powerpoint/2010/main" val="2662729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76672"/>
            <a:ext cx="8229600" cy="5649491"/>
          </a:xfrm>
        </p:spPr>
        <p:txBody>
          <a:bodyPr>
            <a:normAutofit fontScale="92500" lnSpcReduction="20000"/>
          </a:bodyPr>
          <a:lstStyle/>
          <a:p>
            <a:pPr marL="0" indent="0">
              <a:buNone/>
            </a:pPr>
            <a:r>
              <a:rPr lang="es-CL" dirty="0" smtClean="0"/>
              <a:t>Pero el aumento del volumen </a:t>
            </a:r>
            <a:r>
              <a:rPr lang="es-CL" dirty="0" smtClean="0">
                <a:sym typeface="Wingdings 3" panose="05040102010807070707" pitchFamily="18" charset="2"/>
              </a:rPr>
              <a:t>W del gas es simplemente A x, así que podemos reordenar los factores de arriba para determinar que el trabajo hecho por un gas que se dilata a presión constante está dado por:</a:t>
            </a:r>
          </a:p>
          <a:p>
            <a:pPr marL="0" indent="0" algn="ctr">
              <a:buNone/>
            </a:pPr>
            <a:r>
              <a:rPr lang="es-CL" dirty="0" smtClean="0">
                <a:sym typeface="Wingdings 3" panose="05040102010807070707" pitchFamily="18" charset="2"/>
              </a:rPr>
              <a:t>W = P V </a:t>
            </a:r>
          </a:p>
          <a:p>
            <a:pPr marL="0" indent="0">
              <a:buNone/>
            </a:pPr>
            <a:r>
              <a:rPr lang="es-CL" dirty="0" smtClean="0">
                <a:sym typeface="Wingdings 3" panose="05040102010807070707" pitchFamily="18" charset="2"/>
              </a:rPr>
              <a:t>En otras palabras, el trabajo neto es igual al producto de la presión constante por el cambio de volumen. Éste es un ejemplo de lo que se denomina </a:t>
            </a:r>
            <a:r>
              <a:rPr lang="es-CL" b="1" dirty="0" smtClean="0">
                <a:sym typeface="Wingdings 3" panose="05040102010807070707" pitchFamily="18" charset="2"/>
              </a:rPr>
              <a:t>proceso isobárico</a:t>
            </a:r>
            <a:r>
              <a:rPr lang="es-CL" dirty="0" smtClean="0">
                <a:sym typeface="Wingdings 3" panose="05040102010807070707" pitchFamily="18" charset="2"/>
              </a:rPr>
              <a:t>. Cabe señalar que el cambio de volumen V es el valor final menos el inicial, de modo que una disminución del volumen resulta en trabajo negativo, en tanto que un aumento en trabajo positivo. </a:t>
            </a:r>
            <a:endParaRPr lang="es-CL" b="1" dirty="0"/>
          </a:p>
        </p:txBody>
      </p:sp>
    </p:spTree>
    <p:extLst>
      <p:ext uri="{BB962C8B-B14F-4D97-AF65-F5344CB8AC3E}">
        <p14:creationId xmlns:p14="http://schemas.microsoft.com/office/powerpoint/2010/main" val="20708597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lstStyle/>
          <a:p>
            <a:pPr marL="0" indent="0">
              <a:buNone/>
            </a:pPr>
            <a:r>
              <a:rPr lang="es-CL" dirty="0" smtClean="0"/>
              <a:t>Un proceso isobárico es un proceso termodinámico que sucede a presión constante.</a:t>
            </a:r>
          </a:p>
          <a:p>
            <a:pPr marL="0" indent="0">
              <a:buNone/>
            </a:pPr>
            <a:endParaRPr lang="es-CL" dirty="0"/>
          </a:p>
        </p:txBody>
      </p:sp>
      <p:pic>
        <p:nvPicPr>
          <p:cNvPr id="4" name="Imagen 3"/>
          <p:cNvPicPr>
            <a:picLocks noChangeAspect="1"/>
          </p:cNvPicPr>
          <p:nvPr/>
        </p:nvPicPr>
        <p:blipFill>
          <a:blip r:embed="rId2"/>
          <a:stretch>
            <a:fillRect/>
          </a:stretch>
        </p:blipFill>
        <p:spPr>
          <a:xfrm>
            <a:off x="1619672" y="1781269"/>
            <a:ext cx="6194073" cy="4322439"/>
          </a:xfrm>
          <a:prstGeom prst="rect">
            <a:avLst/>
          </a:prstGeom>
        </p:spPr>
      </p:pic>
    </p:spTree>
    <p:extLst>
      <p:ext uri="{BB962C8B-B14F-4D97-AF65-F5344CB8AC3E}">
        <p14:creationId xmlns:p14="http://schemas.microsoft.com/office/powerpoint/2010/main" val="194507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85000" lnSpcReduction="20000"/>
          </a:bodyPr>
          <a:lstStyle/>
          <a:p>
            <a:pPr marL="0" indent="0" algn="just">
              <a:buNone/>
            </a:pPr>
            <a:r>
              <a:rPr lang="es-CL" dirty="0"/>
              <a:t>Como ciencia fenomenológica, la termodinámica no se ocupa de ofrecer una interpretación física de sus magnitudes. La primera de ellas, </a:t>
            </a:r>
            <a:r>
              <a:rPr lang="es-CL" dirty="0">
                <a:solidFill>
                  <a:srgbClr val="FF0000"/>
                </a:solidFill>
              </a:rPr>
              <a:t>la </a:t>
            </a:r>
            <a:r>
              <a:rPr lang="es-CL" dirty="0" smtClean="0">
                <a:solidFill>
                  <a:srgbClr val="FF0000"/>
                </a:solidFill>
              </a:rPr>
              <a:t>energía interna</a:t>
            </a:r>
            <a:r>
              <a:rPr lang="es-CL" dirty="0" smtClean="0"/>
              <a:t>, </a:t>
            </a:r>
            <a:r>
              <a:rPr lang="es-CL" dirty="0"/>
              <a:t>se acepta como una manifestación macroscópica de las leyes de conservación de la energía a nivel microscópico, que permite caracterizar el estado energético del sistema macroscópico</a:t>
            </a:r>
            <a:r>
              <a:rPr lang="es-CL" dirty="0" smtClean="0"/>
              <a:t>.</a:t>
            </a:r>
            <a:r>
              <a:rPr lang="es-CL" dirty="0"/>
              <a:t> El punto de partida para la mayor parte de las consideraciones termodinámicas son los que postulan que la energía puede ser intercambiada entre sistemas en forma de calor o </a:t>
            </a:r>
            <a:r>
              <a:rPr lang="es-CL" dirty="0" smtClean="0">
                <a:solidFill>
                  <a:srgbClr val="FF0000"/>
                </a:solidFill>
              </a:rPr>
              <a:t>trabajo</a:t>
            </a:r>
            <a:r>
              <a:rPr lang="es-CL" dirty="0" smtClean="0"/>
              <a:t>, </a:t>
            </a:r>
            <a:r>
              <a:rPr lang="es-CL" dirty="0"/>
              <a:t>y que sólo puede hacerse de una determinada manera. También se introduce una magnitud </a:t>
            </a:r>
            <a:r>
              <a:rPr lang="es-CL" dirty="0" smtClean="0"/>
              <a:t>llamada </a:t>
            </a:r>
            <a:r>
              <a:rPr lang="es-CL" dirty="0" smtClean="0">
                <a:solidFill>
                  <a:srgbClr val="FF0000"/>
                </a:solidFill>
              </a:rPr>
              <a:t>entropía</a:t>
            </a:r>
            <a:r>
              <a:rPr lang="es-CL" dirty="0" smtClean="0"/>
              <a:t>,</a:t>
            </a:r>
            <a:r>
              <a:rPr lang="es-CL" dirty="0"/>
              <a:t> que se define como aquella función extensiva de la energía interna, el volumen y la composición molar que toma valores máximos en equilibrio: el principio de maximización de la entropía define el sentido en el que el sistema evoluciona de un estado de equilibrio a </a:t>
            </a:r>
            <a:r>
              <a:rPr lang="es-CL" dirty="0" smtClean="0"/>
              <a:t>otro.</a:t>
            </a:r>
            <a:endParaRPr lang="es-CL" dirty="0"/>
          </a:p>
        </p:txBody>
      </p:sp>
    </p:spTree>
    <p:extLst>
      <p:ext uri="{BB962C8B-B14F-4D97-AF65-F5344CB8AC3E}">
        <p14:creationId xmlns:p14="http://schemas.microsoft.com/office/powerpoint/2010/main" val="40438003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6048672"/>
          </a:xfrm>
        </p:spPr>
        <p:txBody>
          <a:bodyPr>
            <a:normAutofit lnSpcReduction="10000"/>
          </a:bodyPr>
          <a:lstStyle/>
          <a:p>
            <a:pPr marL="0" indent="0">
              <a:buNone/>
            </a:pPr>
            <a:r>
              <a:rPr lang="es-CL" dirty="0" smtClean="0"/>
              <a:t>El proceso que se muestra gráficamente en la figura anterior, donde se traza el incremento e volumen en función de la presión corresponde al </a:t>
            </a:r>
            <a:r>
              <a:rPr lang="es-CL" b="1" dirty="0" smtClean="0"/>
              <a:t>diagrama P – V</a:t>
            </a:r>
            <a:r>
              <a:rPr lang="es-CL" dirty="0" smtClean="0"/>
              <a:t>, es de gran utilidad en la termodinámica. En el ejemplo anterior, la presión era constante, por lo que la gráfica es una línea recta. Por lo tanto el área bajo la curva (o recta en este caso) equivale a:</a:t>
            </a:r>
          </a:p>
          <a:p>
            <a:pPr marL="0" indent="0" algn="ctr">
              <a:buNone/>
            </a:pPr>
            <a:r>
              <a:rPr lang="es-CL" dirty="0" smtClean="0"/>
              <a:t>Área = P(V</a:t>
            </a:r>
            <a:r>
              <a:rPr lang="es-CL" baseline="-25000" dirty="0" smtClean="0"/>
              <a:t>2</a:t>
            </a:r>
            <a:r>
              <a:rPr lang="es-CL" dirty="0"/>
              <a:t> </a:t>
            </a:r>
            <a:r>
              <a:rPr lang="es-CL" dirty="0" smtClean="0"/>
              <a:t>– V</a:t>
            </a:r>
            <a:r>
              <a:rPr lang="es-CL" baseline="-25000" dirty="0" smtClean="0"/>
              <a:t>1</a:t>
            </a:r>
            <a:r>
              <a:rPr lang="es-CL" dirty="0" smtClean="0"/>
              <a:t>) = P</a:t>
            </a:r>
            <a:r>
              <a:rPr lang="es-CL" dirty="0" smtClean="0">
                <a:sym typeface="Wingdings 3" panose="05040102010807070707" pitchFamily="18" charset="2"/>
              </a:rPr>
              <a:t>V</a:t>
            </a:r>
            <a:r>
              <a:rPr lang="es-CL" dirty="0" smtClean="0"/>
              <a:t> </a:t>
            </a:r>
            <a:r>
              <a:rPr lang="es-CL" b="1" dirty="0" smtClean="0"/>
              <a:t>  </a:t>
            </a:r>
          </a:p>
          <a:p>
            <a:pPr marL="0" indent="0">
              <a:buNone/>
            </a:pPr>
            <a:r>
              <a:rPr lang="es-CL" dirty="0" smtClean="0"/>
              <a:t>que también es igual al trabajo hecho por el gas que se dilata. Esto nos lleva a un principio importante:  </a:t>
            </a:r>
            <a:endParaRPr lang="es-CL" dirty="0"/>
          </a:p>
        </p:txBody>
      </p:sp>
    </p:spTree>
    <p:extLst>
      <p:ext uri="{BB962C8B-B14F-4D97-AF65-F5344CB8AC3E}">
        <p14:creationId xmlns:p14="http://schemas.microsoft.com/office/powerpoint/2010/main" val="2042202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5793507"/>
          </a:xfrm>
        </p:spPr>
        <p:txBody>
          <a:bodyPr/>
          <a:lstStyle/>
          <a:p>
            <a:pPr marL="0" indent="0">
              <a:buNone/>
            </a:pPr>
            <a:r>
              <a:rPr lang="es-CL" dirty="0" smtClean="0"/>
              <a:t>Cuando un proceso termodinámico implica cambios en el volumen, en la presión o en ambos factores, el trabajo realizado por el sistema es igual al área bajo la curva  en un diagrama P – V.</a:t>
            </a:r>
          </a:p>
          <a:p>
            <a:pPr marL="0" indent="0">
              <a:buNone/>
            </a:pPr>
            <a:r>
              <a:rPr lang="es-CL" dirty="0" smtClean="0"/>
              <a:t>Ejemplo:</a:t>
            </a:r>
          </a:p>
          <a:p>
            <a:pPr marL="0" indent="0">
              <a:buNone/>
            </a:pPr>
            <a:r>
              <a:rPr lang="es-CL" dirty="0" smtClean="0"/>
              <a:t>Un gas dentro de un cilindro se dilata a una presión constante de 200 </a:t>
            </a:r>
            <a:r>
              <a:rPr lang="es-CL" dirty="0" err="1" smtClean="0"/>
              <a:t>kPa</a:t>
            </a:r>
            <a:r>
              <a:rPr lang="es-CL" dirty="0" smtClean="0"/>
              <a:t>, en tanto que su volumen aumenta de 2 x 10 </a:t>
            </a:r>
            <a:r>
              <a:rPr lang="es-CL" baseline="30000" dirty="0" smtClean="0"/>
              <a:t>-3</a:t>
            </a:r>
            <a:r>
              <a:rPr lang="es-CL" dirty="0"/>
              <a:t> </a:t>
            </a:r>
            <a:r>
              <a:rPr lang="es-CL" dirty="0" smtClean="0"/>
              <a:t>m</a:t>
            </a:r>
            <a:r>
              <a:rPr lang="es-CL" baseline="30000" dirty="0" smtClean="0"/>
              <a:t>3</a:t>
            </a:r>
            <a:r>
              <a:rPr lang="es-CL" dirty="0" smtClean="0"/>
              <a:t> a 5 x 10</a:t>
            </a:r>
            <a:r>
              <a:rPr lang="es-CL" baseline="30000" dirty="0" smtClean="0"/>
              <a:t>-3</a:t>
            </a:r>
            <a:r>
              <a:rPr lang="es-CL" dirty="0" smtClean="0"/>
              <a:t> m</a:t>
            </a:r>
            <a:r>
              <a:rPr lang="es-CL" baseline="30000" dirty="0" smtClean="0"/>
              <a:t>3</a:t>
            </a:r>
            <a:r>
              <a:rPr lang="es-CL" dirty="0" smtClean="0"/>
              <a:t>. ¿Qué trabajo realiza el gas?</a:t>
            </a:r>
            <a:endParaRPr lang="es-CL" dirty="0"/>
          </a:p>
        </p:txBody>
      </p:sp>
    </p:spTree>
    <p:extLst>
      <p:ext uri="{BB962C8B-B14F-4D97-AF65-F5344CB8AC3E}">
        <p14:creationId xmlns:p14="http://schemas.microsoft.com/office/powerpoint/2010/main" val="33268971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5793507"/>
          </a:xfrm>
        </p:spPr>
        <p:txBody>
          <a:bodyPr/>
          <a:lstStyle/>
          <a:p>
            <a:pPr marL="0" indent="0">
              <a:buNone/>
            </a:pPr>
            <a:r>
              <a:rPr lang="es-CL" dirty="0" smtClean="0"/>
              <a:t>Solución:</a:t>
            </a:r>
          </a:p>
          <a:p>
            <a:pPr marL="0" indent="0">
              <a:buNone/>
            </a:pPr>
            <a:r>
              <a:rPr lang="es-CL" dirty="0" smtClean="0"/>
              <a:t>El trabajo hecho es igual a la presión constante por el cambio de volumen.</a:t>
            </a:r>
          </a:p>
          <a:p>
            <a:pPr marL="0" indent="0" algn="ctr">
              <a:buNone/>
            </a:pPr>
            <a:r>
              <a:rPr lang="es-CL" dirty="0" smtClean="0">
                <a:sym typeface="Wingdings 3" panose="05040102010807070707" pitchFamily="18" charset="2"/>
              </a:rPr>
              <a:t>W = PV</a:t>
            </a:r>
          </a:p>
          <a:p>
            <a:pPr marL="0" indent="0">
              <a:buNone/>
            </a:pPr>
            <a:endParaRPr lang="es-CL" dirty="0">
              <a:sym typeface="Wingdings 3" panose="05040102010807070707" pitchFamily="18" charset="2"/>
            </a:endParaRPr>
          </a:p>
          <a:p>
            <a:pPr marL="0" indent="0">
              <a:buNone/>
            </a:pPr>
            <a:r>
              <a:rPr lang="es-CL" dirty="0" smtClean="0">
                <a:sym typeface="Wingdings 3" panose="05040102010807070707" pitchFamily="18" charset="2"/>
              </a:rPr>
              <a:t> W = (200 x 10</a:t>
            </a:r>
            <a:r>
              <a:rPr lang="es-CL" baseline="30000" dirty="0" smtClean="0">
                <a:sym typeface="Wingdings 3" panose="05040102010807070707" pitchFamily="18" charset="2"/>
              </a:rPr>
              <a:t>3</a:t>
            </a:r>
            <a:r>
              <a:rPr lang="es-CL" dirty="0" smtClean="0">
                <a:sym typeface="Wingdings 3" panose="05040102010807070707" pitchFamily="18" charset="2"/>
              </a:rPr>
              <a:t> Pa)(5 x 10</a:t>
            </a:r>
            <a:r>
              <a:rPr lang="es-CL" baseline="30000" dirty="0" smtClean="0">
                <a:sym typeface="Wingdings 3" panose="05040102010807070707" pitchFamily="18" charset="2"/>
              </a:rPr>
              <a:t>-3</a:t>
            </a:r>
            <a:r>
              <a:rPr lang="es-CL" dirty="0">
                <a:sym typeface="Wingdings 3" panose="05040102010807070707" pitchFamily="18" charset="2"/>
              </a:rPr>
              <a:t> </a:t>
            </a:r>
            <a:r>
              <a:rPr lang="es-CL" dirty="0" smtClean="0">
                <a:sym typeface="Wingdings 3" panose="05040102010807070707" pitchFamily="18" charset="2"/>
              </a:rPr>
              <a:t>m</a:t>
            </a:r>
            <a:r>
              <a:rPr lang="es-CL" baseline="30000" dirty="0" smtClean="0">
                <a:sym typeface="Wingdings 3" panose="05040102010807070707" pitchFamily="18" charset="2"/>
              </a:rPr>
              <a:t>3</a:t>
            </a:r>
            <a:r>
              <a:rPr lang="es-CL" dirty="0" smtClean="0">
                <a:sym typeface="Wingdings 3" panose="05040102010807070707" pitchFamily="18" charset="2"/>
              </a:rPr>
              <a:t> – 2 x 10</a:t>
            </a:r>
            <a:r>
              <a:rPr lang="es-CL" baseline="30000" dirty="0" smtClean="0">
                <a:sym typeface="Wingdings 3" panose="05040102010807070707" pitchFamily="18" charset="2"/>
              </a:rPr>
              <a:t>-3</a:t>
            </a:r>
            <a:r>
              <a:rPr lang="es-CL" dirty="0" smtClean="0">
                <a:sym typeface="Wingdings 3" panose="05040102010807070707" pitchFamily="18" charset="2"/>
              </a:rPr>
              <a:t> m</a:t>
            </a:r>
            <a:r>
              <a:rPr lang="es-CL" baseline="30000" dirty="0" smtClean="0">
                <a:sym typeface="Wingdings 3" panose="05040102010807070707" pitchFamily="18" charset="2"/>
              </a:rPr>
              <a:t>3</a:t>
            </a:r>
            <a:r>
              <a:rPr lang="es-CL" dirty="0" smtClean="0">
                <a:sym typeface="Wingdings 3" panose="05040102010807070707" pitchFamily="18" charset="2"/>
              </a:rPr>
              <a:t>)</a:t>
            </a:r>
          </a:p>
          <a:p>
            <a:pPr marL="0" indent="0">
              <a:buNone/>
            </a:pPr>
            <a:r>
              <a:rPr lang="es-CL" dirty="0">
                <a:sym typeface="Wingdings 3" panose="05040102010807070707" pitchFamily="18" charset="2"/>
              </a:rPr>
              <a:t> </a:t>
            </a:r>
            <a:r>
              <a:rPr lang="es-CL" dirty="0" smtClean="0">
                <a:sym typeface="Wingdings 3" panose="05040102010807070707" pitchFamily="18" charset="2"/>
              </a:rPr>
              <a:t>W = 600 J</a:t>
            </a:r>
            <a:endParaRPr lang="es-CL" dirty="0"/>
          </a:p>
        </p:txBody>
      </p:sp>
    </p:spTree>
    <p:extLst>
      <p:ext uri="{BB962C8B-B14F-4D97-AF65-F5344CB8AC3E}">
        <p14:creationId xmlns:p14="http://schemas.microsoft.com/office/powerpoint/2010/main" val="4137420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normAutofit fontScale="92500" lnSpcReduction="10000"/>
          </a:bodyPr>
          <a:lstStyle/>
          <a:p>
            <a:pPr marL="0" indent="0">
              <a:buNone/>
            </a:pPr>
            <a:r>
              <a:rPr lang="es-CL" dirty="0" smtClean="0"/>
              <a:t>En general, la presión no será constante durante el desplazamiento de un émbolo. Por ejemplo, en el movimiento del pistón de un motor a gasolina, el fluido se enciende a alta presión, y la presión disminuye cuando el pistón se desplaza hacia abajo. El diagrama P – V en este caso es una curva en declive, como aparece en la siguiente figura. El volumen aumenta de V</a:t>
            </a:r>
            <a:r>
              <a:rPr lang="es-CL" baseline="-25000" dirty="0" smtClean="0"/>
              <a:t>1</a:t>
            </a:r>
            <a:r>
              <a:rPr lang="es-CL" dirty="0" smtClean="0"/>
              <a:t> a V </a:t>
            </a:r>
            <a:r>
              <a:rPr lang="es-CL" baseline="-25000" dirty="0" smtClean="0"/>
              <a:t>2</a:t>
            </a:r>
            <a:r>
              <a:rPr lang="es-CL" dirty="0" smtClean="0"/>
              <a:t>,  mientras la presión disminuye de P</a:t>
            </a:r>
            <a:r>
              <a:rPr lang="es-CL" baseline="-25000" dirty="0" smtClean="0"/>
              <a:t>1</a:t>
            </a:r>
            <a:r>
              <a:rPr lang="es-CL" dirty="0" smtClean="0"/>
              <a:t> a P</a:t>
            </a:r>
            <a:r>
              <a:rPr lang="es-CL" baseline="-25000" dirty="0" smtClean="0"/>
              <a:t>2</a:t>
            </a:r>
            <a:r>
              <a:rPr lang="es-CL" dirty="0" smtClean="0"/>
              <a:t>. Para calcular el trabajo realizado en un proceso de este tipo se debe recurrir al cálculo o un análisis gráfico. Si el área bajo la curva puede estimarse de forma gráfica, entonces el trabajo también puede determinarse.   </a:t>
            </a:r>
            <a:endParaRPr lang="es-CL" dirty="0"/>
          </a:p>
        </p:txBody>
      </p:sp>
    </p:spTree>
    <p:extLst>
      <p:ext uri="{BB962C8B-B14F-4D97-AF65-F5344CB8AC3E}">
        <p14:creationId xmlns:p14="http://schemas.microsoft.com/office/powerpoint/2010/main" val="3338746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CL" dirty="0" smtClean="0"/>
              <a:t>Figura 20.5</a:t>
            </a:r>
            <a:endParaRPr lang="es-CL" dirty="0"/>
          </a:p>
        </p:txBody>
      </p:sp>
    </p:spTree>
    <p:extLst>
      <p:ext uri="{BB962C8B-B14F-4D97-AF65-F5344CB8AC3E}">
        <p14:creationId xmlns:p14="http://schemas.microsoft.com/office/powerpoint/2010/main" val="18161421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Caso general para la primera ley</a:t>
            </a:r>
            <a:endParaRPr lang="es-CL" b="1" dirty="0"/>
          </a:p>
        </p:txBody>
      </p:sp>
      <p:sp>
        <p:nvSpPr>
          <p:cNvPr id="3" name="Marcador de contenido 2"/>
          <p:cNvSpPr>
            <a:spLocks noGrp="1"/>
          </p:cNvSpPr>
          <p:nvPr>
            <p:ph idx="1"/>
          </p:nvPr>
        </p:nvSpPr>
        <p:spPr>
          <a:xfrm>
            <a:off x="457200" y="1417638"/>
            <a:ext cx="8229600" cy="4963690"/>
          </a:xfrm>
        </p:spPr>
        <p:txBody>
          <a:bodyPr>
            <a:normAutofit fontScale="92500" lnSpcReduction="20000"/>
          </a:bodyPr>
          <a:lstStyle/>
          <a:p>
            <a:pPr marL="0" indent="0">
              <a:buNone/>
            </a:pPr>
            <a:r>
              <a:rPr lang="es-CL" dirty="0" smtClean="0"/>
              <a:t>La primera ley de la termodinámica establece que la energía debe conservarse en cualquier proceso termodinámico. En la formulación matemática tenemos:</a:t>
            </a:r>
          </a:p>
          <a:p>
            <a:pPr marL="0" indent="0" algn="ctr">
              <a:buNone/>
            </a:pPr>
            <a:r>
              <a:rPr lang="es-CL" dirty="0" smtClean="0">
                <a:sym typeface="Wingdings 3" panose="05040102010807070707" pitchFamily="18" charset="2"/>
              </a:rPr>
              <a:t>Q = W + U</a:t>
            </a:r>
          </a:p>
          <a:p>
            <a:pPr marL="0" indent="0">
              <a:buNone/>
            </a:pPr>
            <a:r>
              <a:rPr lang="es-CL" dirty="0" smtClean="0">
                <a:sym typeface="Wingdings 3" panose="05040102010807070707" pitchFamily="18" charset="2"/>
              </a:rPr>
              <a:t>Hay tres cantidades que pueden sufrir cambios. El proceso más general es aquel en el que participan tres cantidades. Por ejemplo, el fluido de la figura, se dilata mientras está en contacto con su flama. Considerando el gas como un sistema, hay una transferencia neta de calor Q</a:t>
            </a:r>
            <a:r>
              <a:rPr lang="es-CL" dirty="0">
                <a:sym typeface="Wingdings 3" panose="05040102010807070707" pitchFamily="18" charset="2"/>
              </a:rPr>
              <a:t> </a:t>
            </a:r>
            <a:r>
              <a:rPr lang="es-CL" dirty="0" smtClean="0">
                <a:sym typeface="Wingdings 3" panose="05040102010807070707" pitchFamily="18" charset="2"/>
              </a:rPr>
              <a:t> impartida al gas.</a:t>
            </a:r>
            <a:endParaRPr lang="es-CL" dirty="0" smtClean="0"/>
          </a:p>
          <a:p>
            <a:pPr marL="0" indent="0">
              <a:buNone/>
            </a:pPr>
            <a:r>
              <a:rPr lang="es-CL" dirty="0" smtClean="0"/>
              <a:t> </a:t>
            </a:r>
            <a:endParaRPr lang="es-CL" dirty="0"/>
          </a:p>
        </p:txBody>
      </p:sp>
    </p:spTree>
    <p:extLst>
      <p:ext uri="{BB962C8B-B14F-4D97-AF65-F5344CB8AC3E}">
        <p14:creationId xmlns:p14="http://schemas.microsoft.com/office/powerpoint/2010/main" val="24870428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lstStyle/>
          <a:p>
            <a:pPr marL="0" indent="0">
              <a:buNone/>
            </a:pPr>
            <a:r>
              <a:rPr lang="es-CL" dirty="0" smtClean="0"/>
              <a:t>Esta energía se usa de dos formas: (1) la energía interna </a:t>
            </a:r>
            <a:r>
              <a:rPr lang="es-CL" dirty="0" smtClean="0">
                <a:sym typeface="Wingdings 3" panose="05040102010807070707" pitchFamily="18" charset="2"/>
              </a:rPr>
              <a:t>U del gas aumenta debido a una parte de la energía térmica de entrada, y (2) el gas realiza una cantidad de trabajo W sobre el émbolo, que equivale al resto de la energía disponible. </a:t>
            </a:r>
          </a:p>
          <a:p>
            <a:pPr marL="0" indent="0">
              <a:buNone/>
            </a:pPr>
            <a:r>
              <a:rPr lang="es-CL" dirty="0" smtClean="0">
                <a:sym typeface="Wingdings 3" panose="05040102010807070707" pitchFamily="18" charset="2"/>
              </a:rPr>
              <a:t>Surgen casos especiales de la primera ley cuando uno o más de las tres cantidades - Q,</a:t>
            </a:r>
          </a:p>
          <a:p>
            <a:pPr marL="0" indent="0">
              <a:buNone/>
            </a:pPr>
            <a:r>
              <a:rPr lang="es-CL" dirty="0" smtClean="0">
                <a:sym typeface="Wingdings 3" panose="05040102010807070707" pitchFamily="18" charset="2"/>
              </a:rPr>
              <a:t>W o U - no sufren cambios. En estos casos, la primera ley se simplifica en forma considerable. </a:t>
            </a:r>
            <a:endParaRPr lang="es-CL" dirty="0"/>
          </a:p>
        </p:txBody>
      </p:sp>
    </p:spTree>
    <p:extLst>
      <p:ext uri="{BB962C8B-B14F-4D97-AF65-F5344CB8AC3E}">
        <p14:creationId xmlns:p14="http://schemas.microsoft.com/office/powerpoint/2010/main" val="37842495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Procesos adiabáticos </a:t>
            </a:r>
            <a:endParaRPr lang="es-CL" dirty="0"/>
          </a:p>
        </p:txBody>
      </p:sp>
      <p:sp>
        <p:nvSpPr>
          <p:cNvPr id="3" name="Marcador de contenido 2"/>
          <p:cNvSpPr>
            <a:spLocks noGrp="1"/>
          </p:cNvSpPr>
          <p:nvPr>
            <p:ph idx="1"/>
          </p:nvPr>
        </p:nvSpPr>
        <p:spPr>
          <a:xfrm>
            <a:off x="457200" y="1417638"/>
            <a:ext cx="8507288" cy="4708525"/>
          </a:xfrm>
        </p:spPr>
        <p:txBody>
          <a:bodyPr>
            <a:normAutofit lnSpcReduction="10000"/>
          </a:bodyPr>
          <a:lstStyle/>
          <a:p>
            <a:pPr marL="0" indent="0">
              <a:buNone/>
            </a:pPr>
            <a:r>
              <a:rPr lang="es-CL" dirty="0" smtClean="0"/>
              <a:t>Supongamos que hay un sistema completamente aislado de sus alrededores, de modo que no puede haber intercambio de energía térmica Q. Cualquier proceso </a:t>
            </a:r>
            <a:r>
              <a:rPr lang="es-CL" smtClean="0"/>
              <a:t>que ocurra </a:t>
            </a:r>
            <a:r>
              <a:rPr lang="es-CL" dirty="0" smtClean="0"/>
              <a:t>totalmente dentro, como una cámara aislada, se denomina </a:t>
            </a:r>
            <a:r>
              <a:rPr lang="es-CL" b="1" dirty="0" smtClean="0"/>
              <a:t>proceso adiabático</a:t>
            </a:r>
            <a:r>
              <a:rPr lang="es-CL" dirty="0" smtClean="0"/>
              <a:t> y se dice que el sistema está rodeado por paredes adiabáticas. </a:t>
            </a:r>
          </a:p>
          <a:p>
            <a:pPr marL="0" indent="0">
              <a:buNone/>
            </a:pPr>
            <a:r>
              <a:rPr lang="es-CL" dirty="0" smtClean="0"/>
              <a:t>“Un proceso adiabático es aquel en el que no hay intercambio de energía térmica </a:t>
            </a:r>
            <a:r>
              <a:rPr lang="es-CL" dirty="0" smtClean="0">
                <a:sym typeface="Wingdings 3" panose="05040102010807070707" pitchFamily="18" charset="2"/>
              </a:rPr>
              <a:t>Q entre un sistema y sus alrededores”</a:t>
            </a:r>
            <a:r>
              <a:rPr lang="es-CL" dirty="0" smtClean="0"/>
              <a:t> </a:t>
            </a:r>
            <a:endParaRPr lang="es-CL" dirty="0"/>
          </a:p>
        </p:txBody>
      </p:sp>
    </p:spTree>
    <p:extLst>
      <p:ext uri="{BB962C8B-B14F-4D97-AF65-F5344CB8AC3E}">
        <p14:creationId xmlns:p14="http://schemas.microsoft.com/office/powerpoint/2010/main" val="2612489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2da ley de la termodinámi</a:t>
            </a:r>
            <a:r>
              <a:rPr lang="es-CL" dirty="0" smtClean="0"/>
              <a:t>ca</a:t>
            </a:r>
            <a:endParaRPr lang="es-CL" dirty="0"/>
          </a:p>
        </p:txBody>
      </p:sp>
      <p:sp>
        <p:nvSpPr>
          <p:cNvPr id="3" name="Marcador de contenido 2"/>
          <p:cNvSpPr>
            <a:spLocks noGrp="1"/>
          </p:cNvSpPr>
          <p:nvPr>
            <p:ph idx="1"/>
          </p:nvPr>
        </p:nvSpPr>
        <p:spPr>
          <a:xfrm>
            <a:off x="457200" y="1417638"/>
            <a:ext cx="8229600" cy="4963690"/>
          </a:xfrm>
        </p:spPr>
        <p:txBody>
          <a:bodyPr>
            <a:normAutofit fontScale="77500" lnSpcReduction="20000"/>
          </a:bodyPr>
          <a:lstStyle/>
          <a:p>
            <a:pPr marL="0" indent="0">
              <a:buNone/>
            </a:pPr>
            <a:r>
              <a:rPr lang="es-CL" dirty="0"/>
              <a:t>Es una de las leyes más importantes de la </a:t>
            </a:r>
            <a:r>
              <a:rPr lang="es-CL" dirty="0" smtClean="0"/>
              <a:t>física; </a:t>
            </a:r>
            <a:r>
              <a:rPr lang="es-CL" dirty="0"/>
              <a:t>aún pudiéndose formular de muchas maneras todas llevan a la explicación del concepto de </a:t>
            </a:r>
            <a:r>
              <a:rPr lang="es-CL" dirty="0" smtClean="0"/>
              <a:t>irreversibilidad</a:t>
            </a:r>
            <a:r>
              <a:rPr lang="es-CL" dirty="0"/>
              <a:t> y al de </a:t>
            </a:r>
            <a:r>
              <a:rPr lang="es-CL" dirty="0" smtClean="0"/>
              <a:t>entropía. </a:t>
            </a:r>
            <a:r>
              <a:rPr lang="es-CL" dirty="0"/>
              <a:t>Este último concepto, cuando es tratado por otras ramas de la física, sobre todo por la </a:t>
            </a:r>
            <a:r>
              <a:rPr lang="es-CL" dirty="0">
                <a:hlinkClick r:id="rId2" tooltip="Mecánica estadística"/>
              </a:rPr>
              <a:t>mecánica estadística</a:t>
            </a:r>
            <a:r>
              <a:rPr lang="es-CL" dirty="0"/>
              <a:t> y la </a:t>
            </a:r>
            <a:r>
              <a:rPr lang="es-CL" dirty="0">
                <a:hlinkClick r:id="rId3" tooltip="Teoría de la información"/>
              </a:rPr>
              <a:t>teoría de la información</a:t>
            </a:r>
            <a:r>
              <a:rPr lang="es-CL" dirty="0"/>
              <a:t>, queda ligado al grado de </a:t>
            </a:r>
            <a:r>
              <a:rPr lang="es-CL" dirty="0">
                <a:hlinkClick r:id="rId4" tooltip="Caos"/>
              </a:rPr>
              <a:t>desorden</a:t>
            </a:r>
            <a:r>
              <a:rPr lang="es-CL" dirty="0"/>
              <a:t> de la materia y la energía de un sistema. La termodinámica, por su parte, no ofrece una explicación física de la entropía, que queda asociada a la cantidad de energía no utilizable de un sistema. Sin embargo, esta interpretación meramente fenomenológica de la entropía es totalmente consistente con sus interpretaciones estadísticas. Así, tendrá más entropía el agua en estado gaseoso con sus moléculas dispersas y alejadas unas de las otras que la misma en estado líquido con sus moléculas más juntas y más ordenadas.</a:t>
            </a:r>
          </a:p>
        </p:txBody>
      </p:sp>
    </p:spTree>
    <p:extLst>
      <p:ext uri="{BB962C8B-B14F-4D97-AF65-F5344CB8AC3E}">
        <p14:creationId xmlns:p14="http://schemas.microsoft.com/office/powerpoint/2010/main" val="19341212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476672"/>
            <a:ext cx="8424936" cy="5721499"/>
          </a:xfrm>
        </p:spPr>
        <p:txBody>
          <a:bodyPr>
            <a:normAutofit/>
          </a:bodyPr>
          <a:lstStyle/>
          <a:p>
            <a:pPr marL="0" indent="0">
              <a:buNone/>
            </a:pPr>
            <a:r>
              <a:rPr lang="es-CL" sz="2800" dirty="0"/>
              <a:t>El segundo principio de la termodinámica dictamina que si bien la materia y la energía no se pueden crear ni destruir, sino que se transforman, y establece el sentido en el que se produce dicha transformación. Sin embargo, el punto capital del segundo principio es que, como ocurre con toda la </a:t>
            </a:r>
            <a:r>
              <a:rPr lang="es-CL" sz="2800" dirty="0" smtClean="0"/>
              <a:t>teoría termodinámica, </a:t>
            </a:r>
            <a:r>
              <a:rPr lang="es-CL" sz="2800" dirty="0"/>
              <a:t>se refiere única y exclusivamente a estados de </a:t>
            </a:r>
            <a:r>
              <a:rPr lang="es-CL" sz="2800" dirty="0" smtClean="0"/>
              <a:t>equilibrio. </a:t>
            </a:r>
            <a:r>
              <a:rPr lang="es-CL" sz="2800" dirty="0"/>
              <a:t>Toda definición, corolario o concepto que de él se extraiga sólo podrá aplicarse a estados de equilibrio, por lo que, formalmente, parámetros tales como </a:t>
            </a:r>
            <a:r>
              <a:rPr lang="es-CL" sz="2800" dirty="0" smtClean="0"/>
              <a:t>la </a:t>
            </a:r>
            <a:r>
              <a:rPr lang="es-CL" sz="2800" dirty="0" smtClean="0">
                <a:hlinkClick r:id="rId2" tooltip="Temperatura"/>
              </a:rPr>
              <a:t>temperatura</a:t>
            </a:r>
            <a:r>
              <a:rPr lang="es-CL" sz="2800" dirty="0"/>
              <a:t> o </a:t>
            </a:r>
            <a:r>
              <a:rPr lang="es-CL" sz="2800" dirty="0" smtClean="0"/>
              <a:t>la propia</a:t>
            </a:r>
            <a:r>
              <a:rPr lang="es-CL" sz="2800" dirty="0"/>
              <a:t> </a:t>
            </a:r>
            <a:r>
              <a:rPr lang="es-CL" sz="2800" dirty="0">
                <a:hlinkClick r:id="rId3" tooltip="Entropía"/>
              </a:rPr>
              <a:t>entropía</a:t>
            </a:r>
            <a:r>
              <a:rPr lang="es-CL" sz="2800" dirty="0"/>
              <a:t> quedarán definidos únicamente para estados de equilibrio. </a:t>
            </a:r>
          </a:p>
        </p:txBody>
      </p:sp>
    </p:spTree>
    <p:extLst>
      <p:ext uri="{BB962C8B-B14F-4D97-AF65-F5344CB8AC3E}">
        <p14:creationId xmlns:p14="http://schemas.microsoft.com/office/powerpoint/2010/main" val="242451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85000" lnSpcReduction="20000"/>
          </a:bodyPr>
          <a:lstStyle/>
          <a:p>
            <a:pPr marL="0" indent="0">
              <a:buNone/>
            </a:pPr>
            <a:r>
              <a:rPr lang="es-CL" dirty="0"/>
              <a:t>Es la </a:t>
            </a:r>
            <a:r>
              <a:rPr lang="es-CL" dirty="0" smtClean="0"/>
              <a:t>mecánica estadística, </a:t>
            </a:r>
            <a:r>
              <a:rPr lang="es-CL" dirty="0"/>
              <a:t>íntimamente relacionada con la termodinámica, la que ofrece una interpretación física de ambas magnitudes: la energía interna se identifica con la suma de las energías individuales de los átomos y moléculas del sistema, y la entropía mide el grado de </a:t>
            </a:r>
            <a:r>
              <a:rPr lang="es-CL" dirty="0" smtClean="0"/>
              <a:t>orden</a:t>
            </a:r>
            <a:r>
              <a:rPr lang="es-CL" dirty="0"/>
              <a:t> y el estado dinámico de los sistemas, y tiene una conexión muy fuerte con la </a:t>
            </a:r>
            <a:r>
              <a:rPr lang="es-CL" dirty="0" smtClean="0"/>
              <a:t>teoría de información.</a:t>
            </a:r>
            <a:r>
              <a:rPr lang="es-CL" dirty="0"/>
              <a:t> En la termodinámica se estudian y clasifican las interacciones entre diversos sistemas, lo que lleva a definir conceptos </a:t>
            </a:r>
            <a:r>
              <a:rPr lang="es-CL" dirty="0" smtClean="0"/>
              <a:t>como sistema termodinámico</a:t>
            </a:r>
            <a:r>
              <a:rPr lang="es-CL" dirty="0"/>
              <a:t> y su contorno. Un sistema termodinámico se caracteriza por sus propiedades, relacionadas entre sí mediante las </a:t>
            </a:r>
            <a:r>
              <a:rPr lang="es-CL" dirty="0" smtClean="0"/>
              <a:t>ecuaciones de estado. </a:t>
            </a:r>
            <a:r>
              <a:rPr lang="es-CL" dirty="0"/>
              <a:t>Éstas se pueden combinar para expresar la </a:t>
            </a:r>
            <a:r>
              <a:rPr lang="es-CL" dirty="0" smtClean="0"/>
              <a:t>energía interna</a:t>
            </a:r>
            <a:r>
              <a:rPr lang="es-CL" dirty="0"/>
              <a:t> y los </a:t>
            </a:r>
            <a:r>
              <a:rPr lang="es-CL" dirty="0" smtClean="0"/>
              <a:t>potenciales termodinámicos, </a:t>
            </a:r>
            <a:r>
              <a:rPr lang="es-CL" dirty="0"/>
              <a:t>útiles para determinar las condiciones de equilibrio entre sistemas y los procesos espontáneos.</a:t>
            </a:r>
          </a:p>
        </p:txBody>
      </p:sp>
    </p:spTree>
    <p:extLst>
      <p:ext uri="{BB962C8B-B14F-4D97-AF65-F5344CB8AC3E}">
        <p14:creationId xmlns:p14="http://schemas.microsoft.com/office/powerpoint/2010/main" val="32358210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548680"/>
            <a:ext cx="8229600" cy="5577483"/>
          </a:xfrm>
        </p:spPr>
        <p:txBody>
          <a:bodyPr>
            <a:normAutofit fontScale="85000" lnSpcReduction="20000"/>
          </a:bodyPr>
          <a:lstStyle/>
          <a:p>
            <a:pPr marL="0" indent="0">
              <a:buNone/>
            </a:pPr>
            <a:r>
              <a:rPr lang="es-CL" dirty="0"/>
              <a:t>Así, según el segundo principio, cuando se tiene un sistema que pasa de un estado de equilibrio A </a:t>
            </a:r>
            <a:r>
              <a:rPr lang="es-CL" dirty="0" err="1"/>
              <a:t>a</a:t>
            </a:r>
            <a:r>
              <a:rPr lang="es-CL" dirty="0"/>
              <a:t> otro B, la cantidad de entropía en el estado de equilibrio B será la máxima posible, e inevitablemente mayor a la del estado de equilibrio A. Evidentemente, el sistema sólo hará trabajo cuando esté en el tránsito del estado de equilibrio A al B y no cuando se encuentre en uno de estos estados. Sin embargo, si el sistema era cerrado, su energía y cantidad de materia no han podido variar; si la entropía debe de maximizarse en cada transición de un estado de equilibrio a otro, y el desorden interno del sistema debe aumentar, se ve claramente un límite natural: cada vez costará más extraer la misma cantidad de trabajo, pues según la </a:t>
            </a:r>
            <a:r>
              <a:rPr lang="es-CL" dirty="0">
                <a:hlinkClick r:id="rId2" tooltip="Mecánica estadística"/>
              </a:rPr>
              <a:t>mecánica estadística</a:t>
            </a:r>
            <a:r>
              <a:rPr lang="es-CL" dirty="0"/>
              <a:t> el desorden equivalente debe aumentar exponencialmente.</a:t>
            </a:r>
          </a:p>
        </p:txBody>
      </p:sp>
    </p:spTree>
    <p:extLst>
      <p:ext uri="{BB962C8B-B14F-4D97-AF65-F5344CB8AC3E}">
        <p14:creationId xmlns:p14="http://schemas.microsoft.com/office/powerpoint/2010/main" val="42766178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5793507"/>
          </a:xfrm>
        </p:spPr>
        <p:txBody>
          <a:bodyPr>
            <a:normAutofit fontScale="85000" lnSpcReduction="10000"/>
          </a:bodyPr>
          <a:lstStyle/>
          <a:p>
            <a:pPr marL="0" indent="0">
              <a:buNone/>
            </a:pPr>
            <a:r>
              <a:rPr lang="es-CL" dirty="0"/>
              <a:t>Aplicado este concepto a un fenómeno de la naturaleza como por ejemplo la vida de las estrellas, las mismas, al convertir el </a:t>
            </a:r>
            <a:r>
              <a:rPr lang="es-CL" dirty="0">
                <a:hlinkClick r:id="rId2" tooltip="Hidrógeno"/>
              </a:rPr>
              <a:t>hidrógeno</a:t>
            </a:r>
            <a:r>
              <a:rPr lang="es-CL" dirty="0"/>
              <a:t>, su combustible principal, en </a:t>
            </a:r>
            <a:r>
              <a:rPr lang="es-CL" dirty="0" err="1">
                <a:hlinkClick r:id="rId3" tooltip="Helio"/>
              </a:rPr>
              <a:t>helio</a:t>
            </a:r>
            <a:r>
              <a:rPr lang="es-CL" dirty="0" err="1"/>
              <a:t>generan</a:t>
            </a:r>
            <a:r>
              <a:rPr lang="es-CL" dirty="0"/>
              <a:t> luz y calor. Al fusionar los núcleos de hidrógeno en su interior la estrella libera la energía suficiente para producirlos a esa intensidad; sin embargo, cuando intenta fusionar los núcleos de Helio no consigue liberar la misma cantidad de energía que obtenía cuando fusionaba los núcleos de hidrógeno. Cada vez que la estrella fusiona los núcleos de un elemento obtiene otro que le es más inútil para obtener energía y por ende la estrella muere, y en ese orden de ideas la materia que deja atrás ya no servirá para generar otra estrella. Es así como el segundo principio de la termodinámica se ha utilizado para explicar el fin del universo.</a:t>
            </a:r>
          </a:p>
        </p:txBody>
      </p:sp>
    </p:spTree>
    <p:extLst>
      <p:ext uri="{BB962C8B-B14F-4D97-AF65-F5344CB8AC3E}">
        <p14:creationId xmlns:p14="http://schemas.microsoft.com/office/powerpoint/2010/main" val="4144711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196752"/>
            <a:ext cx="5976664" cy="3960440"/>
          </a:xfrm>
        </p:spPr>
      </p:pic>
    </p:spTree>
    <p:extLst>
      <p:ext uri="{BB962C8B-B14F-4D97-AF65-F5344CB8AC3E}">
        <p14:creationId xmlns:p14="http://schemas.microsoft.com/office/powerpoint/2010/main" val="16180361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ibertareas.info/wp-content/uploads/2013/04/mapa-conceptual-segunda-ley-de-la-termodinamica.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692696"/>
            <a:ext cx="6624736"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6298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geocities.ws/edgarspe/procesos_termodinamicos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772816"/>
            <a:ext cx="4067175" cy="4638676"/>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4"/>
          <p:cNvSpPr>
            <a:spLocks noGrp="1"/>
          </p:cNvSpPr>
          <p:nvPr>
            <p:ph idx="1"/>
          </p:nvPr>
        </p:nvSpPr>
        <p:spPr>
          <a:xfrm>
            <a:off x="457200" y="404664"/>
            <a:ext cx="8229600" cy="6006828"/>
          </a:xfrm>
        </p:spPr>
        <p:txBody>
          <a:bodyPr/>
          <a:lstStyle/>
          <a:p>
            <a:pPr marL="0" indent="0">
              <a:buNone/>
            </a:pPr>
            <a:endParaRPr lang="es-CL" dirty="0"/>
          </a:p>
        </p:txBody>
      </p:sp>
    </p:spTree>
    <p:extLst>
      <p:ext uri="{BB962C8B-B14F-4D97-AF65-F5344CB8AC3E}">
        <p14:creationId xmlns:p14="http://schemas.microsoft.com/office/powerpoint/2010/main" val="16515116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04664"/>
            <a:ext cx="8229600" cy="5721499"/>
          </a:xfrm>
        </p:spPr>
        <p:txBody>
          <a:bodyPr/>
          <a:lstStyle/>
          <a:p>
            <a:pPr marL="0" indent="0">
              <a:buNone/>
            </a:pPr>
            <a:endParaRPr lang="es-CL" dirty="0"/>
          </a:p>
        </p:txBody>
      </p:sp>
    </p:spTree>
    <p:extLst>
      <p:ext uri="{BB962C8B-B14F-4D97-AF65-F5344CB8AC3E}">
        <p14:creationId xmlns:p14="http://schemas.microsoft.com/office/powerpoint/2010/main" val="378061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lstStyle/>
          <a:p>
            <a:pPr marL="0" indent="0">
              <a:buNone/>
            </a:pPr>
            <a:r>
              <a:rPr lang="es-CL" dirty="0"/>
              <a:t>Con estas herramientas, la termodinámica describe cómo los sistemas responden a los cambios en su entorno. Esto se puede aplicar a una amplia variedad de ramas de la</a:t>
            </a:r>
            <a:r>
              <a:rPr lang="es-CL" dirty="0">
                <a:solidFill>
                  <a:srgbClr val="FF0000"/>
                </a:solidFill>
              </a:rPr>
              <a:t> </a:t>
            </a:r>
            <a:r>
              <a:rPr lang="es-CL" dirty="0">
                <a:solidFill>
                  <a:srgbClr val="FF0000"/>
                </a:solidFill>
                <a:hlinkClick r:id="rId2" tooltip="Ciencia"/>
              </a:rPr>
              <a:t>ciencia</a:t>
            </a:r>
            <a:r>
              <a:rPr lang="es-CL" dirty="0"/>
              <a:t> y de la </a:t>
            </a:r>
            <a:r>
              <a:rPr lang="es-CL" dirty="0">
                <a:hlinkClick r:id="rId3" tooltip="Ingeniería"/>
              </a:rPr>
              <a:t>ingeniería</a:t>
            </a:r>
            <a:r>
              <a:rPr lang="es-CL" dirty="0"/>
              <a:t>, tales como </a:t>
            </a:r>
            <a:r>
              <a:rPr lang="es-CL" dirty="0">
                <a:hlinkClick r:id="rId4" tooltip="Motor"/>
              </a:rPr>
              <a:t>motores</a:t>
            </a:r>
            <a:r>
              <a:rPr lang="es-CL" dirty="0"/>
              <a:t>, </a:t>
            </a:r>
            <a:r>
              <a:rPr lang="es-CL" dirty="0">
                <a:hlinkClick r:id="rId5" tooltip="Cambio de estado"/>
              </a:rPr>
              <a:t>cambios de fase</a:t>
            </a:r>
            <a:r>
              <a:rPr lang="es-CL" dirty="0"/>
              <a:t>, </a:t>
            </a:r>
            <a:r>
              <a:rPr lang="es-CL" dirty="0">
                <a:hlinkClick r:id="rId6" tooltip="Reacción química"/>
              </a:rPr>
              <a:t>reacciones químicas</a:t>
            </a:r>
            <a:r>
              <a:rPr lang="es-CL" dirty="0"/>
              <a:t>, </a:t>
            </a:r>
            <a:r>
              <a:rPr lang="es-CL" u="sng" dirty="0">
                <a:hlinkClick r:id="rId7" tooltip="Fenómenos de transporte"/>
              </a:rPr>
              <a:t>fenómenos de transporte</a:t>
            </a:r>
            <a:r>
              <a:rPr lang="es-CL" dirty="0"/>
              <a:t>, e incluso </a:t>
            </a:r>
            <a:r>
              <a:rPr lang="es-CL" dirty="0">
                <a:hlinkClick r:id="rId8" tooltip="Agujero negro"/>
              </a:rPr>
              <a:t>agujeros negros</a:t>
            </a:r>
            <a:r>
              <a:rPr lang="es-CL" dirty="0"/>
              <a:t>.</a:t>
            </a:r>
          </a:p>
        </p:txBody>
      </p:sp>
    </p:spTree>
    <p:extLst>
      <p:ext uri="{BB962C8B-B14F-4D97-AF65-F5344CB8AC3E}">
        <p14:creationId xmlns:p14="http://schemas.microsoft.com/office/powerpoint/2010/main" val="810777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620688"/>
            <a:ext cx="8424936" cy="5018112"/>
          </a:xfrm>
        </p:spPr>
        <p:txBody>
          <a:bodyPr>
            <a:normAutofit fontScale="32500" lnSpcReduction="20000"/>
          </a:bodyPr>
          <a:lstStyle/>
          <a:p>
            <a:endParaRPr lang="es-CL" b="1" u="sng" dirty="0" smtClean="0">
              <a:solidFill>
                <a:schemeClr val="tx1"/>
              </a:solidFill>
              <a:latin typeface="Aharoni" pitchFamily="2" charset="-79"/>
              <a:cs typeface="Aharoni" pitchFamily="2" charset="-79"/>
            </a:endParaRPr>
          </a:p>
          <a:p>
            <a:pPr algn="just"/>
            <a:r>
              <a:rPr lang="es-CL" sz="7000" b="1" u="sng" dirty="0" smtClean="0">
                <a:solidFill>
                  <a:schemeClr val="tx1"/>
                </a:solidFill>
                <a:ea typeface="Verdana" pitchFamily="34" charset="0"/>
                <a:cs typeface="Verdana" pitchFamily="34" charset="0"/>
              </a:rPr>
              <a:t>Energía </a:t>
            </a:r>
            <a:r>
              <a:rPr lang="es-CL" sz="7000" b="1" u="sng" dirty="0">
                <a:solidFill>
                  <a:schemeClr val="tx1"/>
                </a:solidFill>
                <a:ea typeface="Verdana" pitchFamily="34" charset="0"/>
                <a:cs typeface="Verdana" pitchFamily="34" charset="0"/>
              </a:rPr>
              <a:t>calorífica</a:t>
            </a:r>
            <a:r>
              <a:rPr lang="es-CL" sz="7000" b="1" dirty="0">
                <a:solidFill>
                  <a:schemeClr val="tx1"/>
                </a:solidFill>
                <a:ea typeface="Verdana" pitchFamily="34" charset="0"/>
                <a:cs typeface="Verdana" pitchFamily="34" charset="0"/>
              </a:rPr>
              <a:t>:</a:t>
            </a:r>
            <a:r>
              <a:rPr lang="es-CL" sz="7000" dirty="0">
                <a:ea typeface="Verdana" pitchFamily="34" charset="0"/>
                <a:cs typeface="Verdana" pitchFamily="34" charset="0"/>
              </a:rPr>
              <a:t> </a:t>
            </a:r>
            <a:r>
              <a:rPr lang="es-CL" sz="7000" dirty="0">
                <a:solidFill>
                  <a:schemeClr val="tx1"/>
                </a:solidFill>
                <a:ea typeface="Verdana" pitchFamily="34" charset="0"/>
                <a:cs typeface="Verdana" pitchFamily="34" charset="0"/>
              </a:rPr>
              <a:t>la suma de la energía potencial y de la energía </a:t>
            </a:r>
            <a:r>
              <a:rPr lang="es-CL" sz="7000" dirty="0" smtClean="0">
                <a:solidFill>
                  <a:schemeClr val="tx1"/>
                </a:solidFill>
                <a:ea typeface="Verdana" pitchFamily="34" charset="0"/>
                <a:cs typeface="Verdana" pitchFamily="34" charset="0"/>
              </a:rPr>
              <a:t>cinética de </a:t>
            </a:r>
            <a:r>
              <a:rPr lang="es-CL" sz="7000" dirty="0">
                <a:solidFill>
                  <a:schemeClr val="tx1"/>
                </a:solidFill>
                <a:ea typeface="Verdana" pitchFamily="34" charset="0"/>
                <a:cs typeface="Verdana" pitchFamily="34" charset="0"/>
              </a:rPr>
              <a:t>un sistema no permanece siempre constante.</a:t>
            </a:r>
          </a:p>
          <a:p>
            <a:pPr algn="just"/>
            <a:r>
              <a:rPr lang="es-CL" sz="7000" dirty="0">
                <a:solidFill>
                  <a:schemeClr val="tx1"/>
                </a:solidFill>
                <a:ea typeface="Verdana" pitchFamily="34" charset="0"/>
                <a:cs typeface="Verdana" pitchFamily="34" charset="0"/>
              </a:rPr>
              <a:t>De una manera general, la energía mecánica total de un sistema disminuye con el frotamiento y los choques. Si por ejemplo, se frena un cuerpo durante su caída por un plano inclinado, de forma que su velocidad permanezca constante, se producirá una disminución de su energía potencial sin que aumente su energía cinética. Pero, en todos los fenómenos de esta naturaleza se produce calor. Así el fósforo de las cerillas se inflama por frotamiento, las herramientas se calientan al labrar los metales, etc. Sí una bala de plomo se dispara contra una placa de acero, se puede alcanzar, en el momento del choque, una temperatura superior a su punto de fusión. El calor debe, por consiguiente, considerarse como una forma de energía, hipótesis que se ve corroborada por la posibilidad de producir trabajo mecánico consumiendo calor, por ejemplo, en las maquinas de calor.</a:t>
            </a:r>
          </a:p>
          <a:p>
            <a:pPr algn="just"/>
            <a:endParaRPr lang="es-CL" dirty="0">
              <a:solidFill>
                <a:schemeClr val="tx1"/>
              </a:solidFill>
            </a:endParaRPr>
          </a:p>
        </p:txBody>
      </p:sp>
    </p:spTree>
    <p:extLst>
      <p:ext uri="{BB962C8B-B14F-4D97-AF65-F5344CB8AC3E}">
        <p14:creationId xmlns:p14="http://schemas.microsoft.com/office/powerpoint/2010/main" val="1883803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a:t>Otras formas de </a:t>
            </a:r>
            <a:r>
              <a:rPr lang="es-CL" b="1" dirty="0" smtClean="0"/>
              <a:t>energía</a:t>
            </a:r>
            <a:endParaRPr lang="es-CL" dirty="0"/>
          </a:p>
        </p:txBody>
      </p:sp>
      <p:sp>
        <p:nvSpPr>
          <p:cNvPr id="3" name="2 Marcador de contenido"/>
          <p:cNvSpPr>
            <a:spLocks noGrp="1"/>
          </p:cNvSpPr>
          <p:nvPr>
            <p:ph idx="1"/>
          </p:nvPr>
        </p:nvSpPr>
        <p:spPr>
          <a:xfrm>
            <a:off x="457200" y="1268760"/>
            <a:ext cx="8229600" cy="4857403"/>
          </a:xfrm>
        </p:spPr>
        <p:txBody>
          <a:bodyPr>
            <a:normAutofit fontScale="70000" lnSpcReduction="20000"/>
          </a:bodyPr>
          <a:lstStyle/>
          <a:p>
            <a:pPr marL="0" indent="0" algn="just">
              <a:buNone/>
            </a:pPr>
            <a:r>
              <a:rPr lang="es-CL" sz="3400" b="1" u="sng" dirty="0" smtClean="0"/>
              <a:t>Eléctrica: </a:t>
            </a:r>
            <a:r>
              <a:rPr lang="es-CL" sz="3400" dirty="0" smtClean="0"/>
              <a:t>la </a:t>
            </a:r>
            <a:r>
              <a:rPr lang="es-CL" sz="3400" dirty="0"/>
              <a:t>corriente eléctrica es uno de los numerosos fenómenos que pueden producir trabajo mecánico o calor. La primera transformación se realiza en los motores y la inversa de los generadores electromagnéticos de corriente (dínamos, alternadores). En todos los conductores por los que pasan una corriente hay una producción de calor, conocida con el nombre de </a:t>
            </a:r>
            <a:r>
              <a:rPr lang="es-CL" sz="3400" i="1" dirty="0"/>
              <a:t>efecto de joule</a:t>
            </a:r>
            <a:r>
              <a:rPr lang="es-CL" sz="3400" dirty="0"/>
              <a:t>; la transformación contraria directa, es decir de calor en electricidad, se observa en las pilas termoeléctricas y basta calentar una de las dos soldaduras de dos metales diferentes que forman parte de un circuito para que se engendre en el mismo una corriente. De ellos se deduce que existe </a:t>
            </a:r>
            <a:r>
              <a:rPr lang="es-CL" sz="3400" i="1" dirty="0"/>
              <a:t>energía eléctrica</a:t>
            </a:r>
            <a:r>
              <a:rPr lang="es-CL" sz="3400" dirty="0"/>
              <a:t> y que el paso de una corriente es en realidad un transporte de energía a lo largo de un circuito.</a:t>
            </a:r>
          </a:p>
          <a:p>
            <a:pPr algn="just"/>
            <a:r>
              <a:rPr lang="es-CL" sz="3400" dirty="0"/>
              <a:t>Un condensador cargado de corriente también energía eléctrica, puesto a descargarse es capaz de producir una corriente, pero esta energía es potencial.</a:t>
            </a:r>
          </a:p>
          <a:p>
            <a:pPr marL="400050" lvl="1" indent="0">
              <a:buNone/>
            </a:pPr>
            <a:endParaRPr lang="es-CL" dirty="0"/>
          </a:p>
        </p:txBody>
      </p:sp>
    </p:spTree>
    <p:extLst>
      <p:ext uri="{BB962C8B-B14F-4D97-AF65-F5344CB8AC3E}">
        <p14:creationId xmlns:p14="http://schemas.microsoft.com/office/powerpoint/2010/main" val="2227207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85000" lnSpcReduction="10000"/>
          </a:bodyPr>
          <a:lstStyle/>
          <a:p>
            <a:pPr marL="0" indent="0">
              <a:buNone/>
            </a:pPr>
            <a:r>
              <a:rPr lang="es-CL" b="1" dirty="0"/>
              <a:t>Química:</a:t>
            </a:r>
            <a:r>
              <a:rPr lang="es-CL" dirty="0"/>
              <a:t> Las reacciones químicas tienen lugar con absorción o desprendimiento de calor, según los casos. La combustión, que es la combinación del oxígeno del cuerpo combustible o con los elementos que lo integran, revelan que una muestra de carbón y oxigeno contiene energía </a:t>
            </a:r>
            <a:r>
              <a:rPr lang="es-CL" i="1" dirty="0"/>
              <a:t>química</a:t>
            </a:r>
            <a:r>
              <a:rPr lang="es-CL" dirty="0"/>
              <a:t> potencial, que puede utilizarse al iniciar la combustión o la combinación de ambos cuerpos.</a:t>
            </a:r>
          </a:p>
          <a:p>
            <a:pPr marL="0" indent="0">
              <a:buNone/>
            </a:pPr>
            <a:r>
              <a:rPr lang="es-CL" dirty="0"/>
              <a:t>La energía química se emplea a si mismo en las pilas y acumuladores eléctricos, que la transforman en energía eléctrica, y el fenómeno inverso se produce en la electrólisis, en particular al cargar los acumuladores.</a:t>
            </a:r>
          </a:p>
          <a:p>
            <a:pPr marL="0" indent="0">
              <a:buNone/>
            </a:pPr>
            <a:r>
              <a:rPr lang="es-CL" dirty="0"/>
              <a:t>Las explosiones son un ejemplo de transformación de energía química en trabajo mecánico.</a:t>
            </a:r>
          </a:p>
          <a:p>
            <a:pPr marL="0" indent="0">
              <a:buNone/>
            </a:pPr>
            <a:endParaRPr lang="es-CL" dirty="0"/>
          </a:p>
        </p:txBody>
      </p:sp>
    </p:spTree>
    <p:extLst>
      <p:ext uri="{BB962C8B-B14F-4D97-AF65-F5344CB8AC3E}">
        <p14:creationId xmlns:p14="http://schemas.microsoft.com/office/powerpoint/2010/main" val="532194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2577</Words>
  <Application>Microsoft Office PowerPoint</Application>
  <PresentationFormat>Presentación en pantalla (4:3)</PresentationFormat>
  <Paragraphs>136</Paragraphs>
  <Slides>55</Slides>
  <Notes>0</Notes>
  <HiddenSlides>0</HiddenSlides>
  <MMClips>0</MMClips>
  <ScaleCrop>false</ScaleCrop>
  <HeadingPairs>
    <vt:vector size="4" baseType="variant">
      <vt:variant>
        <vt:lpstr>Tema</vt:lpstr>
      </vt:variant>
      <vt:variant>
        <vt:i4>1</vt:i4>
      </vt:variant>
      <vt:variant>
        <vt:lpstr>Títulos de diapositiva</vt:lpstr>
      </vt:variant>
      <vt:variant>
        <vt:i4>55</vt:i4>
      </vt:variant>
    </vt:vector>
  </HeadingPairs>
  <TitlesOfParts>
    <vt:vector size="56" baseType="lpstr">
      <vt:lpstr>Tema de Office</vt:lpstr>
      <vt:lpstr>Termodinámica</vt:lpstr>
      <vt:lpstr>Presentación de PowerPoint</vt:lpstr>
      <vt:lpstr>Presentación de PowerPoint</vt:lpstr>
      <vt:lpstr>Presentación de PowerPoint</vt:lpstr>
      <vt:lpstr>Presentación de PowerPoint</vt:lpstr>
      <vt:lpstr>Presentación de PowerPoint</vt:lpstr>
      <vt:lpstr>Presentación de PowerPoint</vt:lpstr>
      <vt:lpstr>Otras formas de energía</vt:lpstr>
      <vt:lpstr>Presentación de PowerPoint</vt:lpstr>
      <vt:lpstr>Presentación de PowerPoint</vt:lpstr>
      <vt:lpstr>Calor y Trabajo</vt:lpstr>
      <vt:lpstr>Presentación de PowerPoint</vt:lpstr>
      <vt:lpstr>Presentación de PowerPoint</vt:lpstr>
      <vt:lpstr>Función de la energía interna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Primera ley de la termodinámica</vt:lpstr>
      <vt:lpstr> </vt:lpstr>
      <vt:lpstr>Presentación de PowerPoint</vt:lpstr>
      <vt:lpstr>Convenciones de signos de la primera ley de la termodinámica.</vt:lpstr>
      <vt:lpstr>Presentación de PowerPoint</vt:lpstr>
      <vt:lpstr>Presentación de PowerPoint</vt:lpstr>
      <vt:lpstr>Procesos isobáricos y el diagrama P - V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Caso general para la primera ley</vt:lpstr>
      <vt:lpstr>Presentación de PowerPoint</vt:lpstr>
      <vt:lpstr>Procesos adiabáticos </vt:lpstr>
      <vt:lpstr>2da ley de la termodinámica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enrique octavio silva millan</cp:lastModifiedBy>
  <cp:revision>182</cp:revision>
  <dcterms:created xsi:type="dcterms:W3CDTF">2015-04-17T22:36:24Z</dcterms:created>
  <dcterms:modified xsi:type="dcterms:W3CDTF">2017-06-15T23:06:14Z</dcterms:modified>
</cp:coreProperties>
</file>