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313" r:id="rId3"/>
    <p:sldId id="314" r:id="rId4"/>
    <p:sldId id="315" r:id="rId5"/>
    <p:sldId id="356" r:id="rId6"/>
    <p:sldId id="316" r:id="rId7"/>
    <p:sldId id="355" r:id="rId8"/>
    <p:sldId id="357" r:id="rId9"/>
    <p:sldId id="359" r:id="rId10"/>
    <p:sldId id="360" r:id="rId11"/>
    <p:sldId id="35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004" autoAdjust="0"/>
    <p:restoredTop sz="92718" autoAdjust="0"/>
  </p:normalViewPr>
  <p:slideViewPr>
    <p:cSldViewPr>
      <p:cViewPr varScale="1">
        <p:scale>
          <a:sx n="61" d="100"/>
          <a:sy n="61" d="100"/>
        </p:scale>
        <p:origin x="11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7" Type="http://schemas.openxmlformats.org/officeDocument/2006/relationships/image" Target="../media/image18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4677B-3AE5-4023-8214-CBAD35C49AA8}" type="datetimeFigureOut">
              <a:rPr lang="es-CL" smtClean="0"/>
              <a:pPr/>
              <a:t>27-04-2017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A2A3B-8144-4817-8C2A-BF5BDD597E7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89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1E541-0F77-4E07-9F6E-011AFCA46F23}" type="datetime1">
              <a:rPr lang="es-CL" smtClean="0"/>
              <a:t>27-04-2017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39E2B-36B1-4487-859C-5D12A4F01BF1}" type="datetime1">
              <a:rPr lang="es-CL" smtClean="0"/>
              <a:t>27-04-2017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15D0-F382-47BE-8A4F-42F59F3798E9}" type="datetime1">
              <a:rPr lang="es-CL" smtClean="0"/>
              <a:t>27-04-2017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CC66E-04B4-4197-8FEE-550A046A90CA}" type="datetime1">
              <a:rPr lang="es-CL" smtClean="0"/>
              <a:t>27-04-2017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30468-F9DE-4EF9-81D6-046813D864A2}" type="datetime1">
              <a:rPr lang="es-CL" smtClean="0"/>
              <a:t>27-04-2017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6065E-FF3D-4A3D-B031-9480F3FDE8A9}" type="datetime1">
              <a:rPr lang="es-CL" smtClean="0"/>
              <a:t>27-04-2017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B1C33-8855-4E19-A7D8-93C636A2F6BB}" type="datetime1">
              <a:rPr lang="es-CL" smtClean="0"/>
              <a:t>27-04-2017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B4B1C-A7C3-462F-B7A7-D0A57632E391}" type="datetime1">
              <a:rPr lang="es-CL" smtClean="0"/>
              <a:t>27-04-2017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CA50-41B2-459B-B095-4EC14EAC07E9}" type="datetime1">
              <a:rPr lang="es-CL" smtClean="0"/>
              <a:t>27-04-2017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E5145-493D-412B-96E7-113F975D8066}" type="datetime1">
              <a:rPr lang="es-CL" smtClean="0"/>
              <a:t>27-04-2017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20ECC-DC58-4297-95E2-878265CCA5F3}" type="datetime1">
              <a:rPr lang="es-CL" smtClean="0"/>
              <a:t>27-04-2017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AF501-EEFB-4F9D-A1BF-2F2CE616CDB1}" type="datetime1">
              <a:rPr lang="es-CL" smtClean="0"/>
              <a:t>27-04-2017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L" smtClean="0"/>
              <a:t>Esfuerzo y Deformaciones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1ACE-298B-487D-8C80-BDA8C506FFF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image" Target="../media/image9.jpe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6.wmf"/><Relationship Id="rId3" Type="http://schemas.openxmlformats.org/officeDocument/2006/relationships/image" Target="../media/image11.jpeg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1.bin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5" Type="http://schemas.openxmlformats.org/officeDocument/2006/relationships/image" Target="../media/image17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4.wmf"/><Relationship Id="rId1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470025"/>
          </a:xfrm>
        </p:spPr>
        <p:txBody>
          <a:bodyPr>
            <a:normAutofit/>
          </a:bodyPr>
          <a:lstStyle/>
          <a:p>
            <a:r>
              <a:rPr lang="es-CL" dirty="0" smtClean="0">
                <a:solidFill>
                  <a:srgbClr val="FF0000"/>
                </a:solidFill>
              </a:rPr>
              <a:t>FUERZAS Y LEYES DE NEWTON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5445224"/>
            <a:ext cx="5160066" cy="77078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Profesor </a:t>
            </a:r>
            <a:r>
              <a:rPr 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Marco Rivero Menay </a:t>
            </a:r>
          </a:p>
          <a:p>
            <a:pPr algn="l"/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Ingeniero </a:t>
            </a:r>
            <a:r>
              <a:rPr lang="es-CL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Ejecución </a:t>
            </a:r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Industrial  </a:t>
            </a:r>
            <a:r>
              <a:rPr lang="es-CL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UVM</a:t>
            </a:r>
            <a:endParaRPr lang="es-C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66541ACE-298B-487D-8C80-BDA8C506FFFF}" type="slidenum">
              <a:rPr lang="es-CL"/>
              <a:pPr/>
              <a:t>1</a:t>
            </a:fld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34" y="311696"/>
            <a:ext cx="4263450" cy="3901930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716016" y="343419"/>
            <a:ext cx="417646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smtClean="0">
                <a:ln>
                  <a:noFill/>
                </a:ln>
                <a:solidFill>
                  <a:srgbClr val="C43628"/>
                </a:solidFill>
                <a:effectLst/>
                <a:latin typeface="Verdana" panose="020B0604030504040204" pitchFamily="34" charset="0"/>
              </a:rPr>
              <a:t>Ahora vamos a sustituir esta igualdad en la ecuación 2 </a:t>
            </a:r>
            <a:endParaRPr kumimoji="0" lang="es-CL" altLang="es-C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smtClean="0">
                <a:ln>
                  <a:noFill/>
                </a:ln>
                <a:solidFill>
                  <a:srgbClr val="C43628"/>
                </a:solidFill>
                <a:effectLst/>
                <a:latin typeface="Verdana" panose="020B0604030504040204" pitchFamily="34" charset="0"/>
              </a:rPr>
              <a:t>0.8660(1.532B) + 0.6427B = </a:t>
            </a:r>
            <a:r>
              <a:rPr kumimoji="0" lang="es-CL" altLang="es-CL" sz="1600" b="1" i="0" u="none" strike="noStrike" cap="none" normalizeH="0" baseline="0" smtClean="0">
                <a:ln>
                  <a:noFill/>
                </a:ln>
                <a:solidFill>
                  <a:srgbClr val="C43628"/>
                </a:solidFill>
                <a:effectLst/>
                <a:latin typeface="Verdana" panose="020B0604030504040204" pitchFamily="34" charset="0"/>
              </a:rPr>
              <a:t>300N </a:t>
            </a:r>
            <a:endParaRPr kumimoji="0" lang="es-CL" altLang="es-C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smtClean="0">
                <a:ln>
                  <a:noFill/>
                </a:ln>
                <a:solidFill>
                  <a:srgbClr val="C43628"/>
                </a:solidFill>
                <a:effectLst/>
                <a:latin typeface="Verdana" panose="020B0604030504040204" pitchFamily="34" charset="0"/>
              </a:rPr>
              <a:t>Para B tenemos: </a:t>
            </a:r>
            <a:endParaRPr kumimoji="0" lang="es-CL" altLang="es-C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smtClean="0">
                <a:ln>
                  <a:noFill/>
                </a:ln>
                <a:solidFill>
                  <a:srgbClr val="C43628"/>
                </a:solidFill>
                <a:effectLst/>
                <a:latin typeface="Verdana" panose="020B0604030504040204" pitchFamily="34" charset="0"/>
              </a:rPr>
              <a:t>1.3267B + 0.6427B = 300N </a:t>
            </a:r>
            <a:endParaRPr kumimoji="0" lang="es-CL" altLang="es-C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smtClean="0">
                <a:ln>
                  <a:noFill/>
                </a:ln>
                <a:solidFill>
                  <a:srgbClr val="C43628"/>
                </a:solidFill>
                <a:effectLst/>
                <a:latin typeface="Verdana" panose="020B0604030504040204" pitchFamily="34" charset="0"/>
              </a:rPr>
              <a:t>1.9694B = 300N </a:t>
            </a:r>
            <a:endParaRPr kumimoji="0" lang="es-CL" altLang="es-C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smtClean="0">
                <a:ln>
                  <a:noFill/>
                </a:ln>
                <a:solidFill>
                  <a:srgbClr val="C43628"/>
                </a:solidFill>
                <a:effectLst/>
                <a:latin typeface="Verdana" panose="020B0604030504040204" pitchFamily="34" charset="0"/>
              </a:rPr>
              <a:t>B= 300N / 1.9694 </a:t>
            </a:r>
            <a:endParaRPr kumimoji="0" lang="es-CL" altLang="es-C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600" b="1" i="0" u="none" strike="noStrike" cap="none" normalizeH="0" baseline="0" smtClean="0">
                <a:ln>
                  <a:noFill/>
                </a:ln>
                <a:solidFill>
                  <a:srgbClr val="C43628"/>
                </a:solidFill>
                <a:effectLst/>
                <a:latin typeface="Verdana" panose="020B0604030504040204" pitchFamily="34" charset="0"/>
              </a:rPr>
              <a:t>B= 152.33N </a:t>
            </a:r>
            <a:endParaRPr kumimoji="0" lang="es-CL" altLang="es-CL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94622" y="4725144"/>
            <a:ext cx="86978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dirty="0">
                <a:solidFill>
                  <a:srgbClr val="C43628"/>
                </a:solidFill>
                <a:latin typeface="Verdana" panose="020B0604030504040204" pitchFamily="34" charset="0"/>
              </a:rPr>
              <a:t>Para calcular la tensión en A sustituimos B = 152.33 N </a:t>
            </a:r>
          </a:p>
          <a:p>
            <a:pPr algn="ctr"/>
            <a:r>
              <a:rPr lang="es-CL" dirty="0">
                <a:solidFill>
                  <a:srgbClr val="C43628"/>
                </a:solidFill>
                <a:latin typeface="Verdana" panose="020B0604030504040204" pitchFamily="34" charset="0"/>
              </a:rPr>
              <a:t>A = 1.532(152.33N) =</a:t>
            </a:r>
            <a:r>
              <a:rPr lang="es-CL" b="1" dirty="0">
                <a:solidFill>
                  <a:srgbClr val="C43628"/>
                </a:solidFill>
                <a:latin typeface="Verdana" panose="020B0604030504040204" pitchFamily="34" charset="0"/>
              </a:rPr>
              <a:t> 233.3N </a:t>
            </a:r>
            <a:endParaRPr lang="es-CL" dirty="0">
              <a:solidFill>
                <a:srgbClr val="C43628"/>
              </a:solidFill>
              <a:latin typeface="Verdana" panose="020B0604030504040204" pitchFamily="34" charset="0"/>
            </a:endParaRPr>
          </a:p>
          <a:p>
            <a:pPr algn="ctr"/>
            <a:r>
              <a:rPr lang="es-CL" dirty="0">
                <a:solidFill>
                  <a:srgbClr val="C43628"/>
                </a:solidFill>
                <a:latin typeface="Verdana" panose="020B0604030504040204" pitchFamily="34" charset="0"/>
              </a:rPr>
              <a:t> </a:t>
            </a:r>
          </a:p>
          <a:p>
            <a:pPr algn="ctr"/>
            <a:r>
              <a:rPr lang="es-CL" dirty="0">
                <a:solidFill>
                  <a:srgbClr val="C43628"/>
                </a:solidFill>
                <a:latin typeface="Verdana" panose="020B0604030504040204" pitchFamily="34" charset="0"/>
              </a:rPr>
              <a:t>La tensión en la cuerda C es </a:t>
            </a:r>
            <a:r>
              <a:rPr lang="es-CL" b="1" dirty="0">
                <a:solidFill>
                  <a:srgbClr val="C43628"/>
                </a:solidFill>
                <a:latin typeface="Verdana" panose="020B0604030504040204" pitchFamily="34" charset="0"/>
              </a:rPr>
              <a:t>300N</a:t>
            </a:r>
            <a:r>
              <a:rPr lang="es-CL" dirty="0">
                <a:solidFill>
                  <a:srgbClr val="C43628"/>
                </a:solidFill>
                <a:latin typeface="Verdana" panose="020B0604030504040204" pitchFamily="34" charset="0"/>
              </a:rPr>
              <a:t> , puesto que debe ser igual al peso. </a:t>
            </a:r>
            <a:endParaRPr lang="es-CL" dirty="0">
              <a:solidFill>
                <a:srgbClr val="C43628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6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260648"/>
            <a:ext cx="45365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Al sumar las fuerzas a lo largo del eje X obtenemos :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S </a:t>
            </a:r>
            <a:r>
              <a:rPr lang="es-CL" sz="1600" dirty="0" err="1">
                <a:solidFill>
                  <a:srgbClr val="C43628"/>
                </a:solidFill>
                <a:latin typeface="Verdana" panose="020B0604030504040204" pitchFamily="34" charset="0"/>
              </a:rPr>
              <a:t>Fx</a:t>
            </a:r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 = -A </a:t>
            </a:r>
            <a:r>
              <a:rPr lang="es-CL" sz="1600" dirty="0" err="1">
                <a:solidFill>
                  <a:srgbClr val="C43628"/>
                </a:solidFill>
                <a:latin typeface="Verdana" panose="020B0604030504040204" pitchFamily="34" charset="0"/>
              </a:rPr>
              <a:t>cos</a:t>
            </a:r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 60° + B </a:t>
            </a:r>
            <a:r>
              <a:rPr lang="es-CL" sz="1600" dirty="0" err="1">
                <a:solidFill>
                  <a:srgbClr val="C43628"/>
                </a:solidFill>
                <a:latin typeface="Verdana" panose="020B0604030504040204" pitchFamily="34" charset="0"/>
              </a:rPr>
              <a:t>cos</a:t>
            </a:r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 40° = 0 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 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Al simplificarse por sustitución de funciones trigonométricas conocidas tenemos: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-0.5A + 0.7660B = 0 (1) 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 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Obtenemos una segunda ecuación sumando las fuerzas a lo largo del eje Y, por lo tanto tenemos: 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(</a:t>
            </a:r>
            <a:r>
              <a:rPr lang="es-CL" sz="1600" dirty="0" err="1">
                <a:solidFill>
                  <a:srgbClr val="C43628"/>
                </a:solidFill>
                <a:latin typeface="Verdana" panose="020B0604030504040204" pitchFamily="34" charset="0"/>
              </a:rPr>
              <a:t>Cos</a:t>
            </a:r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 30° + </a:t>
            </a:r>
            <a:r>
              <a:rPr lang="es-CL" sz="1600" dirty="0" err="1">
                <a:solidFill>
                  <a:srgbClr val="C43628"/>
                </a:solidFill>
                <a:latin typeface="Verdana" panose="020B0604030504040204" pitchFamily="34" charset="0"/>
              </a:rPr>
              <a:t>cos</a:t>
            </a:r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 50° ) 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0.8660A + 0 .6427B = 300N (2) 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 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En las ecuaciones 1 y 2 se resuelven como simultanea A y B mediante el proceso de sustitución. Si despejamos A tenemos: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A = 0.7660 / 0.5 </a:t>
            </a:r>
            <a:endParaRPr lang="es-CL" sz="1600" dirty="0">
              <a:solidFill>
                <a:srgbClr val="C43628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6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81000" y="378767"/>
            <a:ext cx="2822848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b="1" dirty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  <a:t>EJEMPLO  01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4191000" cy="5486400"/>
          </a:xfrm>
        </p:spPr>
        <p:txBody>
          <a:bodyPr/>
          <a:lstStyle/>
          <a:p>
            <a:pPr algn="just"/>
            <a:r>
              <a:rPr lang="es-MX" dirty="0" smtClean="0">
                <a:latin typeface="Arial Narrow" pitchFamily="34" charset="0"/>
              </a:rPr>
              <a:t>Una grúa tiene una masa de 1000 kg y se utiliza para elevar el cajón de 2400 kg. Esta sujeta mediante una articulación en A y un balancín en B. El centro de gravedad de la grúa esta situada en G. Determine las componentes de las reacciones en A y B.</a:t>
            </a:r>
            <a:endParaRPr lang="es-MX" dirty="0">
              <a:latin typeface="Arial Narrow" pitchFamily="34" charset="0"/>
            </a:endParaRPr>
          </a:p>
        </p:txBody>
      </p:sp>
      <p:pic>
        <p:nvPicPr>
          <p:cNvPr id="7" name="Picture 7" descr="C:\DOCUME~1\WALTOL~1\LOCALS~1\Temp\\msotw9_temp0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4648199" y="1224136"/>
            <a:ext cx="436669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350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81000" y="302567"/>
            <a:ext cx="4267200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s-MX" sz="2400" b="1" dirty="0">
                <a:solidFill>
                  <a:srgbClr val="FF0000"/>
                </a:solidFill>
                <a:latin typeface="Arial" charset="0"/>
                <a:ea typeface="+mn-ea"/>
                <a:cs typeface="+mn-cs"/>
              </a:rPr>
              <a:t>SOLUCIÓN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152400" y="762000"/>
            <a:ext cx="4572000" cy="6096000"/>
          </a:xfrm>
        </p:spPr>
        <p:txBody>
          <a:bodyPr/>
          <a:lstStyle/>
          <a:p>
            <a:pPr algn="just"/>
            <a:r>
              <a:rPr lang="es-MX" sz="2600" dirty="0" smtClean="0">
                <a:latin typeface="Arial Narrow" pitchFamily="34" charset="0"/>
              </a:rPr>
              <a:t>DCL de la grúa.</a:t>
            </a:r>
          </a:p>
          <a:p>
            <a:pPr algn="just"/>
            <a:endParaRPr lang="es-MX" sz="2600" dirty="0" smtClean="0">
              <a:latin typeface="Arial Narrow" pitchFamily="34" charset="0"/>
            </a:endParaRPr>
          </a:p>
          <a:p>
            <a:pPr algn="just"/>
            <a:endParaRPr lang="es-MX" sz="2600" dirty="0" smtClean="0">
              <a:latin typeface="Arial Narrow" pitchFamily="34" charset="0"/>
            </a:endParaRPr>
          </a:p>
          <a:p>
            <a:pPr algn="just"/>
            <a:endParaRPr lang="es-MX" sz="2600" dirty="0" smtClean="0">
              <a:latin typeface="Arial Narrow" pitchFamily="34" charset="0"/>
            </a:endParaRPr>
          </a:p>
          <a:p>
            <a:pPr algn="just"/>
            <a:endParaRPr lang="es-MX" sz="2600" dirty="0" smtClean="0">
              <a:latin typeface="Arial Narrow" pitchFamily="34" charset="0"/>
            </a:endParaRPr>
          </a:p>
          <a:p>
            <a:pPr algn="just"/>
            <a:endParaRPr lang="es-MX" sz="2600" dirty="0" smtClean="0">
              <a:latin typeface="Arial Narrow" pitchFamily="34" charset="0"/>
            </a:endParaRPr>
          </a:p>
          <a:p>
            <a:pPr algn="just"/>
            <a:r>
              <a:rPr lang="es-MX" sz="2600" dirty="0" smtClean="0">
                <a:latin typeface="Arial Narrow" pitchFamily="34" charset="0"/>
              </a:rPr>
              <a:t>La reacción en B se determina resolviendo la ecuación de momentos en A</a:t>
            </a:r>
            <a:endParaRPr lang="es-MX" sz="2600" dirty="0">
              <a:latin typeface="Arial Narrow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953000" y="990600"/>
            <a:ext cx="3962400" cy="5562600"/>
          </a:xfrm>
        </p:spPr>
        <p:txBody>
          <a:bodyPr/>
          <a:lstStyle/>
          <a:p>
            <a:pPr algn="just"/>
            <a:r>
              <a:rPr lang="es-MX" sz="2600" dirty="0" smtClean="0">
                <a:latin typeface="Arial Narrow" pitchFamily="34" charset="0"/>
              </a:rPr>
              <a:t>La reacción en A se determina aplicando la suma de componentes horizontales y verticales.</a:t>
            </a:r>
            <a:endParaRPr lang="es-MX" sz="2600" dirty="0">
              <a:latin typeface="Arial Narrow" pitchFamily="34" charset="0"/>
            </a:endParaRPr>
          </a:p>
        </p:txBody>
      </p:sp>
      <p:pic>
        <p:nvPicPr>
          <p:cNvPr id="9" name="Picture 7" descr="C:\DOCUME~1\WALTOL~1\LOCALS~1\Temp\\msotw9_temp0.jpg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457200" y="1219200"/>
            <a:ext cx="3429000" cy="2443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 bwMode="auto">
          <a:xfrm>
            <a:off x="304800" y="5257800"/>
            <a:ext cx="4343400" cy="99060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Object 13"/>
          <p:cNvGraphicFramePr>
            <a:graphicFrameLocks noChangeAspect="1"/>
          </p:cNvGraphicFramePr>
          <p:nvPr/>
        </p:nvGraphicFramePr>
        <p:xfrm>
          <a:off x="304800" y="5257800"/>
          <a:ext cx="430276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Equation" r:id="rId4" imgW="3911400" imgH="761760" progId="Equation.3">
                  <p:embed/>
                </p:oleObj>
              </mc:Choice>
              <mc:Fallback>
                <p:oleObj name="Equation" r:id="rId4" imgW="391140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257800"/>
                        <a:ext cx="430276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Rectángulo"/>
          <p:cNvSpPr/>
          <p:nvPr/>
        </p:nvSpPr>
        <p:spPr bwMode="auto">
          <a:xfrm>
            <a:off x="1066800" y="6324600"/>
            <a:ext cx="2667000" cy="533400"/>
          </a:xfrm>
          <a:prstGeom prst="rect">
            <a:avLst/>
          </a:prstGeom>
          <a:solidFill>
            <a:srgbClr val="99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Object 14"/>
          <p:cNvGraphicFramePr>
            <a:graphicFrameLocks noChangeAspect="1"/>
          </p:cNvGraphicFramePr>
          <p:nvPr/>
        </p:nvGraphicFramePr>
        <p:xfrm>
          <a:off x="1066800" y="6324600"/>
          <a:ext cx="2667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Equation" r:id="rId6" imgW="1523880" imgH="304560" progId="Equation.3">
                  <p:embed/>
                </p:oleObj>
              </mc:Choice>
              <mc:Fallback>
                <p:oleObj name="Equation" r:id="rId6" imgW="152388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6324600"/>
                        <a:ext cx="2667000" cy="533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Rectángulo"/>
          <p:cNvSpPr/>
          <p:nvPr/>
        </p:nvSpPr>
        <p:spPr bwMode="auto">
          <a:xfrm>
            <a:off x="5029200" y="2667000"/>
            <a:ext cx="3886200" cy="60960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16 Rectángulo"/>
          <p:cNvSpPr/>
          <p:nvPr/>
        </p:nvSpPr>
        <p:spPr bwMode="auto">
          <a:xfrm>
            <a:off x="5257800" y="3657600"/>
            <a:ext cx="3124200" cy="53340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17 Rectángulo"/>
          <p:cNvSpPr/>
          <p:nvPr/>
        </p:nvSpPr>
        <p:spPr bwMode="auto">
          <a:xfrm>
            <a:off x="4953000" y="4572000"/>
            <a:ext cx="3962400" cy="60960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9" name="Object 15"/>
          <p:cNvGraphicFramePr>
            <a:graphicFrameLocks noChangeAspect="1"/>
          </p:cNvGraphicFramePr>
          <p:nvPr/>
        </p:nvGraphicFramePr>
        <p:xfrm>
          <a:off x="5334000" y="2743200"/>
          <a:ext cx="3253154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Equation" r:id="rId8" imgW="2349360" imgH="330120" progId="Equation.3">
                  <p:embed/>
                </p:oleObj>
              </mc:Choice>
              <mc:Fallback>
                <p:oleObj name="Equation" r:id="rId8" imgW="23493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2743200"/>
                        <a:ext cx="3253154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6"/>
          <p:cNvGraphicFramePr>
            <a:graphicFrameLocks noChangeAspect="1"/>
          </p:cNvGraphicFramePr>
          <p:nvPr/>
        </p:nvGraphicFramePr>
        <p:xfrm>
          <a:off x="5638799" y="3733800"/>
          <a:ext cx="226841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9" name="Equation" r:id="rId10" imgW="1638000" imgH="330120" progId="Equation.3">
                  <p:embed/>
                </p:oleObj>
              </mc:Choice>
              <mc:Fallback>
                <p:oleObj name="Equation" r:id="rId10" imgW="16380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799" y="3733800"/>
                        <a:ext cx="2268415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20 Rectángulo"/>
          <p:cNvSpPr/>
          <p:nvPr/>
        </p:nvSpPr>
        <p:spPr bwMode="auto">
          <a:xfrm>
            <a:off x="5638800" y="5715000"/>
            <a:ext cx="2514600" cy="68580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5126" name="Object 18"/>
          <p:cNvGraphicFramePr>
            <a:graphicFrameLocks noChangeAspect="1"/>
          </p:cNvGraphicFramePr>
          <p:nvPr/>
        </p:nvGraphicFramePr>
        <p:xfrm>
          <a:off x="4953000" y="4800600"/>
          <a:ext cx="3987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0" name="Equation" r:id="rId12" imgW="3987720" imgH="368280" progId="Equation.3">
                  <p:embed/>
                </p:oleObj>
              </mc:Choice>
              <mc:Fallback>
                <p:oleObj name="Equation" r:id="rId12" imgW="398772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800600"/>
                        <a:ext cx="3987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19"/>
          <p:cNvGraphicFramePr>
            <a:graphicFrameLocks noChangeAspect="1"/>
          </p:cNvGraphicFramePr>
          <p:nvPr/>
        </p:nvGraphicFramePr>
        <p:xfrm>
          <a:off x="5715000" y="5791200"/>
          <a:ext cx="2133600" cy="507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1" name="Equation" r:id="rId14" imgW="1549080" imgH="368280" progId="Equation.3">
                  <p:embed/>
                </p:oleObj>
              </mc:Choice>
              <mc:Fallback>
                <p:oleObj name="Equation" r:id="rId14" imgW="15490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791200"/>
                        <a:ext cx="2133600" cy="50716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404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rgbClr val="FFFF00"/>
                </a:solidFill>
              </a:rPr>
              <a:t>Ejemplo 02</a:t>
            </a:r>
            <a:endParaRPr lang="es-MX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419600" cy="5638800"/>
          </a:xfrm>
        </p:spPr>
        <p:txBody>
          <a:bodyPr/>
          <a:lstStyle/>
          <a:p>
            <a:pPr algn="just">
              <a:buNone/>
            </a:pPr>
            <a:r>
              <a:rPr lang="es-MX" dirty="0" smtClean="0">
                <a:latin typeface="Arial Narrow" pitchFamily="34" charset="0"/>
              </a:rPr>
              <a:t>	Una vagoneta se encuentra en reposo sobre una vía que forma 25° con la vertical. La masa total de la vagoneta más su carga es 5500 lb y su centro de gravedad se encuentra en el plano medio y a 30 pulgadas del carril. Determine la tensión en el cable y la reacción en cada par de ruedas</a:t>
            </a:r>
            <a:endParaRPr lang="es-MX" dirty="0">
              <a:latin typeface="Arial Narrow" pitchFamily="34" charset="0"/>
            </a:endParaRPr>
          </a:p>
        </p:txBody>
      </p:sp>
      <p:pic>
        <p:nvPicPr>
          <p:cNvPr id="5" name="Picture 5" descr="C:\DOCUME~1\WALTOL~1\LOCALS~1\Temp\\msotw9_temp0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4860032" y="1124744"/>
            <a:ext cx="3744416" cy="511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8499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rgbClr val="FFFF00"/>
                </a:solidFill>
              </a:rPr>
              <a:t>Solución</a:t>
            </a:r>
            <a:endParaRPr lang="es-MX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4800" y="685800"/>
            <a:ext cx="7939608" cy="654968"/>
          </a:xfrm>
        </p:spPr>
        <p:txBody>
          <a:bodyPr/>
          <a:lstStyle/>
          <a:p>
            <a:pPr algn="just"/>
            <a:r>
              <a:rPr lang="es-MX" sz="2600" dirty="0" smtClean="0">
                <a:latin typeface="Arial Narrow" pitchFamily="34" charset="0"/>
              </a:rPr>
              <a:t>DCL de la vagoneta más su carga.</a:t>
            </a:r>
            <a:endParaRPr lang="es-MX" sz="2600" dirty="0">
              <a:latin typeface="Arial Narrow" pitchFamily="34" charset="0"/>
            </a:endParaRPr>
          </a:p>
        </p:txBody>
      </p:sp>
      <p:pic>
        <p:nvPicPr>
          <p:cNvPr id="5" name="Picture 5" descr="C:\DOCUME~1\WALTOL~1\LOCALS~1\Temp\\msotw9_temp0.jpg"/>
          <p:cNvPicPr>
            <a:picLocks noChangeAspect="1" noChangeArrowheads="1"/>
          </p:cNvPicPr>
          <p:nvPr/>
        </p:nvPicPr>
        <p:blipFill>
          <a:blip r:embed="rId2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827584" y="1556792"/>
            <a:ext cx="3456384" cy="4543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54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10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rgbClr val="FFFF00"/>
                </a:solidFill>
              </a:rPr>
              <a:t>Solución</a:t>
            </a:r>
            <a:endParaRPr lang="es-MX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04800" y="685800"/>
            <a:ext cx="4191000" cy="5943600"/>
          </a:xfrm>
        </p:spPr>
        <p:txBody>
          <a:bodyPr/>
          <a:lstStyle/>
          <a:p>
            <a:pPr algn="just"/>
            <a:r>
              <a:rPr lang="es-MX" sz="2600" dirty="0" smtClean="0">
                <a:latin typeface="Arial Narrow" pitchFamily="34" charset="0"/>
              </a:rPr>
              <a:t>DCL de la vagoneta más su carga.</a:t>
            </a:r>
            <a:endParaRPr lang="es-MX" sz="2600" dirty="0">
              <a:latin typeface="Arial Narrow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495800" y="762000"/>
            <a:ext cx="4419600" cy="6096000"/>
          </a:xfrm>
        </p:spPr>
        <p:txBody>
          <a:bodyPr/>
          <a:lstStyle/>
          <a:p>
            <a:r>
              <a:rPr lang="es-MX" sz="2400" dirty="0" smtClean="0">
                <a:latin typeface="Arial Narrow" pitchFamily="34" charset="0"/>
              </a:rPr>
              <a:t>Las reacciones en las ruedas son</a:t>
            </a:r>
          </a:p>
          <a:p>
            <a:endParaRPr lang="es-MX" sz="2400" dirty="0" smtClean="0">
              <a:latin typeface="Arial Narrow" pitchFamily="34" charset="0"/>
            </a:endParaRPr>
          </a:p>
          <a:p>
            <a:endParaRPr lang="es-MX" sz="2400" dirty="0" smtClean="0">
              <a:latin typeface="Arial Narrow" pitchFamily="34" charset="0"/>
            </a:endParaRPr>
          </a:p>
          <a:p>
            <a:endParaRPr lang="es-MX" sz="2400" dirty="0" smtClean="0">
              <a:latin typeface="Arial Narrow" pitchFamily="34" charset="0"/>
            </a:endParaRPr>
          </a:p>
          <a:p>
            <a:endParaRPr lang="es-MX" sz="2400" dirty="0" smtClean="0">
              <a:latin typeface="Arial Narrow" pitchFamily="34" charset="0"/>
            </a:endParaRPr>
          </a:p>
          <a:p>
            <a:endParaRPr lang="es-MX" sz="2400" dirty="0" smtClean="0">
              <a:latin typeface="Arial Narrow" pitchFamily="34" charset="0"/>
            </a:endParaRPr>
          </a:p>
          <a:p>
            <a:endParaRPr lang="es-MX" sz="2400" dirty="0" smtClean="0">
              <a:latin typeface="Arial Narrow" pitchFamily="34" charset="0"/>
            </a:endParaRPr>
          </a:p>
          <a:p>
            <a:endParaRPr lang="es-MX" sz="2400" dirty="0" smtClean="0">
              <a:latin typeface="Arial Narrow" pitchFamily="34" charset="0"/>
            </a:endParaRPr>
          </a:p>
          <a:p>
            <a:endParaRPr lang="es-MX" sz="2400" dirty="0" smtClean="0">
              <a:latin typeface="Arial Narrow" pitchFamily="34" charset="0"/>
            </a:endParaRPr>
          </a:p>
          <a:p>
            <a:endParaRPr lang="es-MX" sz="2400" dirty="0" smtClean="0">
              <a:latin typeface="Arial Narrow" pitchFamily="34" charset="0"/>
            </a:endParaRPr>
          </a:p>
          <a:p>
            <a:r>
              <a:rPr lang="es-MX" sz="2400" dirty="0" smtClean="0">
                <a:latin typeface="Arial Narrow" pitchFamily="34" charset="0"/>
              </a:rPr>
              <a:t>La tensión en cable es</a:t>
            </a:r>
            <a:endParaRPr lang="es-MX" sz="2400" dirty="0">
              <a:latin typeface="Arial Narrow" pitchFamily="34" charset="0"/>
            </a:endParaRPr>
          </a:p>
        </p:txBody>
      </p:sp>
      <p:pic>
        <p:nvPicPr>
          <p:cNvPr id="5" name="Picture 5" descr="C:\DOCUME~1\WALTOL~1\LOCALS~1\Temp\\msotw9_temp0.jpg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/>
          <a:stretch>
            <a:fillRect/>
          </a:stretch>
        </p:blipFill>
        <p:spPr bwMode="auto">
          <a:xfrm>
            <a:off x="1524000" y="1524000"/>
            <a:ext cx="2493963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"/>
          <p:cNvSpPr/>
          <p:nvPr/>
        </p:nvSpPr>
        <p:spPr bwMode="auto">
          <a:xfrm>
            <a:off x="685800" y="4953000"/>
            <a:ext cx="3276600" cy="1752600"/>
          </a:xfrm>
          <a:prstGeom prst="rect">
            <a:avLst/>
          </a:prstGeom>
          <a:solidFill>
            <a:srgbClr val="99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7171" name="Object 10"/>
          <p:cNvGraphicFramePr>
            <a:graphicFrameLocks noChangeAspect="1"/>
          </p:cNvGraphicFramePr>
          <p:nvPr/>
        </p:nvGraphicFramePr>
        <p:xfrm>
          <a:off x="914400" y="4876800"/>
          <a:ext cx="2425700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Equation" r:id="rId4" imgW="2425680" imgH="1803240" progId="Equation.3">
                  <p:embed/>
                </p:oleObj>
              </mc:Choice>
              <mc:Fallback>
                <p:oleObj name="Equation" r:id="rId4" imgW="2425680" imgH="1803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876800"/>
                        <a:ext cx="2425700" cy="180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Rectángulo"/>
          <p:cNvSpPr/>
          <p:nvPr/>
        </p:nvSpPr>
        <p:spPr bwMode="auto">
          <a:xfrm>
            <a:off x="4572000" y="2590800"/>
            <a:ext cx="4191000" cy="60960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9 Rectángulo"/>
          <p:cNvSpPr/>
          <p:nvPr/>
        </p:nvSpPr>
        <p:spPr bwMode="auto">
          <a:xfrm>
            <a:off x="4495800" y="1295400"/>
            <a:ext cx="4648200" cy="114300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4597400" y="1524000"/>
          <a:ext cx="4546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Equation" r:id="rId6" imgW="4546440" imgH="761760" progId="Equation.3">
                  <p:embed/>
                </p:oleObj>
              </mc:Choice>
              <mc:Fallback>
                <p:oleObj name="Equation" r:id="rId6" imgW="454644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1524000"/>
                        <a:ext cx="45466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2"/>
          <p:cNvGraphicFramePr>
            <a:graphicFrameLocks noChangeAspect="1"/>
          </p:cNvGraphicFramePr>
          <p:nvPr/>
        </p:nvGraphicFramePr>
        <p:xfrm>
          <a:off x="4876800" y="2666999"/>
          <a:ext cx="1905000" cy="4579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Equation" r:id="rId8" imgW="1320480" imgH="317160" progId="Equation.3">
                  <p:embed/>
                </p:oleObj>
              </mc:Choice>
              <mc:Fallback>
                <p:oleObj name="Equation" r:id="rId8" imgW="132048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666999"/>
                        <a:ext cx="1905000" cy="45793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Rectángulo"/>
          <p:cNvSpPr/>
          <p:nvPr/>
        </p:nvSpPr>
        <p:spPr bwMode="auto">
          <a:xfrm>
            <a:off x="4495800" y="3352800"/>
            <a:ext cx="4648200" cy="91440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13 Rectángulo"/>
          <p:cNvSpPr/>
          <p:nvPr/>
        </p:nvSpPr>
        <p:spPr bwMode="auto">
          <a:xfrm>
            <a:off x="4648200" y="4419600"/>
            <a:ext cx="4191000" cy="60960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7174" name="Object 13"/>
          <p:cNvGraphicFramePr>
            <a:graphicFrameLocks noChangeAspect="1"/>
          </p:cNvGraphicFramePr>
          <p:nvPr/>
        </p:nvGraphicFramePr>
        <p:xfrm>
          <a:off x="4584700" y="3352800"/>
          <a:ext cx="45593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Equation" r:id="rId10" imgW="4559040" imgH="761760" progId="Equation.3">
                  <p:embed/>
                </p:oleObj>
              </mc:Choice>
              <mc:Fallback>
                <p:oleObj name="Equation" r:id="rId10" imgW="455904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4700" y="3352800"/>
                        <a:ext cx="45593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14"/>
          <p:cNvGraphicFramePr>
            <a:graphicFrameLocks noChangeAspect="1"/>
          </p:cNvGraphicFramePr>
          <p:nvPr/>
        </p:nvGraphicFramePr>
        <p:xfrm>
          <a:off x="5410200" y="4495800"/>
          <a:ext cx="1752600" cy="471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Equation" r:id="rId12" imgW="1180800" imgH="317160" progId="Equation.3">
                  <p:embed/>
                </p:oleObj>
              </mc:Choice>
              <mc:Fallback>
                <p:oleObj name="Equation" r:id="rId12" imgW="1180800" imgH="317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4495800"/>
                        <a:ext cx="1752600" cy="471129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16 Rectángulo"/>
          <p:cNvSpPr/>
          <p:nvPr/>
        </p:nvSpPr>
        <p:spPr bwMode="auto">
          <a:xfrm>
            <a:off x="4343400" y="5715000"/>
            <a:ext cx="4495800" cy="990600"/>
          </a:xfrm>
          <a:prstGeom prst="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572000" y="5715000"/>
          <a:ext cx="3505200" cy="387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Equation" r:id="rId14" imgW="2984400" imgH="330120" progId="Equation.3">
                  <p:embed/>
                </p:oleObj>
              </mc:Choice>
              <mc:Fallback>
                <p:oleObj name="Equation" r:id="rId14" imgW="298440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715000"/>
                        <a:ext cx="3505200" cy="3878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334000" y="6096000"/>
          <a:ext cx="242316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16" imgW="1346040" imgH="253800" progId="Equation.3">
                  <p:embed/>
                </p:oleObj>
              </mc:Choice>
              <mc:Fallback>
                <p:oleObj name="Equation" r:id="rId16" imgW="13460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6096000"/>
                        <a:ext cx="2423160" cy="4572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805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469640" y="908720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>
                <a:solidFill>
                  <a:srgbClr val="C43628"/>
                </a:solidFill>
                <a:latin typeface="Verdana" panose="020B0604030504040204" pitchFamily="34" charset="0"/>
              </a:rPr>
              <a:t>Una pelota de 300N cuelga atada a otras dos cuerdas, como se observa en la figura. Encuentre las tensiones en las cuerdas A, B Y C. </a:t>
            </a:r>
            <a:endParaRPr lang="es-CL" dirty="0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solidFill>
                  <a:srgbClr val="FFFF00"/>
                </a:solidFill>
              </a:rPr>
              <a:t>Ejemplo 02</a:t>
            </a:r>
            <a:endParaRPr lang="es-MX" dirty="0">
              <a:solidFill>
                <a:srgbClr val="FFFF00"/>
              </a:solidFill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72815"/>
            <a:ext cx="7272808" cy="499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43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95536" y="620688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>
                <a:solidFill>
                  <a:srgbClr val="C43628"/>
                </a:solidFill>
                <a:latin typeface="Verdana" panose="020B0604030504040204" pitchFamily="34" charset="0"/>
              </a:rPr>
              <a:t>El primer paso es construir un diagrama de cuerpo libre: </a:t>
            </a:r>
            <a:endParaRPr lang="es-CL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12776"/>
            <a:ext cx="472078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54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34" y="311696"/>
            <a:ext cx="4263450" cy="390193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4427984" y="311696"/>
            <a:ext cx="45365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Al sumar las fuerzas a lo largo del eje X obtenemos :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S </a:t>
            </a:r>
            <a:r>
              <a:rPr lang="es-CL" sz="1600" dirty="0" err="1">
                <a:solidFill>
                  <a:srgbClr val="C43628"/>
                </a:solidFill>
                <a:latin typeface="Verdana" panose="020B0604030504040204" pitchFamily="34" charset="0"/>
              </a:rPr>
              <a:t>Fx</a:t>
            </a:r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 = -A </a:t>
            </a:r>
            <a:r>
              <a:rPr lang="es-CL" sz="1600" dirty="0" err="1">
                <a:solidFill>
                  <a:srgbClr val="C43628"/>
                </a:solidFill>
                <a:latin typeface="Verdana" panose="020B0604030504040204" pitchFamily="34" charset="0"/>
              </a:rPr>
              <a:t>cos</a:t>
            </a:r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 60° + B </a:t>
            </a:r>
            <a:r>
              <a:rPr lang="es-CL" sz="1600" dirty="0" err="1">
                <a:solidFill>
                  <a:srgbClr val="C43628"/>
                </a:solidFill>
                <a:latin typeface="Verdana" panose="020B0604030504040204" pitchFamily="34" charset="0"/>
              </a:rPr>
              <a:t>cos</a:t>
            </a:r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 40° = 0 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 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Al simplificarse por sustitución de funciones trigonométricas conocidas tenemos: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-0.5A + 0.7660B = 0 (1) 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 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Obtenemos una segunda ecuación sumando las fuerzas a lo largo del eje Y, por lo tanto tenemos: 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(</a:t>
            </a:r>
            <a:r>
              <a:rPr lang="es-CL" sz="1600" dirty="0" err="1">
                <a:solidFill>
                  <a:srgbClr val="C43628"/>
                </a:solidFill>
                <a:latin typeface="Verdana" panose="020B0604030504040204" pitchFamily="34" charset="0"/>
              </a:rPr>
              <a:t>Cos</a:t>
            </a:r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 30° + </a:t>
            </a:r>
            <a:r>
              <a:rPr lang="es-CL" sz="1600" dirty="0" err="1">
                <a:solidFill>
                  <a:srgbClr val="C43628"/>
                </a:solidFill>
                <a:latin typeface="Verdana" panose="020B0604030504040204" pitchFamily="34" charset="0"/>
              </a:rPr>
              <a:t>cos</a:t>
            </a:r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 50° ) 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0.8660A + 0 .6427B = 300N (2) 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 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En las ecuaciones 1 y 2 se resuelven como simultanea A y B mediante el proceso de sustitución. Si despejamos A tenemos:</a:t>
            </a:r>
          </a:p>
          <a:p>
            <a:pPr algn="ctr"/>
            <a:r>
              <a:rPr lang="es-CL" sz="1600" dirty="0">
                <a:solidFill>
                  <a:srgbClr val="C43628"/>
                </a:solidFill>
                <a:latin typeface="Verdana" panose="020B0604030504040204" pitchFamily="34" charset="0"/>
              </a:rPr>
              <a:t>A = 0.7660 / 0.5 </a:t>
            </a:r>
            <a:endParaRPr lang="es-CL" sz="1600" dirty="0" smtClean="0">
              <a:solidFill>
                <a:srgbClr val="C43628"/>
              </a:solidFill>
              <a:latin typeface="Verdana" panose="020B0604030504040204" pitchFamily="34" charset="0"/>
            </a:endParaRPr>
          </a:p>
          <a:p>
            <a:pPr algn="ctr"/>
            <a:endParaRPr lang="es-CL" sz="1600" dirty="0" smtClean="0">
              <a:solidFill>
                <a:srgbClr val="C43628"/>
              </a:solidFill>
              <a:latin typeface="Verdana" panose="020B0604030504040204" pitchFamily="34" charset="0"/>
            </a:endParaRPr>
          </a:p>
          <a:p>
            <a:pPr algn="ctr"/>
            <a:r>
              <a:rPr lang="es-CL" sz="1600" b="1" dirty="0">
                <a:solidFill>
                  <a:srgbClr val="C43628"/>
                </a:solidFill>
                <a:latin typeface="Verdana" panose="020B0604030504040204" pitchFamily="34" charset="0"/>
              </a:rPr>
              <a:t>A = 1.532B </a:t>
            </a:r>
          </a:p>
        </p:txBody>
      </p:sp>
    </p:spTree>
    <p:extLst>
      <p:ext uri="{BB962C8B-B14F-4D97-AF65-F5344CB8AC3E}">
        <p14:creationId xmlns:p14="http://schemas.microsoft.com/office/powerpoint/2010/main" val="165202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1358</TotalTime>
  <Words>267</Words>
  <Application>Microsoft Office PowerPoint</Application>
  <PresentationFormat>Presentación en pantalla (4:3)</PresentationFormat>
  <Paragraphs>75</Paragraphs>
  <Slides>11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Arial</vt:lpstr>
      <vt:lpstr>Arial Narrow</vt:lpstr>
      <vt:lpstr>Calibri</vt:lpstr>
      <vt:lpstr>Times New Roman</vt:lpstr>
      <vt:lpstr>Verdana</vt:lpstr>
      <vt:lpstr>Tema de Office</vt:lpstr>
      <vt:lpstr>Equation</vt:lpstr>
      <vt:lpstr>FUERZAS Y LEYES DE NEWTON</vt:lpstr>
      <vt:lpstr>EJEMPLO  01</vt:lpstr>
      <vt:lpstr>SOLUCIÓN</vt:lpstr>
      <vt:lpstr>Ejemplo 02</vt:lpstr>
      <vt:lpstr>Solución</vt:lpstr>
      <vt:lpstr>Solución</vt:lpstr>
      <vt:lpstr>Ejemplo 02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</dc:creator>
  <cp:lastModifiedBy>RIVERO Marco</cp:lastModifiedBy>
  <cp:revision>108</cp:revision>
  <dcterms:created xsi:type="dcterms:W3CDTF">2010-04-17T15:06:14Z</dcterms:created>
  <dcterms:modified xsi:type="dcterms:W3CDTF">2017-04-28T01:50:15Z</dcterms:modified>
</cp:coreProperties>
</file>