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6"/>
  </p:notesMasterIdLst>
  <p:sldIdLst>
    <p:sldId id="256" r:id="rId2"/>
    <p:sldId id="271" r:id="rId3"/>
    <p:sldId id="314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286" r:id="rId14"/>
    <p:sldId id="315" r:id="rId15"/>
    <p:sldId id="311" r:id="rId16"/>
    <p:sldId id="312" r:id="rId17"/>
    <p:sldId id="313" r:id="rId18"/>
    <p:sldId id="292" r:id="rId19"/>
    <p:sldId id="293" r:id="rId20"/>
    <p:sldId id="294" r:id="rId21"/>
    <p:sldId id="295" r:id="rId22"/>
    <p:sldId id="296" r:id="rId23"/>
    <p:sldId id="298" r:id="rId24"/>
    <p:sldId id="299" r:id="rId25"/>
  </p:sldIdLst>
  <p:sldSz cx="9144000" cy="6858000" type="screen4x3"/>
  <p:notesSz cx="7099300" cy="10234613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080" autoAdjust="0"/>
    <p:restoredTop sz="94660"/>
  </p:normalViewPr>
  <p:slideViewPr>
    <p:cSldViewPr>
      <p:cViewPr varScale="1">
        <p:scale>
          <a:sx n="74" d="100"/>
          <a:sy n="74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CL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2524677B-3AE5-4023-8214-CBAD35C49AA8}" type="datetimeFigureOut">
              <a:rPr lang="es-CL" smtClean="0"/>
              <a:pPr/>
              <a:t>08-06-2017</a:t>
            </a:fld>
            <a:endParaRPr lang="es-CL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s-CL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459A2A3B-8144-4817-8C2A-BF5BDD597E74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49893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1E541-0F77-4E07-9F6E-011AFCA46F23}" type="datetime1">
              <a:rPr lang="es-CL" smtClean="0"/>
              <a:t>08-06-2017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Esfuerzo y Deformaciones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9E2B-36B1-4487-859C-5D12A4F01BF1}" type="datetime1">
              <a:rPr lang="es-CL" smtClean="0"/>
              <a:t>08-06-2017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Esfuerzo y Deformaciones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15D0-F382-47BE-8A4F-42F59F3798E9}" type="datetime1">
              <a:rPr lang="es-CL" smtClean="0"/>
              <a:t>08-06-2017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Esfuerzo y Deformaciones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C66E-04B4-4197-8FEE-550A046A90CA}" type="datetime1">
              <a:rPr lang="es-CL" smtClean="0"/>
              <a:t>08-06-2017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Esfuerzo y Deformaciones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30468-F9DE-4EF9-81D6-046813D864A2}" type="datetime1">
              <a:rPr lang="es-CL" smtClean="0"/>
              <a:t>08-06-2017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Esfuerzo y Deformaciones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6065E-FF3D-4A3D-B031-9480F3FDE8A9}" type="datetime1">
              <a:rPr lang="es-CL" smtClean="0"/>
              <a:t>08-06-2017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Esfuerzo y Deformaciones</a:t>
            </a:r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1C33-8855-4E19-A7D8-93C636A2F6BB}" type="datetime1">
              <a:rPr lang="es-CL" smtClean="0"/>
              <a:t>08-06-2017</a:t>
            </a:fld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Esfuerzo y Deformaciones</a:t>
            </a:r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B4B1C-A7C3-462F-B7A7-D0A57632E391}" type="datetime1">
              <a:rPr lang="es-CL" smtClean="0"/>
              <a:t>08-06-2017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Esfuerzo y Deformaciones</a:t>
            </a:r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CA50-41B2-459B-B095-4EC14EAC07E9}" type="datetime1">
              <a:rPr lang="es-CL" smtClean="0"/>
              <a:t>08-06-2017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Esfuerzo y Deformaciones</a:t>
            </a:r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E5145-493D-412B-96E7-113F975D8066}" type="datetime1">
              <a:rPr lang="es-CL" smtClean="0"/>
              <a:t>08-06-2017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Esfuerzo y Deformaciones</a:t>
            </a:r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20ECC-DC58-4297-95E2-878265CCA5F3}" type="datetime1">
              <a:rPr lang="es-CL" smtClean="0"/>
              <a:t>08-06-2017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Esfuerzo y Deformaciones</a:t>
            </a:r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AF501-EEFB-4F9D-A1BF-2F2CE616CDB1}" type="datetime1">
              <a:rPr lang="es-CL" smtClean="0"/>
              <a:t>08-06-2017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L" dirty="0" smtClean="0"/>
              <a:t>Esfuerzo y Deformaciones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41ACE-298B-487D-8C80-BDA8C506FFFF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2.bin"/><Relationship Id="rId4" Type="http://schemas.openxmlformats.org/officeDocument/2006/relationships/audio" Target="../media/audio4.wav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audio" Target="../media/audio1.wav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3.bin"/><Relationship Id="rId4" Type="http://schemas.openxmlformats.org/officeDocument/2006/relationships/audio" Target="../media/audio4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6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audio" Target="../media/audio4.wav"/><Relationship Id="rId4" Type="http://schemas.openxmlformats.org/officeDocument/2006/relationships/audio" Target="../media/audio2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7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7.bin"/><Relationship Id="rId5" Type="http://schemas.openxmlformats.org/officeDocument/2006/relationships/audio" Target="../media/audio4.wav"/><Relationship Id="rId4" Type="http://schemas.openxmlformats.org/officeDocument/2006/relationships/audio" Target="../media/audio2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8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emf"/><Relationship Id="rId5" Type="http://schemas.openxmlformats.org/officeDocument/2006/relationships/oleObject" Target="../embeddings/oleObject9.bin"/><Relationship Id="rId4" Type="http://schemas.openxmlformats.org/officeDocument/2006/relationships/audio" Target="../media/audio4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20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audio" Target="../media/audio1.wav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2.bin"/><Relationship Id="rId4" Type="http://schemas.openxmlformats.org/officeDocument/2006/relationships/audio" Target="../media/audio4.wav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audio" Target="../media/audio1.wav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4.bin"/><Relationship Id="rId4" Type="http://schemas.openxmlformats.org/officeDocument/2006/relationships/audio" Target="../media/audio4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6.xml"/><Relationship Id="rId1" Type="http://schemas.openxmlformats.org/officeDocument/2006/relationships/audio" Target="../media/audio3.wav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audio" Target="../media/audio4.wav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1310903"/>
            <a:ext cx="7772400" cy="1974081"/>
          </a:xfrm>
        </p:spPr>
        <p:txBody>
          <a:bodyPr>
            <a:normAutofit fontScale="90000"/>
          </a:bodyPr>
          <a:lstStyle/>
          <a:p>
            <a:r>
              <a:rPr lang="es-CL" dirty="0" smtClean="0">
                <a:solidFill>
                  <a:srgbClr val="FF0000"/>
                </a:solidFill>
              </a:rPr>
              <a:t>UNIDAD 1                             DIAGRAMA                               ESFUERZO Y DEFORMACIONES</a:t>
            </a: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5445224"/>
            <a:ext cx="5160066" cy="77078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s-CL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Profesor </a:t>
            </a:r>
            <a:r>
              <a:rPr lang="es-CL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r>
              <a:rPr lang="es-CL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Marco Rivero Menay </a:t>
            </a:r>
          </a:p>
          <a:p>
            <a:pPr algn="l"/>
            <a:r>
              <a:rPr lang="es-CL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Ingeniero </a:t>
            </a:r>
            <a:r>
              <a:rPr lang="es-CL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Ejecución </a:t>
            </a:r>
            <a:r>
              <a:rPr lang="es-CL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Industrial  </a:t>
            </a:r>
            <a:r>
              <a:rPr lang="es-CL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UVM</a:t>
            </a:r>
            <a:endParaRPr lang="es-C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15082"/>
            <a:ext cx="2895600" cy="506393"/>
          </a:xfrm>
        </p:spPr>
        <p:txBody>
          <a:bodyPr vert="horz" lIns="91440" tIns="45720" rIns="91440" bIns="45720" rtlCol="0" anchor="ctr"/>
          <a:lstStyle/>
          <a:p>
            <a:r>
              <a:rPr lang="es-CL" smtClean="0"/>
              <a:t>Esfuerzo y Deformaciones</a:t>
            </a:r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66541ACE-298B-487D-8C80-BDA8C506FFFF}" type="slidenum">
              <a:rPr lang="es-CL"/>
              <a:pPr/>
              <a:t>1</a:t>
            </a:fld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315200" cy="1143000"/>
          </a:xfrm>
        </p:spPr>
        <p:txBody>
          <a:bodyPr/>
          <a:lstStyle/>
          <a:p>
            <a:pPr algn="ctr"/>
            <a:r>
              <a:rPr lang="es-MX"/>
              <a:t>Esfuerzo y deformación</a:t>
            </a:r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609600" y="1524000"/>
            <a:ext cx="79248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>
            <a:spAutoFit/>
          </a:bodyPr>
          <a:lstStyle/>
          <a:p>
            <a:r>
              <a:rPr lang="es-MX" sz="2400" dirty="0"/>
              <a:t>Esfuerzo se refiere a la causa de una deformación, y deformación se refiere al efecto de la deformación.</a:t>
            </a:r>
          </a:p>
        </p:txBody>
      </p:sp>
      <p:grpSp>
        <p:nvGrpSpPr>
          <p:cNvPr id="104452" name="Group 4"/>
          <p:cNvGrpSpPr>
            <a:grpSpLocks/>
          </p:cNvGrpSpPr>
          <p:nvPr/>
        </p:nvGrpSpPr>
        <p:grpSpPr bwMode="auto">
          <a:xfrm>
            <a:off x="1301750" y="3146425"/>
            <a:ext cx="2286000" cy="2514600"/>
            <a:chOff x="820" y="1982"/>
            <a:chExt cx="1440" cy="1584"/>
          </a:xfrm>
        </p:grpSpPr>
        <p:sp>
          <p:nvSpPr>
            <p:cNvPr id="104453" name="Line 5"/>
            <p:cNvSpPr>
              <a:spLocks noChangeShapeType="1"/>
            </p:cNvSpPr>
            <p:nvPr/>
          </p:nvSpPr>
          <p:spPr bwMode="auto">
            <a:xfrm flipH="1">
              <a:off x="1355" y="2747"/>
              <a:ext cx="106" cy="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4454" name="Line 6"/>
            <p:cNvSpPr>
              <a:spLocks noChangeShapeType="1"/>
            </p:cNvSpPr>
            <p:nvPr/>
          </p:nvSpPr>
          <p:spPr bwMode="auto">
            <a:xfrm flipH="1">
              <a:off x="1355" y="2091"/>
              <a:ext cx="106" cy="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4455" name="AutoShape 7"/>
            <p:cNvSpPr>
              <a:spLocks noChangeArrowheads="1"/>
            </p:cNvSpPr>
            <p:nvPr/>
          </p:nvSpPr>
          <p:spPr bwMode="auto">
            <a:xfrm flipV="1">
              <a:off x="1355" y="2019"/>
              <a:ext cx="178" cy="109"/>
            </a:xfrm>
            <a:custGeom>
              <a:avLst/>
              <a:gdLst>
                <a:gd name="G0" fmla="+- 5400 0 0"/>
                <a:gd name="G1" fmla="+- 11796480 0 0"/>
                <a:gd name="G2" fmla="+- 0 0 11796480"/>
                <a:gd name="T0" fmla="*/ 0 256 1"/>
                <a:gd name="T1" fmla="*/ 180 256 1"/>
                <a:gd name="G3" fmla="+- 11796480 T0 T1"/>
                <a:gd name="T2" fmla="*/ 0 256 1"/>
                <a:gd name="T3" fmla="*/ 90 256 1"/>
                <a:gd name="G4" fmla="+- 11796480 T2 T3"/>
                <a:gd name="G5" fmla="*/ G4 2 1"/>
                <a:gd name="T4" fmla="*/ 90 256 1"/>
                <a:gd name="T5" fmla="*/ 0 256 1"/>
                <a:gd name="G6" fmla="+- 11796480 T4 T5"/>
                <a:gd name="G7" fmla="*/ G6 2 1"/>
                <a:gd name="G8" fmla="abs 117964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400"/>
                <a:gd name="G18" fmla="*/ 5400 1 2"/>
                <a:gd name="G19" fmla="+- G18 5400 0"/>
                <a:gd name="G20" fmla="cos G19 11796480"/>
                <a:gd name="G21" fmla="sin G19 11796480"/>
                <a:gd name="G22" fmla="+- G20 10800 0"/>
                <a:gd name="G23" fmla="+- G21 10800 0"/>
                <a:gd name="G24" fmla="+- 10800 0 G20"/>
                <a:gd name="G25" fmla="+- 5400 10800 0"/>
                <a:gd name="G26" fmla="?: G9 G17 G25"/>
                <a:gd name="G27" fmla="?: G9 0 21600"/>
                <a:gd name="G28" fmla="cos 10800 11796480"/>
                <a:gd name="G29" fmla="sin 10800 11796480"/>
                <a:gd name="G30" fmla="sin 5400 11796480"/>
                <a:gd name="G31" fmla="+- G28 10800 0"/>
                <a:gd name="G32" fmla="+- G29 10800 0"/>
                <a:gd name="G33" fmla="+- G30 10800 0"/>
                <a:gd name="G34" fmla="?: G4 0 G31"/>
                <a:gd name="G35" fmla="?: 11796480 G34 0"/>
                <a:gd name="G36" fmla="?: G6 G35 G31"/>
                <a:gd name="G37" fmla="+- 21600 0 G36"/>
                <a:gd name="G38" fmla="?: G4 0 G33"/>
                <a:gd name="G39" fmla="?: 117964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0 w 21600"/>
                <a:gd name="T15" fmla="*/ 10800 h 21600"/>
                <a:gd name="T16" fmla="*/ 10800 w 21600"/>
                <a:gd name="T17" fmla="*/ 5400 h 21600"/>
                <a:gd name="T18" fmla="*/ 18900 w 21600"/>
                <a:gd name="T19" fmla="*/ 1080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399"/>
                    <a:pt x="16199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4456" name="Rectangle 8"/>
            <p:cNvSpPr>
              <a:spLocks noChangeArrowheads="1"/>
            </p:cNvSpPr>
            <p:nvPr/>
          </p:nvSpPr>
          <p:spPr bwMode="auto">
            <a:xfrm>
              <a:off x="964" y="1982"/>
              <a:ext cx="960" cy="10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endParaRPr lang="es-MX" sz="2400"/>
            </a:p>
          </p:txBody>
        </p:sp>
        <p:sp>
          <p:nvSpPr>
            <p:cNvPr id="104457" name="Line 9"/>
            <p:cNvSpPr>
              <a:spLocks noChangeShapeType="1"/>
            </p:cNvSpPr>
            <p:nvPr/>
          </p:nvSpPr>
          <p:spPr bwMode="auto">
            <a:xfrm>
              <a:off x="1355" y="2164"/>
              <a:ext cx="1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4458" name="Line 10"/>
            <p:cNvSpPr>
              <a:spLocks noChangeShapeType="1"/>
            </p:cNvSpPr>
            <p:nvPr/>
          </p:nvSpPr>
          <p:spPr bwMode="auto">
            <a:xfrm>
              <a:off x="1355" y="2237"/>
              <a:ext cx="1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4459" name="Line 11"/>
            <p:cNvSpPr>
              <a:spLocks noChangeShapeType="1"/>
            </p:cNvSpPr>
            <p:nvPr/>
          </p:nvSpPr>
          <p:spPr bwMode="auto">
            <a:xfrm>
              <a:off x="1355" y="2310"/>
              <a:ext cx="1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4460" name="Line 12"/>
            <p:cNvSpPr>
              <a:spLocks noChangeShapeType="1"/>
            </p:cNvSpPr>
            <p:nvPr/>
          </p:nvSpPr>
          <p:spPr bwMode="auto">
            <a:xfrm>
              <a:off x="1355" y="2383"/>
              <a:ext cx="1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4461" name="Line 13"/>
            <p:cNvSpPr>
              <a:spLocks noChangeShapeType="1"/>
            </p:cNvSpPr>
            <p:nvPr/>
          </p:nvSpPr>
          <p:spPr bwMode="auto">
            <a:xfrm>
              <a:off x="1355" y="2456"/>
              <a:ext cx="1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4462" name="Line 14"/>
            <p:cNvSpPr>
              <a:spLocks noChangeShapeType="1"/>
            </p:cNvSpPr>
            <p:nvPr/>
          </p:nvSpPr>
          <p:spPr bwMode="auto">
            <a:xfrm>
              <a:off x="1355" y="2528"/>
              <a:ext cx="1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4463" name="Line 15"/>
            <p:cNvSpPr>
              <a:spLocks noChangeShapeType="1"/>
            </p:cNvSpPr>
            <p:nvPr/>
          </p:nvSpPr>
          <p:spPr bwMode="auto">
            <a:xfrm>
              <a:off x="1355" y="2602"/>
              <a:ext cx="1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4464" name="Line 16"/>
            <p:cNvSpPr>
              <a:spLocks noChangeShapeType="1"/>
            </p:cNvSpPr>
            <p:nvPr/>
          </p:nvSpPr>
          <p:spPr bwMode="auto">
            <a:xfrm>
              <a:off x="1355" y="2674"/>
              <a:ext cx="1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4465" name="Line 17"/>
            <p:cNvSpPr>
              <a:spLocks noChangeShapeType="1"/>
            </p:cNvSpPr>
            <p:nvPr/>
          </p:nvSpPr>
          <p:spPr bwMode="auto">
            <a:xfrm>
              <a:off x="1355" y="2747"/>
              <a:ext cx="1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4466" name="Line 18"/>
            <p:cNvSpPr>
              <a:spLocks noChangeShapeType="1"/>
            </p:cNvSpPr>
            <p:nvPr/>
          </p:nvSpPr>
          <p:spPr bwMode="auto">
            <a:xfrm flipH="1">
              <a:off x="1355" y="2674"/>
              <a:ext cx="142" cy="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4467" name="Line 19"/>
            <p:cNvSpPr>
              <a:spLocks noChangeShapeType="1"/>
            </p:cNvSpPr>
            <p:nvPr/>
          </p:nvSpPr>
          <p:spPr bwMode="auto">
            <a:xfrm flipH="1">
              <a:off x="1355" y="2602"/>
              <a:ext cx="142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4468" name="Line 20"/>
            <p:cNvSpPr>
              <a:spLocks noChangeShapeType="1"/>
            </p:cNvSpPr>
            <p:nvPr/>
          </p:nvSpPr>
          <p:spPr bwMode="auto">
            <a:xfrm flipH="1">
              <a:off x="1355" y="2528"/>
              <a:ext cx="142" cy="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4469" name="Line 21"/>
            <p:cNvSpPr>
              <a:spLocks noChangeShapeType="1"/>
            </p:cNvSpPr>
            <p:nvPr/>
          </p:nvSpPr>
          <p:spPr bwMode="auto">
            <a:xfrm flipH="1">
              <a:off x="1355" y="2456"/>
              <a:ext cx="142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4470" name="Line 22"/>
            <p:cNvSpPr>
              <a:spLocks noChangeShapeType="1"/>
            </p:cNvSpPr>
            <p:nvPr/>
          </p:nvSpPr>
          <p:spPr bwMode="auto">
            <a:xfrm flipH="1">
              <a:off x="1355" y="2383"/>
              <a:ext cx="142" cy="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4471" name="Line 23"/>
            <p:cNvSpPr>
              <a:spLocks noChangeShapeType="1"/>
            </p:cNvSpPr>
            <p:nvPr/>
          </p:nvSpPr>
          <p:spPr bwMode="auto">
            <a:xfrm flipH="1">
              <a:off x="1355" y="2310"/>
              <a:ext cx="142" cy="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4472" name="Line 24"/>
            <p:cNvSpPr>
              <a:spLocks noChangeShapeType="1"/>
            </p:cNvSpPr>
            <p:nvPr/>
          </p:nvSpPr>
          <p:spPr bwMode="auto">
            <a:xfrm flipH="1">
              <a:off x="1355" y="2237"/>
              <a:ext cx="142" cy="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4473" name="Line 25"/>
            <p:cNvSpPr>
              <a:spLocks noChangeShapeType="1"/>
            </p:cNvSpPr>
            <p:nvPr/>
          </p:nvSpPr>
          <p:spPr bwMode="auto">
            <a:xfrm flipH="1">
              <a:off x="1355" y="2164"/>
              <a:ext cx="142" cy="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4474" name="Rectangle 26"/>
            <p:cNvSpPr>
              <a:spLocks noChangeArrowheads="1"/>
            </p:cNvSpPr>
            <p:nvPr/>
          </p:nvSpPr>
          <p:spPr bwMode="auto">
            <a:xfrm>
              <a:off x="1248" y="2784"/>
              <a:ext cx="356" cy="255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4475" name="Line 27"/>
            <p:cNvSpPr>
              <a:spLocks noChangeShapeType="1"/>
            </p:cNvSpPr>
            <p:nvPr/>
          </p:nvSpPr>
          <p:spPr bwMode="auto">
            <a:xfrm>
              <a:off x="1363" y="3064"/>
              <a:ext cx="1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4476" name="Line 28"/>
            <p:cNvSpPr>
              <a:spLocks noChangeShapeType="1"/>
            </p:cNvSpPr>
            <p:nvPr/>
          </p:nvSpPr>
          <p:spPr bwMode="auto">
            <a:xfrm>
              <a:off x="1363" y="3136"/>
              <a:ext cx="1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4477" name="Line 29"/>
            <p:cNvSpPr>
              <a:spLocks noChangeShapeType="1"/>
            </p:cNvSpPr>
            <p:nvPr/>
          </p:nvSpPr>
          <p:spPr bwMode="auto">
            <a:xfrm>
              <a:off x="1363" y="3210"/>
              <a:ext cx="1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4478" name="Line 30"/>
            <p:cNvSpPr>
              <a:spLocks noChangeShapeType="1"/>
            </p:cNvSpPr>
            <p:nvPr/>
          </p:nvSpPr>
          <p:spPr bwMode="auto">
            <a:xfrm>
              <a:off x="1363" y="3282"/>
              <a:ext cx="1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4479" name="Line 31"/>
            <p:cNvSpPr>
              <a:spLocks noChangeShapeType="1"/>
            </p:cNvSpPr>
            <p:nvPr/>
          </p:nvSpPr>
          <p:spPr bwMode="auto">
            <a:xfrm flipH="1">
              <a:off x="1363" y="3282"/>
              <a:ext cx="142" cy="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4480" name="Line 32"/>
            <p:cNvSpPr>
              <a:spLocks noChangeShapeType="1"/>
            </p:cNvSpPr>
            <p:nvPr/>
          </p:nvSpPr>
          <p:spPr bwMode="auto">
            <a:xfrm flipH="1">
              <a:off x="1363" y="3210"/>
              <a:ext cx="142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4481" name="Line 33"/>
            <p:cNvSpPr>
              <a:spLocks noChangeShapeType="1"/>
            </p:cNvSpPr>
            <p:nvPr/>
          </p:nvSpPr>
          <p:spPr bwMode="auto">
            <a:xfrm flipH="1">
              <a:off x="1363" y="3136"/>
              <a:ext cx="142" cy="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4482" name="Line 34"/>
            <p:cNvSpPr>
              <a:spLocks noChangeShapeType="1"/>
            </p:cNvSpPr>
            <p:nvPr/>
          </p:nvSpPr>
          <p:spPr bwMode="auto">
            <a:xfrm flipH="1">
              <a:off x="1363" y="3064"/>
              <a:ext cx="142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grpSp>
          <p:nvGrpSpPr>
            <p:cNvPr id="104483" name="Group 35"/>
            <p:cNvGrpSpPr>
              <a:grpSpLocks/>
            </p:cNvGrpSpPr>
            <p:nvPr/>
          </p:nvGrpSpPr>
          <p:grpSpPr bwMode="auto">
            <a:xfrm>
              <a:off x="1256" y="3274"/>
              <a:ext cx="356" cy="292"/>
              <a:chOff x="4656" y="2787"/>
              <a:chExt cx="409" cy="358"/>
            </a:xfrm>
          </p:grpSpPr>
          <p:sp>
            <p:nvSpPr>
              <p:cNvPr id="104484" name="Line 36"/>
              <p:cNvSpPr>
                <a:spLocks noChangeShapeType="1"/>
              </p:cNvSpPr>
              <p:nvPr/>
            </p:nvSpPr>
            <p:spPr bwMode="auto">
              <a:xfrm flipH="1">
                <a:off x="4779" y="2787"/>
                <a:ext cx="122" cy="9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CL"/>
              </a:p>
            </p:txBody>
          </p:sp>
          <p:sp>
            <p:nvSpPr>
              <p:cNvPr id="104485" name="Line 37"/>
              <p:cNvSpPr>
                <a:spLocks noChangeShapeType="1"/>
              </p:cNvSpPr>
              <p:nvPr/>
            </p:nvSpPr>
            <p:spPr bwMode="auto">
              <a:xfrm>
                <a:off x="4779" y="2787"/>
                <a:ext cx="16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CL"/>
              </a:p>
            </p:txBody>
          </p:sp>
          <p:sp>
            <p:nvSpPr>
              <p:cNvPr id="104486" name="Rectangle 38"/>
              <p:cNvSpPr>
                <a:spLocks noChangeArrowheads="1"/>
              </p:cNvSpPr>
              <p:nvPr/>
            </p:nvSpPr>
            <p:spPr bwMode="auto">
              <a:xfrm>
                <a:off x="4656" y="2832"/>
                <a:ext cx="409" cy="31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CL"/>
              </a:p>
            </p:txBody>
          </p:sp>
        </p:grpSp>
        <p:sp>
          <p:nvSpPr>
            <p:cNvPr id="104487" name="AutoShape 39"/>
            <p:cNvSpPr>
              <a:spLocks noChangeArrowheads="1"/>
            </p:cNvSpPr>
            <p:nvPr/>
          </p:nvSpPr>
          <p:spPr bwMode="auto">
            <a:xfrm>
              <a:off x="1732" y="2702"/>
              <a:ext cx="96" cy="336"/>
            </a:xfrm>
            <a:prstGeom prst="downArrow">
              <a:avLst>
                <a:gd name="adj1" fmla="val 50000"/>
                <a:gd name="adj2" fmla="val 87500"/>
              </a:avLst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4488" name="Line 40"/>
            <p:cNvSpPr>
              <a:spLocks noChangeShapeType="1"/>
            </p:cNvSpPr>
            <p:nvPr/>
          </p:nvSpPr>
          <p:spPr bwMode="auto">
            <a:xfrm>
              <a:off x="1108" y="299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4489" name="Text Box 41"/>
            <p:cNvSpPr txBox="1">
              <a:spLocks noChangeArrowheads="1"/>
            </p:cNvSpPr>
            <p:nvPr/>
          </p:nvSpPr>
          <p:spPr bwMode="auto">
            <a:xfrm>
              <a:off x="820" y="2894"/>
              <a:ext cx="2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s-MX" i="1"/>
                <a:t>x</a:t>
              </a:r>
              <a:endParaRPr lang="es-MX" sz="2400" i="1"/>
            </a:p>
          </p:txBody>
        </p:sp>
        <p:sp>
          <p:nvSpPr>
            <p:cNvPr id="104490" name="Text Box 42"/>
            <p:cNvSpPr txBox="1">
              <a:spLocks noChangeArrowheads="1"/>
            </p:cNvSpPr>
            <p:nvPr/>
          </p:nvSpPr>
          <p:spPr bwMode="auto">
            <a:xfrm>
              <a:off x="1924" y="2702"/>
              <a:ext cx="33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s-MX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F</a:t>
              </a:r>
              <a:endParaRPr lang="es-MX" sz="2400"/>
            </a:p>
          </p:txBody>
        </p:sp>
      </p:grpSp>
      <p:sp>
        <p:nvSpPr>
          <p:cNvPr id="104491" name="Text Box 43"/>
          <p:cNvSpPr txBox="1">
            <a:spLocks noChangeArrowheads="1"/>
          </p:cNvSpPr>
          <p:nvPr/>
        </p:nvSpPr>
        <p:spPr bwMode="auto">
          <a:xfrm>
            <a:off x="3733800" y="2971800"/>
            <a:ext cx="42672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>
            <a:spAutoFit/>
          </a:bodyPr>
          <a:lstStyle/>
          <a:p>
            <a:r>
              <a:rPr lang="es-MX" sz="2400" dirty="0"/>
              <a:t>La fuerza descendente F causa el desplazamiento x.</a:t>
            </a:r>
          </a:p>
        </p:txBody>
      </p:sp>
      <p:sp>
        <p:nvSpPr>
          <p:cNvPr id="104492" name="Text Box 44"/>
          <p:cNvSpPr txBox="1">
            <a:spLocks noChangeArrowheads="1"/>
          </p:cNvSpPr>
          <p:nvPr/>
        </p:nvSpPr>
        <p:spPr bwMode="auto">
          <a:xfrm>
            <a:off x="3733800" y="4343400"/>
            <a:ext cx="44958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>
            <a:spAutoFit/>
          </a:bodyPr>
          <a:lstStyle/>
          <a:p>
            <a:r>
              <a:rPr lang="es-MX" sz="2400" dirty="0"/>
              <a:t>Por tanto, el esfuerzo es la fuerza; la deformación es la elongación.</a:t>
            </a:r>
          </a:p>
        </p:txBody>
      </p:sp>
    </p:spTree>
    <p:extLst>
      <p:ext uri="{BB962C8B-B14F-4D97-AF65-F5344CB8AC3E}">
        <p14:creationId xmlns:p14="http://schemas.microsoft.com/office/powerpoint/2010/main" val="1828048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685800"/>
            <a:ext cx="4419600" cy="1066800"/>
          </a:xfrm>
        </p:spPr>
        <p:txBody>
          <a:bodyPr/>
          <a:lstStyle/>
          <a:p>
            <a:pPr algn="ctr"/>
            <a:r>
              <a:rPr lang="es-MX"/>
              <a:t>Tipos de esfuerzo</a:t>
            </a:r>
          </a:p>
        </p:txBody>
      </p:sp>
      <p:sp>
        <p:nvSpPr>
          <p:cNvPr id="105475" name="Text Box 3"/>
          <p:cNvSpPr txBox="1">
            <a:spLocks noChangeArrowheads="1"/>
          </p:cNvSpPr>
          <p:nvPr/>
        </p:nvSpPr>
        <p:spPr bwMode="auto">
          <a:xfrm>
            <a:off x="838200" y="1447800"/>
            <a:ext cx="46482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>
            <a:spAutoFit/>
          </a:bodyPr>
          <a:lstStyle/>
          <a:p>
            <a:r>
              <a:rPr lang="es-MX" sz="2000"/>
              <a:t>Un esfuerzo de tensión ocurre cuando fuerzas iguales y opuestas se dirigen alejándose mutuamente.</a:t>
            </a:r>
          </a:p>
        </p:txBody>
      </p:sp>
      <p:sp>
        <p:nvSpPr>
          <p:cNvPr id="105485" name="Text Box 13"/>
          <p:cNvSpPr txBox="1">
            <a:spLocks noChangeArrowheads="1"/>
          </p:cNvSpPr>
          <p:nvPr/>
        </p:nvSpPr>
        <p:spPr bwMode="auto">
          <a:xfrm>
            <a:off x="838200" y="3886200"/>
            <a:ext cx="43434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>
            <a:spAutoFit/>
          </a:bodyPr>
          <a:lstStyle>
            <a:defPPr>
              <a:defRPr lang="es-CL"/>
            </a:defPPr>
            <a:lvl1pPr>
              <a:defRPr sz="2000"/>
            </a:lvl1pPr>
          </a:lstStyle>
          <a:p>
            <a:r>
              <a:rPr lang="es-MX" dirty="0"/>
              <a:t>Un esfuerzo de compresión ocurre cuando fuerzas iguales y opuestas se dirigen una hacia la otra.</a:t>
            </a:r>
          </a:p>
        </p:txBody>
      </p:sp>
      <p:sp>
        <p:nvSpPr>
          <p:cNvPr id="105494" name="Rectangle 22"/>
          <p:cNvSpPr>
            <a:spLocks noChangeArrowheads="1"/>
          </p:cNvSpPr>
          <p:nvPr/>
        </p:nvSpPr>
        <p:spPr bwMode="auto">
          <a:xfrm>
            <a:off x="1295400" y="3429000"/>
            <a:ext cx="6477000" cy="76200"/>
          </a:xfrm>
          <a:prstGeom prst="rect">
            <a:avLst/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 anchor="ctr">
            <a:spAutoFit/>
          </a:bodyPr>
          <a:lstStyle/>
          <a:p>
            <a:endParaRPr lang="es-CL"/>
          </a:p>
        </p:txBody>
      </p:sp>
      <p:grpSp>
        <p:nvGrpSpPr>
          <p:cNvPr id="105497" name="Group 25"/>
          <p:cNvGrpSpPr>
            <a:grpSpLocks/>
          </p:cNvGrpSpPr>
          <p:nvPr/>
        </p:nvGrpSpPr>
        <p:grpSpPr bwMode="auto">
          <a:xfrm>
            <a:off x="5562600" y="914400"/>
            <a:ext cx="1905000" cy="1890713"/>
            <a:chOff x="3600" y="1152"/>
            <a:chExt cx="1200" cy="1191"/>
          </a:xfrm>
        </p:grpSpPr>
        <p:sp>
          <p:nvSpPr>
            <p:cNvPr id="105477" name="Rectangle 5"/>
            <p:cNvSpPr>
              <a:spLocks noChangeArrowheads="1"/>
            </p:cNvSpPr>
            <p:nvPr/>
          </p:nvSpPr>
          <p:spPr bwMode="auto">
            <a:xfrm>
              <a:off x="3600" y="1152"/>
              <a:ext cx="110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5478" name="Rectangle 6" descr="Light upward diagonal"/>
            <p:cNvSpPr>
              <a:spLocks noChangeArrowheads="1"/>
            </p:cNvSpPr>
            <p:nvPr/>
          </p:nvSpPr>
          <p:spPr bwMode="auto">
            <a:xfrm>
              <a:off x="4128" y="1296"/>
              <a:ext cx="48" cy="768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5480" name="AutoShape 8"/>
            <p:cNvSpPr>
              <a:spLocks noChangeArrowheads="1"/>
            </p:cNvSpPr>
            <p:nvPr/>
          </p:nvSpPr>
          <p:spPr bwMode="auto">
            <a:xfrm flipV="1">
              <a:off x="3923" y="1920"/>
              <a:ext cx="480" cy="38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5481" name="AutoShape 9"/>
            <p:cNvSpPr>
              <a:spLocks noChangeArrowheads="1"/>
            </p:cNvSpPr>
            <p:nvPr/>
          </p:nvSpPr>
          <p:spPr bwMode="auto">
            <a:xfrm>
              <a:off x="4224" y="1344"/>
              <a:ext cx="96" cy="240"/>
            </a:xfrm>
            <a:prstGeom prst="upArrow">
              <a:avLst>
                <a:gd name="adj1" fmla="val 50000"/>
                <a:gd name="adj2" fmla="val 62500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5482" name="AutoShape 10"/>
            <p:cNvSpPr>
              <a:spLocks noChangeArrowheads="1"/>
            </p:cNvSpPr>
            <p:nvPr/>
          </p:nvSpPr>
          <p:spPr bwMode="auto">
            <a:xfrm flipV="1">
              <a:off x="4224" y="1643"/>
              <a:ext cx="96" cy="240"/>
            </a:xfrm>
            <a:prstGeom prst="upArrow">
              <a:avLst>
                <a:gd name="adj1" fmla="val 50000"/>
                <a:gd name="adj2" fmla="val 62500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5483" name="Text Box 11"/>
            <p:cNvSpPr txBox="1">
              <a:spLocks noChangeArrowheads="1"/>
            </p:cNvSpPr>
            <p:nvPr/>
          </p:nvSpPr>
          <p:spPr bwMode="auto">
            <a:xfrm>
              <a:off x="4416" y="1392"/>
              <a:ext cx="384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F</a:t>
              </a:r>
            </a:p>
          </p:txBody>
        </p:sp>
        <p:sp>
          <p:nvSpPr>
            <p:cNvPr id="105495" name="Text Box 23"/>
            <p:cNvSpPr txBox="1">
              <a:spLocks noChangeArrowheads="1"/>
            </p:cNvSpPr>
            <p:nvPr/>
          </p:nvSpPr>
          <p:spPr bwMode="auto">
            <a:xfrm>
              <a:off x="3984" y="1920"/>
              <a:ext cx="384" cy="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 sz="3200">
                  <a:solidFill>
                    <a:srgbClr val="000000"/>
                  </a:solidFill>
                </a:rPr>
                <a:t>W</a:t>
              </a:r>
            </a:p>
          </p:txBody>
        </p:sp>
      </p:grpSp>
      <p:grpSp>
        <p:nvGrpSpPr>
          <p:cNvPr id="105512" name="Group 40"/>
          <p:cNvGrpSpPr>
            <a:grpSpLocks/>
          </p:cNvGrpSpPr>
          <p:nvPr/>
        </p:nvGrpSpPr>
        <p:grpSpPr bwMode="auto">
          <a:xfrm>
            <a:off x="6400800" y="990600"/>
            <a:ext cx="1447800" cy="2287588"/>
            <a:chOff x="4032" y="624"/>
            <a:chExt cx="912" cy="1441"/>
          </a:xfrm>
        </p:grpSpPr>
        <p:grpSp>
          <p:nvGrpSpPr>
            <p:cNvPr id="105502" name="Group 30"/>
            <p:cNvGrpSpPr>
              <a:grpSpLocks/>
            </p:cNvGrpSpPr>
            <p:nvPr/>
          </p:nvGrpSpPr>
          <p:grpSpPr bwMode="auto">
            <a:xfrm>
              <a:off x="4848" y="624"/>
              <a:ext cx="96" cy="1104"/>
              <a:chOff x="5088" y="1104"/>
              <a:chExt cx="96" cy="1104"/>
            </a:xfrm>
          </p:grpSpPr>
          <p:sp>
            <p:nvSpPr>
              <p:cNvPr id="105499" name="Rectangle 27" descr="Light upward diagonal"/>
              <p:cNvSpPr>
                <a:spLocks noChangeArrowheads="1"/>
              </p:cNvSpPr>
              <p:nvPr/>
            </p:nvSpPr>
            <p:spPr bwMode="auto">
              <a:xfrm>
                <a:off x="5088" y="1344"/>
                <a:ext cx="96" cy="624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tIns="91440" bIns="91440" anchor="ctr">
                <a:spAutoFit/>
              </a:bodyPr>
              <a:lstStyle/>
              <a:p>
                <a:endParaRPr lang="es-CL"/>
              </a:p>
            </p:txBody>
          </p:sp>
          <p:sp>
            <p:nvSpPr>
              <p:cNvPr id="105500" name="AutoShape 28"/>
              <p:cNvSpPr>
                <a:spLocks noChangeArrowheads="1"/>
              </p:cNvSpPr>
              <p:nvPr/>
            </p:nvSpPr>
            <p:spPr bwMode="auto">
              <a:xfrm>
                <a:off x="5088" y="1104"/>
                <a:ext cx="96" cy="192"/>
              </a:xfrm>
              <a:prstGeom prst="upArrow">
                <a:avLst>
                  <a:gd name="adj1" fmla="val 50000"/>
                  <a:gd name="adj2" fmla="val 50000"/>
                </a:avLst>
              </a:prstGeom>
              <a:solidFill>
                <a:srgbClr val="00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tIns="91440" bIns="91440" anchor="ctr">
                <a:spAutoFit/>
              </a:bodyPr>
              <a:lstStyle/>
              <a:p>
                <a:endParaRPr lang="es-CL"/>
              </a:p>
            </p:txBody>
          </p:sp>
          <p:sp>
            <p:nvSpPr>
              <p:cNvPr id="105501" name="AutoShape 29"/>
              <p:cNvSpPr>
                <a:spLocks noChangeArrowheads="1"/>
              </p:cNvSpPr>
              <p:nvPr/>
            </p:nvSpPr>
            <p:spPr bwMode="auto">
              <a:xfrm flipV="1">
                <a:off x="5088" y="2016"/>
                <a:ext cx="96" cy="192"/>
              </a:xfrm>
              <a:prstGeom prst="upArrow">
                <a:avLst>
                  <a:gd name="adj1" fmla="val 50000"/>
                  <a:gd name="adj2" fmla="val 50000"/>
                </a:avLst>
              </a:prstGeom>
              <a:solidFill>
                <a:srgbClr val="00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tIns="91440" bIns="91440" anchor="ctr">
                <a:spAutoFit/>
              </a:bodyPr>
              <a:lstStyle/>
              <a:p>
                <a:endParaRPr lang="es-CL"/>
              </a:p>
            </p:txBody>
          </p:sp>
        </p:grpSp>
        <p:sp>
          <p:nvSpPr>
            <p:cNvPr id="105508" name="Text Box 36"/>
            <p:cNvSpPr txBox="1">
              <a:spLocks noChangeArrowheads="1"/>
            </p:cNvSpPr>
            <p:nvPr/>
          </p:nvSpPr>
          <p:spPr bwMode="auto">
            <a:xfrm>
              <a:off x="4032" y="1680"/>
              <a:ext cx="864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Tensión</a:t>
              </a:r>
            </a:p>
          </p:txBody>
        </p:sp>
      </p:grpSp>
      <p:grpSp>
        <p:nvGrpSpPr>
          <p:cNvPr id="105513" name="Group 41"/>
          <p:cNvGrpSpPr>
            <a:grpSpLocks/>
          </p:cNvGrpSpPr>
          <p:nvPr/>
        </p:nvGrpSpPr>
        <p:grpSpPr bwMode="auto">
          <a:xfrm>
            <a:off x="5181600" y="3886200"/>
            <a:ext cx="1752600" cy="1905000"/>
            <a:chOff x="3264" y="2448"/>
            <a:chExt cx="1104" cy="1200"/>
          </a:xfrm>
        </p:grpSpPr>
        <p:sp>
          <p:nvSpPr>
            <p:cNvPr id="105488" name="Rectangle 16"/>
            <p:cNvSpPr>
              <a:spLocks noChangeArrowheads="1"/>
            </p:cNvSpPr>
            <p:nvPr/>
          </p:nvSpPr>
          <p:spPr bwMode="auto">
            <a:xfrm>
              <a:off x="3696" y="2688"/>
              <a:ext cx="48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5489" name="AutoShape 17"/>
            <p:cNvSpPr>
              <a:spLocks noChangeArrowheads="1"/>
            </p:cNvSpPr>
            <p:nvPr/>
          </p:nvSpPr>
          <p:spPr bwMode="auto">
            <a:xfrm flipV="1">
              <a:off x="3467" y="2448"/>
              <a:ext cx="480" cy="38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5490" name="AutoShape 18"/>
            <p:cNvSpPr>
              <a:spLocks noChangeArrowheads="1"/>
            </p:cNvSpPr>
            <p:nvPr/>
          </p:nvSpPr>
          <p:spPr bwMode="auto">
            <a:xfrm flipV="1">
              <a:off x="3792" y="2880"/>
              <a:ext cx="96" cy="240"/>
            </a:xfrm>
            <a:prstGeom prst="upArrow">
              <a:avLst>
                <a:gd name="adj1" fmla="val 50000"/>
                <a:gd name="adj2" fmla="val 62500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5491" name="AutoShape 19"/>
            <p:cNvSpPr>
              <a:spLocks noChangeArrowheads="1"/>
            </p:cNvSpPr>
            <p:nvPr/>
          </p:nvSpPr>
          <p:spPr bwMode="auto">
            <a:xfrm>
              <a:off x="3792" y="3216"/>
              <a:ext cx="96" cy="240"/>
            </a:xfrm>
            <a:prstGeom prst="upArrow">
              <a:avLst>
                <a:gd name="adj1" fmla="val 50000"/>
                <a:gd name="adj2" fmla="val 62500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5492" name="Text Box 20"/>
            <p:cNvSpPr txBox="1">
              <a:spLocks noChangeArrowheads="1"/>
            </p:cNvSpPr>
            <p:nvPr/>
          </p:nvSpPr>
          <p:spPr bwMode="auto">
            <a:xfrm>
              <a:off x="3984" y="2880"/>
              <a:ext cx="384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F</a:t>
              </a:r>
            </a:p>
          </p:txBody>
        </p:sp>
        <p:sp>
          <p:nvSpPr>
            <p:cNvPr id="105487" name="Rectangle 15"/>
            <p:cNvSpPr>
              <a:spLocks noChangeArrowheads="1"/>
            </p:cNvSpPr>
            <p:nvPr/>
          </p:nvSpPr>
          <p:spPr bwMode="auto">
            <a:xfrm>
              <a:off x="3264" y="3504"/>
              <a:ext cx="816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5496" name="Text Box 24"/>
            <p:cNvSpPr txBox="1">
              <a:spLocks noChangeArrowheads="1"/>
            </p:cNvSpPr>
            <p:nvPr/>
          </p:nvSpPr>
          <p:spPr bwMode="auto">
            <a:xfrm>
              <a:off x="3552" y="2448"/>
              <a:ext cx="384" cy="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 sz="3200">
                  <a:solidFill>
                    <a:srgbClr val="000000"/>
                  </a:solidFill>
                </a:rPr>
                <a:t>W</a:t>
              </a:r>
            </a:p>
          </p:txBody>
        </p:sp>
      </p:grpSp>
      <p:grpSp>
        <p:nvGrpSpPr>
          <p:cNvPr id="105514" name="Group 42"/>
          <p:cNvGrpSpPr>
            <a:grpSpLocks/>
          </p:cNvGrpSpPr>
          <p:nvPr/>
        </p:nvGrpSpPr>
        <p:grpSpPr bwMode="auto">
          <a:xfrm>
            <a:off x="6324600" y="3810000"/>
            <a:ext cx="2133600" cy="1830388"/>
            <a:chOff x="3984" y="2400"/>
            <a:chExt cx="1344" cy="1153"/>
          </a:xfrm>
        </p:grpSpPr>
        <p:sp>
          <p:nvSpPr>
            <p:cNvPr id="105504" name="Rectangle 32"/>
            <p:cNvSpPr>
              <a:spLocks noChangeArrowheads="1"/>
            </p:cNvSpPr>
            <p:nvPr/>
          </p:nvSpPr>
          <p:spPr bwMode="auto">
            <a:xfrm>
              <a:off x="4560" y="2485"/>
              <a:ext cx="144" cy="62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5505" name="AutoShape 33"/>
            <p:cNvSpPr>
              <a:spLocks noChangeArrowheads="1"/>
            </p:cNvSpPr>
            <p:nvPr/>
          </p:nvSpPr>
          <p:spPr bwMode="auto">
            <a:xfrm flipV="1">
              <a:off x="4583" y="2400"/>
              <a:ext cx="96" cy="192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5506" name="AutoShape 34"/>
            <p:cNvSpPr>
              <a:spLocks noChangeArrowheads="1"/>
            </p:cNvSpPr>
            <p:nvPr/>
          </p:nvSpPr>
          <p:spPr bwMode="auto">
            <a:xfrm>
              <a:off x="4597" y="3001"/>
              <a:ext cx="96" cy="192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5510" name="Text Box 38"/>
            <p:cNvSpPr txBox="1">
              <a:spLocks noChangeArrowheads="1"/>
            </p:cNvSpPr>
            <p:nvPr/>
          </p:nvSpPr>
          <p:spPr bwMode="auto">
            <a:xfrm>
              <a:off x="3984" y="3168"/>
              <a:ext cx="1344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Compresión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64649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54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5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5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5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5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5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5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5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5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5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5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5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5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5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5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 autoUpdateAnimBg="0"/>
      <p:bldP spid="105475" grpId="0" autoUpdateAnimBg="0"/>
      <p:bldP spid="105485" grpId="0" autoUpdateAnimBg="0"/>
      <p:bldP spid="10549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315200" cy="1143000"/>
          </a:xfrm>
        </p:spPr>
        <p:txBody>
          <a:bodyPr/>
          <a:lstStyle/>
          <a:p>
            <a:pPr algn="ctr"/>
            <a:r>
              <a:rPr lang="es-MX"/>
              <a:t>Resumen de definiciones</a:t>
            </a:r>
          </a:p>
        </p:txBody>
      </p:sp>
      <p:sp>
        <p:nvSpPr>
          <p:cNvPr id="106499" name="Text Box 3"/>
          <p:cNvSpPr txBox="1">
            <a:spLocks noChangeArrowheads="1"/>
          </p:cNvSpPr>
          <p:nvPr/>
        </p:nvSpPr>
        <p:spPr bwMode="auto">
          <a:xfrm>
            <a:off x="755576" y="1447800"/>
            <a:ext cx="70168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tIns="91440" bIns="91440">
            <a:spAutoFit/>
          </a:bodyPr>
          <a:lstStyle/>
          <a:p>
            <a:r>
              <a:rPr lang="es-MX" dirty="0"/>
              <a:t>Esfuerzo es la razón de una fuerza aplicada F al área A sobre la que actúa:</a:t>
            </a:r>
          </a:p>
        </p:txBody>
      </p:sp>
      <p:sp>
        <p:nvSpPr>
          <p:cNvPr id="106500" name="Text Box 4"/>
          <p:cNvSpPr txBox="1">
            <a:spLocks noChangeArrowheads="1"/>
          </p:cNvSpPr>
          <p:nvPr/>
        </p:nvSpPr>
        <p:spPr bwMode="auto">
          <a:xfrm>
            <a:off x="324402" y="3657600"/>
            <a:ext cx="851479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tIns="91440" bIns="91440">
            <a:spAutoFit/>
          </a:bodyPr>
          <a:lstStyle/>
          <a:p>
            <a:r>
              <a:rPr lang="es-MX" sz="2400" dirty="0"/>
              <a:t>Deformación es el cambio relativo en las dimensiones o forma de un cuerpo como resultado de un esfuerzo aplicado:</a:t>
            </a:r>
          </a:p>
        </p:txBody>
      </p:sp>
      <p:sp>
        <p:nvSpPr>
          <p:cNvPr id="106503" name="Text Box 7"/>
          <p:cNvSpPr txBox="1">
            <a:spLocks noChangeArrowheads="1"/>
          </p:cNvSpPr>
          <p:nvPr/>
        </p:nvSpPr>
        <p:spPr bwMode="auto">
          <a:xfrm>
            <a:off x="1143000" y="4876800"/>
            <a:ext cx="7010400" cy="923330"/>
          </a:xfrm>
          <a:prstGeom prst="rect">
            <a:avLst/>
          </a:prstGeom>
          <a:solidFill>
            <a:srgbClr val="CCFFCC"/>
          </a:solidFill>
          <a:ln w="3175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tIns="91440" bIns="91440">
            <a:spAutoFit/>
          </a:bodyPr>
          <a:lstStyle/>
          <a:p>
            <a:r>
              <a:rPr lang="es-MX" sz="2400" dirty="0">
                <a:solidFill>
                  <a:srgbClr val="000000"/>
                </a:solidFill>
              </a:rPr>
              <a:t>Ejemplos:  Cambio en longitud por unidad de longitud; cambio en volumen por unidad de volumen.</a:t>
            </a:r>
          </a:p>
        </p:txBody>
      </p:sp>
      <p:grpSp>
        <p:nvGrpSpPr>
          <p:cNvPr id="106512" name="Group 16"/>
          <p:cNvGrpSpPr>
            <a:grpSpLocks/>
          </p:cNvGrpSpPr>
          <p:nvPr/>
        </p:nvGrpSpPr>
        <p:grpSpPr bwMode="auto">
          <a:xfrm>
            <a:off x="1295400" y="2590799"/>
            <a:ext cx="2057400" cy="927100"/>
            <a:chOff x="816" y="1632"/>
            <a:chExt cx="1296" cy="584"/>
          </a:xfrm>
        </p:grpSpPr>
        <p:sp>
          <p:nvSpPr>
            <p:cNvPr id="106504" name="AutoShape 8"/>
            <p:cNvSpPr>
              <a:spLocks noChangeAspect="1" noChangeArrowheads="1" noTextEdit="1"/>
            </p:cNvSpPr>
            <p:nvPr/>
          </p:nvSpPr>
          <p:spPr bwMode="auto">
            <a:xfrm>
              <a:off x="816" y="1632"/>
              <a:ext cx="1296" cy="584"/>
            </a:xfrm>
            <a:prstGeom prst="rect">
              <a:avLst/>
            </a:prstGeom>
            <a:solidFill>
              <a:srgbClr val="CCFFCC"/>
            </a:solidFill>
            <a:ln w="31750" algn="ctr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s-CL" sz="2000"/>
            </a:p>
          </p:txBody>
        </p:sp>
        <p:sp>
          <p:nvSpPr>
            <p:cNvPr id="106506" name="Line 10"/>
            <p:cNvSpPr>
              <a:spLocks noChangeShapeType="1"/>
            </p:cNvSpPr>
            <p:nvPr/>
          </p:nvSpPr>
          <p:spPr bwMode="auto">
            <a:xfrm>
              <a:off x="1872" y="1933"/>
              <a:ext cx="193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 sz="2000"/>
            </a:p>
          </p:txBody>
        </p:sp>
        <p:sp>
          <p:nvSpPr>
            <p:cNvPr id="106507" name="Rectangle 11"/>
            <p:cNvSpPr>
              <a:spLocks noChangeArrowheads="1"/>
            </p:cNvSpPr>
            <p:nvPr/>
          </p:nvSpPr>
          <p:spPr bwMode="auto">
            <a:xfrm>
              <a:off x="1894" y="1646"/>
              <a:ext cx="7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sz="2000" i="1">
                  <a:solidFill>
                    <a:srgbClr val="000000"/>
                  </a:solidFill>
                </a:rPr>
                <a:t>F</a:t>
              </a:r>
              <a:endParaRPr lang="es-MX" sz="2000"/>
            </a:p>
          </p:txBody>
        </p:sp>
        <p:sp>
          <p:nvSpPr>
            <p:cNvPr id="106508" name="Rectangle 12"/>
            <p:cNvSpPr>
              <a:spLocks noChangeArrowheads="1"/>
            </p:cNvSpPr>
            <p:nvPr/>
          </p:nvSpPr>
          <p:spPr bwMode="auto">
            <a:xfrm>
              <a:off x="912" y="1789"/>
              <a:ext cx="854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s-MX" sz="2800" i="1">
                  <a:solidFill>
                    <a:srgbClr val="000000"/>
                  </a:solidFill>
                </a:rPr>
                <a:t>Esfuerzo</a:t>
              </a:r>
              <a:endParaRPr lang="es-MX" sz="2800"/>
            </a:p>
          </p:txBody>
        </p:sp>
        <p:sp>
          <p:nvSpPr>
            <p:cNvPr id="106509" name="Rectangle 13"/>
            <p:cNvSpPr>
              <a:spLocks noChangeArrowheads="1"/>
            </p:cNvSpPr>
            <p:nvPr/>
          </p:nvSpPr>
          <p:spPr bwMode="auto">
            <a:xfrm>
              <a:off x="1913" y="1966"/>
              <a:ext cx="9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sz="2000" i="1">
                  <a:solidFill>
                    <a:srgbClr val="000000"/>
                  </a:solidFill>
                </a:rPr>
                <a:t>A</a:t>
              </a:r>
              <a:endParaRPr lang="es-MX" sz="2000"/>
            </a:p>
          </p:txBody>
        </p:sp>
        <p:sp>
          <p:nvSpPr>
            <p:cNvPr id="106510" name="Rectangle 14"/>
            <p:cNvSpPr>
              <a:spLocks noChangeArrowheads="1"/>
            </p:cNvSpPr>
            <p:nvPr/>
          </p:nvSpPr>
          <p:spPr bwMode="auto">
            <a:xfrm>
              <a:off x="1691" y="1763"/>
              <a:ext cx="8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sz="2000">
                  <a:solidFill>
                    <a:srgbClr val="000000"/>
                  </a:solidFill>
                  <a:latin typeface="Symbol" pitchFamily="18" charset="2"/>
                </a:rPr>
                <a:t>=</a:t>
              </a:r>
              <a:endParaRPr lang="es-MX" sz="2000"/>
            </a:p>
          </p:txBody>
        </p:sp>
      </p:grpSp>
      <p:grpSp>
        <p:nvGrpSpPr>
          <p:cNvPr id="106535" name="Group 39"/>
          <p:cNvGrpSpPr>
            <a:grpSpLocks/>
          </p:cNvGrpSpPr>
          <p:nvPr/>
        </p:nvGrpSpPr>
        <p:grpSpPr bwMode="auto">
          <a:xfrm>
            <a:off x="3605213" y="2590800"/>
            <a:ext cx="4395787" cy="927100"/>
            <a:chOff x="2271" y="1632"/>
            <a:chExt cx="2769" cy="584"/>
          </a:xfrm>
        </p:grpSpPr>
        <p:sp>
          <p:nvSpPr>
            <p:cNvPr id="106523" name="AutoShape 27"/>
            <p:cNvSpPr>
              <a:spLocks noChangeAspect="1" noChangeArrowheads="1" noTextEdit="1"/>
            </p:cNvSpPr>
            <p:nvPr/>
          </p:nvSpPr>
          <p:spPr bwMode="auto">
            <a:xfrm>
              <a:off x="2271" y="1632"/>
              <a:ext cx="2769" cy="584"/>
            </a:xfrm>
            <a:prstGeom prst="rect">
              <a:avLst/>
            </a:prstGeom>
            <a:solidFill>
              <a:srgbClr val="CCFFCC"/>
            </a:solidFill>
            <a:ln w="31750" algn="ctr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s-CL"/>
            </a:p>
          </p:txBody>
        </p:sp>
        <p:graphicFrame>
          <p:nvGraphicFramePr>
            <p:cNvPr id="106533" name="Object 37"/>
            <p:cNvGraphicFramePr>
              <a:graphicFrameLocks noChangeAspect="1"/>
            </p:cNvGraphicFramePr>
            <p:nvPr/>
          </p:nvGraphicFramePr>
          <p:xfrm>
            <a:off x="2304" y="1680"/>
            <a:ext cx="2688" cy="4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58" name="Ecuación" r:id="rId5" imgW="1892160" imgH="393480" progId="Equation.3">
                    <p:embed/>
                  </p:oleObj>
                </mc:Choice>
                <mc:Fallback>
                  <p:oleObj name="Ecuación" r:id="rId5" imgW="189216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04" y="1680"/>
                          <a:ext cx="2688" cy="4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265045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64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6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6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64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64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6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6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6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6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8" grpId="0" autoUpdateAnimBg="0"/>
      <p:bldP spid="106499" grpId="0" autoUpdateAnimBg="0"/>
      <p:bldP spid="106500" grpId="0" autoUpdateAnimBg="0"/>
      <p:bldP spid="106503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778098"/>
          </a:xfrm>
        </p:spPr>
        <p:txBody>
          <a:bodyPr>
            <a:normAutofit fontScale="90000"/>
          </a:bodyPr>
          <a:lstStyle/>
          <a:p>
            <a:pPr algn="l"/>
            <a:r>
              <a:rPr lang="es-CL" dirty="0">
                <a:solidFill>
                  <a:srgbClr val="FF0000"/>
                </a:solidFill>
              </a:rPr>
              <a:t>Esfuerzo y deformación longitudinales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Esfuerzo y Deformaciones</a:t>
            </a:r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13</a:t>
            </a:fld>
            <a:endParaRPr lang="es-CL"/>
          </a:p>
        </p:txBody>
      </p:sp>
      <p:sp>
        <p:nvSpPr>
          <p:cNvPr id="6" name="AutoShape 4" descr="Resultado de imagen para diagrama de elasticida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grpSp>
        <p:nvGrpSpPr>
          <p:cNvPr id="12" name="Group 23"/>
          <p:cNvGrpSpPr>
            <a:grpSpLocks/>
          </p:cNvGrpSpPr>
          <p:nvPr/>
        </p:nvGrpSpPr>
        <p:grpSpPr bwMode="auto">
          <a:xfrm>
            <a:off x="685800" y="1600200"/>
            <a:ext cx="3200400" cy="2590800"/>
            <a:chOff x="624" y="1152"/>
            <a:chExt cx="2016" cy="1632"/>
          </a:xfrm>
        </p:grpSpPr>
        <p:sp>
          <p:nvSpPr>
            <p:cNvPr id="14" name="Rectangle 3"/>
            <p:cNvSpPr>
              <a:spLocks noChangeArrowheads="1"/>
            </p:cNvSpPr>
            <p:nvPr/>
          </p:nvSpPr>
          <p:spPr bwMode="auto">
            <a:xfrm>
              <a:off x="624" y="1152"/>
              <a:ext cx="1584" cy="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5" name="Rectangle 4"/>
            <p:cNvSpPr>
              <a:spLocks noChangeArrowheads="1"/>
            </p:cNvSpPr>
            <p:nvPr/>
          </p:nvSpPr>
          <p:spPr bwMode="auto">
            <a:xfrm>
              <a:off x="912" y="1248"/>
              <a:ext cx="48" cy="100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7" name="Rectangle 5"/>
            <p:cNvSpPr>
              <a:spLocks noChangeArrowheads="1"/>
            </p:cNvSpPr>
            <p:nvPr/>
          </p:nvSpPr>
          <p:spPr bwMode="auto">
            <a:xfrm>
              <a:off x="1392" y="1248"/>
              <a:ext cx="48" cy="12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8" name="AutoShape 6"/>
            <p:cNvSpPr>
              <a:spLocks noChangeArrowheads="1"/>
            </p:cNvSpPr>
            <p:nvPr/>
          </p:nvSpPr>
          <p:spPr bwMode="auto">
            <a:xfrm flipV="1">
              <a:off x="1225" y="2448"/>
              <a:ext cx="384" cy="336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9" name="Line 7"/>
            <p:cNvSpPr>
              <a:spLocks noChangeShapeType="1"/>
            </p:cNvSpPr>
            <p:nvPr/>
          </p:nvSpPr>
          <p:spPr bwMode="auto">
            <a:xfrm>
              <a:off x="768" y="225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20" name="Line 8"/>
            <p:cNvSpPr>
              <a:spLocks noChangeShapeType="1"/>
            </p:cNvSpPr>
            <p:nvPr/>
          </p:nvSpPr>
          <p:spPr bwMode="auto">
            <a:xfrm>
              <a:off x="768" y="2448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21" name="Line 9"/>
            <p:cNvSpPr>
              <a:spLocks noChangeShapeType="1"/>
            </p:cNvSpPr>
            <p:nvPr/>
          </p:nvSpPr>
          <p:spPr bwMode="auto">
            <a:xfrm>
              <a:off x="1056" y="206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22" name="Line 10"/>
            <p:cNvSpPr>
              <a:spLocks noChangeShapeType="1"/>
            </p:cNvSpPr>
            <p:nvPr/>
          </p:nvSpPr>
          <p:spPr bwMode="auto">
            <a:xfrm flipV="1">
              <a:off x="1056" y="24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23" name="Text Box 11"/>
            <p:cNvSpPr txBox="1">
              <a:spLocks noChangeArrowheads="1"/>
            </p:cNvSpPr>
            <p:nvPr/>
          </p:nvSpPr>
          <p:spPr bwMode="auto">
            <a:xfrm>
              <a:off x="624" y="1632"/>
              <a:ext cx="240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/>
                <a:t>L</a:t>
              </a:r>
            </a:p>
          </p:txBody>
        </p:sp>
        <p:sp>
          <p:nvSpPr>
            <p:cNvPr id="24" name="Text Box 12"/>
            <p:cNvSpPr txBox="1">
              <a:spLocks noChangeArrowheads="1"/>
            </p:cNvSpPr>
            <p:nvPr/>
          </p:nvSpPr>
          <p:spPr bwMode="auto">
            <a:xfrm>
              <a:off x="720" y="2400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 sz="2400">
                  <a:latin typeface="Symbol" pitchFamily="18" charset="2"/>
                </a:rPr>
                <a:t>D</a:t>
              </a:r>
              <a:r>
                <a:rPr lang="es-MX" sz="2400">
                  <a:latin typeface="Tahoma" pitchFamily="34" charset="0"/>
                </a:rPr>
                <a:t>L</a:t>
              </a:r>
              <a:endParaRPr lang="es-MX" sz="2400">
                <a:latin typeface="Symbol" pitchFamily="18" charset="2"/>
              </a:endParaRPr>
            </a:p>
          </p:txBody>
        </p:sp>
        <p:sp>
          <p:nvSpPr>
            <p:cNvPr id="25" name="Line 13"/>
            <p:cNvSpPr>
              <a:spLocks noChangeShapeType="1"/>
            </p:cNvSpPr>
            <p:nvPr/>
          </p:nvSpPr>
          <p:spPr bwMode="auto">
            <a:xfrm>
              <a:off x="1344" y="2064"/>
              <a:ext cx="19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26" name="Oval 14"/>
            <p:cNvSpPr>
              <a:spLocks noChangeArrowheads="1"/>
            </p:cNvSpPr>
            <p:nvPr/>
          </p:nvSpPr>
          <p:spPr bwMode="auto">
            <a:xfrm>
              <a:off x="1584" y="1488"/>
              <a:ext cx="1056" cy="1104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27" name="AutoShape 15"/>
            <p:cNvSpPr>
              <a:spLocks noChangeArrowheads="1"/>
            </p:cNvSpPr>
            <p:nvPr/>
          </p:nvSpPr>
          <p:spPr bwMode="auto">
            <a:xfrm>
              <a:off x="1968" y="1584"/>
              <a:ext cx="288" cy="336"/>
            </a:xfrm>
            <a:prstGeom prst="can">
              <a:avLst>
                <a:gd name="adj" fmla="val 29167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28" name="AutoShape 16"/>
            <p:cNvSpPr>
              <a:spLocks noChangeArrowheads="1"/>
            </p:cNvSpPr>
            <p:nvPr/>
          </p:nvSpPr>
          <p:spPr bwMode="auto">
            <a:xfrm>
              <a:off x="1968" y="2160"/>
              <a:ext cx="288" cy="336"/>
            </a:xfrm>
            <a:prstGeom prst="can">
              <a:avLst>
                <a:gd name="adj" fmla="val 29167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29" name="Line 17"/>
            <p:cNvSpPr>
              <a:spLocks noChangeShapeType="1"/>
            </p:cNvSpPr>
            <p:nvPr/>
          </p:nvSpPr>
          <p:spPr bwMode="auto">
            <a:xfrm flipV="1">
              <a:off x="2016" y="1920"/>
              <a:ext cx="0" cy="2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30" name="Line 18"/>
            <p:cNvSpPr>
              <a:spLocks noChangeShapeType="1"/>
            </p:cNvSpPr>
            <p:nvPr/>
          </p:nvSpPr>
          <p:spPr bwMode="auto">
            <a:xfrm flipV="1">
              <a:off x="2112" y="1920"/>
              <a:ext cx="0" cy="2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31" name="Line 19"/>
            <p:cNvSpPr>
              <a:spLocks noChangeShapeType="1"/>
            </p:cNvSpPr>
            <p:nvPr/>
          </p:nvSpPr>
          <p:spPr bwMode="auto">
            <a:xfrm flipV="1">
              <a:off x="2208" y="1920"/>
              <a:ext cx="0" cy="2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32" name="Text Box 20"/>
            <p:cNvSpPr txBox="1">
              <a:spLocks noChangeArrowheads="1"/>
            </p:cNvSpPr>
            <p:nvPr/>
          </p:nvSpPr>
          <p:spPr bwMode="auto">
            <a:xfrm>
              <a:off x="1680" y="1680"/>
              <a:ext cx="288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33" name="Text Box 21"/>
            <p:cNvSpPr txBox="1">
              <a:spLocks noChangeArrowheads="1"/>
            </p:cNvSpPr>
            <p:nvPr/>
          </p:nvSpPr>
          <p:spPr bwMode="auto">
            <a:xfrm>
              <a:off x="1680" y="1968"/>
              <a:ext cx="288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34" name="Text Box 22"/>
            <p:cNvSpPr txBox="1">
              <a:spLocks noChangeArrowheads="1"/>
            </p:cNvSpPr>
            <p:nvPr/>
          </p:nvSpPr>
          <p:spPr bwMode="auto">
            <a:xfrm>
              <a:off x="2256" y="1824"/>
              <a:ext cx="288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>
                  <a:solidFill>
                    <a:srgbClr val="000000"/>
                  </a:solidFill>
                </a:rPr>
                <a:t>F</a:t>
              </a:r>
            </a:p>
          </p:txBody>
        </p:sp>
      </p:grpSp>
      <p:sp>
        <p:nvSpPr>
          <p:cNvPr id="35" name="Text Box 24"/>
          <p:cNvSpPr txBox="1">
            <a:spLocks noChangeArrowheads="1"/>
          </p:cNvSpPr>
          <p:nvPr/>
        </p:nvSpPr>
        <p:spPr bwMode="auto">
          <a:xfrm>
            <a:off x="4419600" y="1752600"/>
            <a:ext cx="40386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>
            <a:spAutoFit/>
          </a:bodyPr>
          <a:lstStyle/>
          <a:p>
            <a:r>
              <a:rPr lang="es-MX" sz="2400" dirty="0"/>
              <a:t>Para alambres, varillas y barras, existe un esfuerzo longitudinal F/A que produce un cambio en longitud por unidad de longitud. En tales casos:</a:t>
            </a:r>
          </a:p>
        </p:txBody>
      </p:sp>
      <p:grpSp>
        <p:nvGrpSpPr>
          <p:cNvPr id="36" name="Group 34"/>
          <p:cNvGrpSpPr>
            <a:grpSpLocks/>
          </p:cNvGrpSpPr>
          <p:nvPr/>
        </p:nvGrpSpPr>
        <p:grpSpPr bwMode="auto">
          <a:xfrm>
            <a:off x="838200" y="4876800"/>
            <a:ext cx="2881313" cy="1089025"/>
            <a:chOff x="528" y="3072"/>
            <a:chExt cx="1815" cy="686"/>
          </a:xfrm>
        </p:grpSpPr>
        <p:sp>
          <p:nvSpPr>
            <p:cNvPr id="37" name="AutoShape 27"/>
            <p:cNvSpPr>
              <a:spLocks noChangeAspect="1" noChangeArrowheads="1" noTextEdit="1"/>
            </p:cNvSpPr>
            <p:nvPr/>
          </p:nvSpPr>
          <p:spPr bwMode="auto">
            <a:xfrm>
              <a:off x="528" y="3072"/>
              <a:ext cx="1815" cy="664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s-CL"/>
            </a:p>
          </p:txBody>
        </p:sp>
        <p:sp>
          <p:nvSpPr>
            <p:cNvPr id="38" name="Line 29"/>
            <p:cNvSpPr>
              <a:spLocks noChangeShapeType="1"/>
            </p:cNvSpPr>
            <p:nvPr/>
          </p:nvSpPr>
          <p:spPr bwMode="auto">
            <a:xfrm>
              <a:off x="1930" y="3415"/>
              <a:ext cx="331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9" name="Rectangle 30"/>
            <p:cNvSpPr>
              <a:spLocks noChangeArrowheads="1"/>
            </p:cNvSpPr>
            <p:nvPr/>
          </p:nvSpPr>
          <p:spPr bwMode="auto">
            <a:xfrm>
              <a:off x="1968" y="3088"/>
              <a:ext cx="156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sz="3200" i="1">
                  <a:solidFill>
                    <a:srgbClr val="000000"/>
                  </a:solidFill>
                </a:rPr>
                <a:t>F</a:t>
              </a:r>
              <a:endParaRPr lang="es-MX"/>
            </a:p>
          </p:txBody>
        </p:sp>
        <p:sp>
          <p:nvSpPr>
            <p:cNvPr id="40" name="Rectangle 31"/>
            <p:cNvSpPr>
              <a:spLocks noChangeArrowheads="1"/>
            </p:cNvSpPr>
            <p:nvPr/>
          </p:nvSpPr>
          <p:spPr bwMode="auto">
            <a:xfrm>
              <a:off x="593" y="3250"/>
              <a:ext cx="897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sz="3200" i="1">
                  <a:solidFill>
                    <a:srgbClr val="000000"/>
                  </a:solidFill>
                </a:rPr>
                <a:t>Esfuerzo</a:t>
              </a:r>
              <a:endParaRPr lang="es-MX"/>
            </a:p>
          </p:txBody>
        </p:sp>
        <p:sp>
          <p:nvSpPr>
            <p:cNvPr id="41" name="Rectangle 32"/>
            <p:cNvSpPr>
              <a:spLocks noChangeArrowheads="1"/>
            </p:cNvSpPr>
            <p:nvPr/>
          </p:nvSpPr>
          <p:spPr bwMode="auto">
            <a:xfrm>
              <a:off x="2001" y="3451"/>
              <a:ext cx="156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sz="3200" i="1">
                  <a:solidFill>
                    <a:srgbClr val="000000"/>
                  </a:solidFill>
                </a:rPr>
                <a:t>A</a:t>
              </a:r>
              <a:endParaRPr lang="es-MX"/>
            </a:p>
          </p:txBody>
        </p:sp>
        <p:sp>
          <p:nvSpPr>
            <p:cNvPr id="42" name="Rectangle 33"/>
            <p:cNvSpPr>
              <a:spLocks noChangeArrowheads="1"/>
            </p:cNvSpPr>
            <p:nvPr/>
          </p:nvSpPr>
          <p:spPr bwMode="auto">
            <a:xfrm>
              <a:off x="1620" y="3221"/>
              <a:ext cx="141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sz="3200">
                  <a:solidFill>
                    <a:srgbClr val="000000"/>
                  </a:solidFill>
                  <a:latin typeface="Symbol" pitchFamily="18" charset="2"/>
                </a:rPr>
                <a:t>=</a:t>
              </a:r>
              <a:endParaRPr lang="es-MX"/>
            </a:p>
          </p:txBody>
        </p:sp>
      </p:grpSp>
      <p:grpSp>
        <p:nvGrpSpPr>
          <p:cNvPr id="43" name="Group 43"/>
          <p:cNvGrpSpPr>
            <a:grpSpLocks/>
          </p:cNvGrpSpPr>
          <p:nvPr/>
        </p:nvGrpSpPr>
        <p:grpSpPr bwMode="auto">
          <a:xfrm>
            <a:off x="4419600" y="4856163"/>
            <a:ext cx="4495800" cy="1131887"/>
            <a:chOff x="2784" y="3059"/>
            <a:chExt cx="2832" cy="713"/>
          </a:xfrm>
        </p:grpSpPr>
        <p:sp>
          <p:nvSpPr>
            <p:cNvPr id="44" name="AutoShape 35"/>
            <p:cNvSpPr>
              <a:spLocks noChangeAspect="1" noChangeArrowheads="1" noTextEdit="1"/>
            </p:cNvSpPr>
            <p:nvPr/>
          </p:nvSpPr>
          <p:spPr bwMode="auto">
            <a:xfrm>
              <a:off x="2784" y="3072"/>
              <a:ext cx="2832" cy="672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s-CL"/>
            </a:p>
          </p:txBody>
        </p:sp>
        <p:sp>
          <p:nvSpPr>
            <p:cNvPr id="45" name="Line 37"/>
            <p:cNvSpPr>
              <a:spLocks noChangeShapeType="1"/>
            </p:cNvSpPr>
            <p:nvPr/>
          </p:nvSpPr>
          <p:spPr bwMode="auto">
            <a:xfrm>
              <a:off x="4786" y="3419"/>
              <a:ext cx="708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46" name="Rectangle 38"/>
            <p:cNvSpPr>
              <a:spLocks noChangeArrowheads="1"/>
            </p:cNvSpPr>
            <p:nvPr/>
          </p:nvSpPr>
          <p:spPr bwMode="auto">
            <a:xfrm>
              <a:off x="5157" y="3088"/>
              <a:ext cx="147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sz="3300" i="1">
                  <a:solidFill>
                    <a:srgbClr val="000000"/>
                  </a:solidFill>
                </a:rPr>
                <a:t>L</a:t>
              </a:r>
              <a:endParaRPr lang="es-MX"/>
            </a:p>
          </p:txBody>
        </p:sp>
        <p:sp>
          <p:nvSpPr>
            <p:cNvPr id="47" name="Rectangle 39"/>
            <p:cNvSpPr>
              <a:spLocks noChangeArrowheads="1"/>
            </p:cNvSpPr>
            <p:nvPr/>
          </p:nvSpPr>
          <p:spPr bwMode="auto">
            <a:xfrm>
              <a:off x="2875" y="3252"/>
              <a:ext cx="1392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sz="3300" i="1">
                  <a:solidFill>
                    <a:srgbClr val="000000"/>
                  </a:solidFill>
                </a:rPr>
                <a:t>Deformación</a:t>
              </a:r>
              <a:endParaRPr lang="es-MX"/>
            </a:p>
          </p:txBody>
        </p:sp>
        <p:sp>
          <p:nvSpPr>
            <p:cNvPr id="48" name="Rectangle 40"/>
            <p:cNvSpPr>
              <a:spLocks noChangeArrowheads="1"/>
            </p:cNvSpPr>
            <p:nvPr/>
          </p:nvSpPr>
          <p:spPr bwMode="auto">
            <a:xfrm>
              <a:off x="4999" y="3455"/>
              <a:ext cx="147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sz="3300" i="1">
                  <a:solidFill>
                    <a:srgbClr val="000000"/>
                  </a:solidFill>
                </a:rPr>
                <a:t>L</a:t>
              </a:r>
              <a:endParaRPr lang="es-MX"/>
            </a:p>
          </p:txBody>
        </p:sp>
        <p:sp>
          <p:nvSpPr>
            <p:cNvPr id="49" name="Rectangle 41"/>
            <p:cNvSpPr>
              <a:spLocks noChangeArrowheads="1"/>
            </p:cNvSpPr>
            <p:nvPr/>
          </p:nvSpPr>
          <p:spPr bwMode="auto">
            <a:xfrm>
              <a:off x="4822" y="3059"/>
              <a:ext cx="674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s-MX" sz="3300">
                  <a:solidFill>
                    <a:srgbClr val="000000"/>
                  </a:solidFill>
                  <a:latin typeface="Symbol" pitchFamily="18" charset="2"/>
                </a:rPr>
                <a:t>D</a:t>
              </a:r>
              <a:endParaRPr lang="es-MX"/>
            </a:p>
          </p:txBody>
        </p:sp>
        <p:sp>
          <p:nvSpPr>
            <p:cNvPr id="50" name="Rectangle 42"/>
            <p:cNvSpPr>
              <a:spLocks noChangeArrowheads="1"/>
            </p:cNvSpPr>
            <p:nvPr/>
          </p:nvSpPr>
          <p:spPr bwMode="auto">
            <a:xfrm>
              <a:off x="4348" y="3223"/>
              <a:ext cx="145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sz="3300">
                  <a:solidFill>
                    <a:srgbClr val="000000"/>
                  </a:solidFill>
                  <a:latin typeface="Symbol" pitchFamily="18" charset="2"/>
                </a:rPr>
                <a:t>=</a:t>
              </a:r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3869061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762000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es-MX" sz="3200" u="sng" dirty="0"/>
              <a:t>Ejemplo 1.</a:t>
            </a:r>
            <a:r>
              <a:rPr lang="es-MX" sz="3200" dirty="0"/>
              <a:t> Un alambre de acero de 10 m de largo y 2 mm de diámetro se une al techo y a su extremo se une un peso de 200 N. ¿Cuál es el esfuerzo aplicado?</a:t>
            </a:r>
          </a:p>
        </p:txBody>
      </p:sp>
      <p:grpSp>
        <p:nvGrpSpPr>
          <p:cNvPr id="108580" name="Group 36"/>
          <p:cNvGrpSpPr>
            <a:grpSpLocks/>
          </p:cNvGrpSpPr>
          <p:nvPr/>
        </p:nvGrpSpPr>
        <p:grpSpPr bwMode="auto">
          <a:xfrm>
            <a:off x="990600" y="2438400"/>
            <a:ext cx="2514600" cy="2590800"/>
            <a:chOff x="624" y="1536"/>
            <a:chExt cx="1584" cy="1632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624" y="1536"/>
              <a:ext cx="1584" cy="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912" y="1632"/>
              <a:ext cx="48" cy="100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8549" name="Rectangle 5"/>
            <p:cNvSpPr>
              <a:spLocks noChangeArrowheads="1"/>
            </p:cNvSpPr>
            <p:nvPr/>
          </p:nvSpPr>
          <p:spPr bwMode="auto">
            <a:xfrm>
              <a:off x="1392" y="1632"/>
              <a:ext cx="48" cy="12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8550" name="AutoShape 6"/>
            <p:cNvSpPr>
              <a:spLocks noChangeArrowheads="1"/>
            </p:cNvSpPr>
            <p:nvPr/>
          </p:nvSpPr>
          <p:spPr bwMode="auto">
            <a:xfrm flipV="1">
              <a:off x="1225" y="2832"/>
              <a:ext cx="384" cy="336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8551" name="Line 7"/>
            <p:cNvSpPr>
              <a:spLocks noChangeShapeType="1"/>
            </p:cNvSpPr>
            <p:nvPr/>
          </p:nvSpPr>
          <p:spPr bwMode="auto">
            <a:xfrm>
              <a:off x="768" y="264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8552" name="Line 8"/>
            <p:cNvSpPr>
              <a:spLocks noChangeShapeType="1"/>
            </p:cNvSpPr>
            <p:nvPr/>
          </p:nvSpPr>
          <p:spPr bwMode="auto">
            <a:xfrm>
              <a:off x="768" y="2832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8553" name="Line 9"/>
            <p:cNvSpPr>
              <a:spLocks noChangeShapeType="1"/>
            </p:cNvSpPr>
            <p:nvPr/>
          </p:nvSpPr>
          <p:spPr bwMode="auto">
            <a:xfrm>
              <a:off x="1056" y="24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8554" name="Line 10"/>
            <p:cNvSpPr>
              <a:spLocks noChangeShapeType="1"/>
            </p:cNvSpPr>
            <p:nvPr/>
          </p:nvSpPr>
          <p:spPr bwMode="auto">
            <a:xfrm flipV="1">
              <a:off x="1056" y="28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8555" name="Text Box 11"/>
            <p:cNvSpPr txBox="1">
              <a:spLocks noChangeArrowheads="1"/>
            </p:cNvSpPr>
            <p:nvPr/>
          </p:nvSpPr>
          <p:spPr bwMode="auto">
            <a:xfrm>
              <a:off x="624" y="2016"/>
              <a:ext cx="240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/>
                <a:t>L</a:t>
              </a:r>
            </a:p>
          </p:txBody>
        </p:sp>
        <p:sp>
          <p:nvSpPr>
            <p:cNvPr id="108556" name="Text Box 12"/>
            <p:cNvSpPr txBox="1">
              <a:spLocks noChangeArrowheads="1"/>
            </p:cNvSpPr>
            <p:nvPr/>
          </p:nvSpPr>
          <p:spPr bwMode="auto">
            <a:xfrm>
              <a:off x="720" y="2784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 sz="2400">
                  <a:latin typeface="Symbol" pitchFamily="18" charset="2"/>
                </a:rPr>
                <a:t>D</a:t>
              </a:r>
              <a:r>
                <a:rPr lang="es-MX" sz="2400">
                  <a:latin typeface="Tahoma" pitchFamily="34" charset="0"/>
                </a:rPr>
                <a:t>L</a:t>
              </a:r>
              <a:endParaRPr lang="es-MX" sz="2400">
                <a:latin typeface="Symbol" pitchFamily="18" charset="2"/>
              </a:endParaRPr>
            </a:p>
          </p:txBody>
        </p:sp>
      </p:grpSp>
      <p:sp>
        <p:nvSpPr>
          <p:cNvPr id="108558" name="Line 14"/>
          <p:cNvSpPr>
            <a:spLocks noChangeShapeType="1"/>
          </p:cNvSpPr>
          <p:nvPr/>
        </p:nvSpPr>
        <p:spPr bwMode="auto">
          <a:xfrm>
            <a:off x="2895600" y="3962400"/>
            <a:ext cx="152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 anchor="ctr">
            <a:spAutoFit/>
          </a:bodyPr>
          <a:lstStyle/>
          <a:p>
            <a:endParaRPr lang="es-CL"/>
          </a:p>
        </p:txBody>
      </p:sp>
      <p:grpSp>
        <p:nvGrpSpPr>
          <p:cNvPr id="108579" name="Group 35"/>
          <p:cNvGrpSpPr>
            <a:grpSpLocks/>
          </p:cNvGrpSpPr>
          <p:nvPr/>
        </p:nvGrpSpPr>
        <p:grpSpPr bwMode="auto">
          <a:xfrm>
            <a:off x="2133600" y="2971800"/>
            <a:ext cx="2057400" cy="1752600"/>
            <a:chOff x="1344" y="1872"/>
            <a:chExt cx="1296" cy="1104"/>
          </a:xfrm>
        </p:grpSpPr>
        <p:sp>
          <p:nvSpPr>
            <p:cNvPr id="108559" name="Line 15"/>
            <p:cNvSpPr>
              <a:spLocks noChangeShapeType="1"/>
            </p:cNvSpPr>
            <p:nvPr/>
          </p:nvSpPr>
          <p:spPr bwMode="auto">
            <a:xfrm>
              <a:off x="1344" y="2448"/>
              <a:ext cx="19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8560" name="Oval 16"/>
            <p:cNvSpPr>
              <a:spLocks noChangeArrowheads="1"/>
            </p:cNvSpPr>
            <p:nvPr/>
          </p:nvSpPr>
          <p:spPr bwMode="auto">
            <a:xfrm>
              <a:off x="1584" y="1872"/>
              <a:ext cx="1056" cy="1104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8561" name="AutoShape 17"/>
            <p:cNvSpPr>
              <a:spLocks noChangeArrowheads="1"/>
            </p:cNvSpPr>
            <p:nvPr/>
          </p:nvSpPr>
          <p:spPr bwMode="auto">
            <a:xfrm>
              <a:off x="1968" y="1968"/>
              <a:ext cx="288" cy="336"/>
            </a:xfrm>
            <a:prstGeom prst="can">
              <a:avLst>
                <a:gd name="adj" fmla="val 29167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8562" name="AutoShape 18"/>
            <p:cNvSpPr>
              <a:spLocks noChangeArrowheads="1"/>
            </p:cNvSpPr>
            <p:nvPr/>
          </p:nvSpPr>
          <p:spPr bwMode="auto">
            <a:xfrm>
              <a:off x="1968" y="2544"/>
              <a:ext cx="288" cy="336"/>
            </a:xfrm>
            <a:prstGeom prst="can">
              <a:avLst>
                <a:gd name="adj" fmla="val 29167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8564" name="Line 20"/>
            <p:cNvSpPr>
              <a:spLocks noChangeShapeType="1"/>
            </p:cNvSpPr>
            <p:nvPr/>
          </p:nvSpPr>
          <p:spPr bwMode="auto">
            <a:xfrm flipV="1">
              <a:off x="2016" y="2304"/>
              <a:ext cx="0" cy="2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8565" name="Line 21"/>
            <p:cNvSpPr>
              <a:spLocks noChangeShapeType="1"/>
            </p:cNvSpPr>
            <p:nvPr/>
          </p:nvSpPr>
          <p:spPr bwMode="auto">
            <a:xfrm flipV="1">
              <a:off x="2112" y="2304"/>
              <a:ext cx="0" cy="2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8566" name="Line 22"/>
            <p:cNvSpPr>
              <a:spLocks noChangeShapeType="1"/>
            </p:cNvSpPr>
            <p:nvPr/>
          </p:nvSpPr>
          <p:spPr bwMode="auto">
            <a:xfrm flipV="1">
              <a:off x="2208" y="2304"/>
              <a:ext cx="0" cy="2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8567" name="Text Box 23"/>
            <p:cNvSpPr txBox="1">
              <a:spLocks noChangeArrowheads="1"/>
            </p:cNvSpPr>
            <p:nvPr/>
          </p:nvSpPr>
          <p:spPr bwMode="auto">
            <a:xfrm>
              <a:off x="1680" y="2064"/>
              <a:ext cx="288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108568" name="Text Box 24"/>
            <p:cNvSpPr txBox="1">
              <a:spLocks noChangeArrowheads="1"/>
            </p:cNvSpPr>
            <p:nvPr/>
          </p:nvSpPr>
          <p:spPr bwMode="auto">
            <a:xfrm>
              <a:off x="1680" y="2352"/>
              <a:ext cx="288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108569" name="Text Box 25"/>
            <p:cNvSpPr txBox="1">
              <a:spLocks noChangeArrowheads="1"/>
            </p:cNvSpPr>
            <p:nvPr/>
          </p:nvSpPr>
          <p:spPr bwMode="auto">
            <a:xfrm>
              <a:off x="2256" y="2208"/>
              <a:ext cx="288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>
                  <a:solidFill>
                    <a:srgbClr val="000000"/>
                  </a:solidFill>
                </a:rPr>
                <a:t>F</a:t>
              </a:r>
            </a:p>
          </p:txBody>
        </p:sp>
      </p:grpSp>
      <p:sp>
        <p:nvSpPr>
          <p:cNvPr id="108571" name="Text Box 27"/>
          <p:cNvSpPr txBox="1">
            <a:spLocks noChangeArrowheads="1"/>
          </p:cNvSpPr>
          <p:nvPr/>
        </p:nvSpPr>
        <p:spPr bwMode="auto">
          <a:xfrm>
            <a:off x="4141369" y="2101850"/>
            <a:ext cx="4572000" cy="97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>
            <a:spAutoFit/>
          </a:bodyPr>
          <a:lstStyle/>
          <a:p>
            <a:r>
              <a:rPr lang="es-MX" sz="2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Primero encuentre el área del alambre:</a:t>
            </a:r>
          </a:p>
        </p:txBody>
      </p:sp>
      <p:graphicFrame>
        <p:nvGraphicFramePr>
          <p:cNvPr id="108572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6210307"/>
              </p:ext>
            </p:extLst>
          </p:nvPr>
        </p:nvGraphicFramePr>
        <p:xfrm>
          <a:off x="4495800" y="2971800"/>
          <a:ext cx="3962400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8" name="Equation" r:id="rId5" imgW="1549080" imgH="419040" progId="Equation.DSMT4">
                  <p:embed/>
                </p:oleObj>
              </mc:Choice>
              <mc:Fallback>
                <p:oleObj name="Equation" r:id="rId5" imgW="15490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971800"/>
                        <a:ext cx="3962400" cy="107156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73" name="Text Box 29"/>
          <p:cNvSpPr txBox="1">
            <a:spLocks noChangeArrowheads="1"/>
          </p:cNvSpPr>
          <p:nvPr/>
        </p:nvSpPr>
        <p:spPr bwMode="auto">
          <a:xfrm>
            <a:off x="4876800" y="4114800"/>
            <a:ext cx="28956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>
            <a:spAutoFit/>
          </a:bodyPr>
          <a:lstStyle/>
          <a:p>
            <a:r>
              <a:rPr lang="es-MX" sz="2400" i="1" dirty="0"/>
              <a:t>A</a:t>
            </a:r>
            <a:r>
              <a:rPr lang="es-MX" sz="2400" dirty="0"/>
              <a:t> = 3.14 x 10</a:t>
            </a:r>
            <a:r>
              <a:rPr lang="es-MX" sz="2400" baseline="30000" dirty="0"/>
              <a:t>-6</a:t>
            </a:r>
            <a:r>
              <a:rPr lang="es-MX" sz="2400" dirty="0"/>
              <a:t> m</a:t>
            </a:r>
            <a:r>
              <a:rPr lang="es-MX" sz="2400" baseline="30000" dirty="0"/>
              <a:t>2</a:t>
            </a:r>
            <a:endParaRPr lang="es-MX" sz="2400" dirty="0"/>
          </a:p>
        </p:txBody>
      </p:sp>
      <p:grpSp>
        <p:nvGrpSpPr>
          <p:cNvPr id="108578" name="Group 34"/>
          <p:cNvGrpSpPr>
            <a:grpSpLocks/>
          </p:cNvGrpSpPr>
          <p:nvPr/>
        </p:nvGrpSpPr>
        <p:grpSpPr bwMode="auto">
          <a:xfrm>
            <a:off x="5791200" y="5029200"/>
            <a:ext cx="2895600" cy="1447800"/>
            <a:chOff x="3744" y="3168"/>
            <a:chExt cx="1824" cy="912"/>
          </a:xfrm>
        </p:grpSpPr>
        <p:sp>
          <p:nvSpPr>
            <p:cNvPr id="108575" name="Rectangle 31"/>
            <p:cNvSpPr>
              <a:spLocks noChangeArrowheads="1"/>
            </p:cNvSpPr>
            <p:nvPr/>
          </p:nvSpPr>
          <p:spPr bwMode="auto">
            <a:xfrm>
              <a:off x="3744" y="3168"/>
              <a:ext cx="1824" cy="91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8576" name="Text Box 32"/>
            <p:cNvSpPr txBox="1">
              <a:spLocks noChangeArrowheads="1"/>
            </p:cNvSpPr>
            <p:nvPr/>
          </p:nvSpPr>
          <p:spPr bwMode="auto">
            <a:xfrm>
              <a:off x="4032" y="3216"/>
              <a:ext cx="960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pPr algn="ctr"/>
              <a:r>
                <a:rPr lang="es-MX" sz="2800">
                  <a:solidFill>
                    <a:srgbClr val="000000"/>
                  </a:solidFill>
                </a:rPr>
                <a:t>Esfuerzo</a:t>
              </a:r>
            </a:p>
          </p:txBody>
        </p:sp>
        <p:sp>
          <p:nvSpPr>
            <p:cNvPr id="108577" name="Text Box 33"/>
            <p:cNvSpPr txBox="1">
              <a:spLocks noChangeArrowheads="1"/>
            </p:cNvSpPr>
            <p:nvPr/>
          </p:nvSpPr>
          <p:spPr bwMode="auto">
            <a:xfrm>
              <a:off x="3840" y="3600"/>
              <a:ext cx="15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 sz="2800" dirty="0">
                  <a:solidFill>
                    <a:srgbClr val="000000"/>
                  </a:solidFill>
                </a:rPr>
                <a:t>6.37 x 10</a:t>
              </a:r>
              <a:r>
                <a:rPr lang="es-MX" sz="2800" baseline="30000" dirty="0">
                  <a:solidFill>
                    <a:srgbClr val="000000"/>
                  </a:solidFill>
                </a:rPr>
                <a:t>7</a:t>
              </a:r>
              <a:r>
                <a:rPr lang="es-MX" sz="2800" dirty="0">
                  <a:solidFill>
                    <a:srgbClr val="000000"/>
                  </a:solidFill>
                </a:rPr>
                <a:t> </a:t>
              </a:r>
              <a:r>
                <a:rPr lang="es-MX" sz="2800" dirty="0" err="1">
                  <a:solidFill>
                    <a:srgbClr val="000000"/>
                  </a:solidFill>
                </a:rPr>
                <a:t>Pa</a:t>
              </a:r>
              <a:endParaRPr lang="es-MX" sz="2800" dirty="0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108592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7712326"/>
              </p:ext>
            </p:extLst>
          </p:nvPr>
        </p:nvGraphicFramePr>
        <p:xfrm>
          <a:off x="401638" y="5181600"/>
          <a:ext cx="5140325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9" name="Ecuación" r:id="rId7" imgW="2197080" imgH="457200" progId="Equation.3">
                  <p:embed/>
                </p:oleObj>
              </mc:Choice>
              <mc:Fallback>
                <p:oleObj name="Ecuación" r:id="rId7" imgW="21970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638" y="5181600"/>
                        <a:ext cx="5140325" cy="109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429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8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8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8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8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8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8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8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8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8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8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8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8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8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8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8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 autoUpdateAnimBg="0"/>
      <p:bldP spid="108558" grpId="0" animBg="1"/>
      <p:bldP spid="108571" grpId="0" autoUpdateAnimBg="0"/>
      <p:bldP spid="10857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140854" y="260648"/>
            <a:ext cx="8659688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>
            <a:noAutofit/>
          </a:bodyPr>
          <a:lstStyle/>
          <a:p>
            <a:r>
              <a:rPr lang="es-MX" sz="2400" u="sng" dirty="0"/>
              <a:t>Ejemplo 1 (Cont.)</a:t>
            </a:r>
            <a:r>
              <a:rPr lang="es-MX" sz="2400" dirty="0"/>
              <a:t> Un alambre de acero de 10 m se estira 3.08 mm debido a la carga de 200 N. ¿Cuál es la deformación longitudinal? </a:t>
            </a:r>
          </a:p>
        </p:txBody>
      </p:sp>
      <p:grpSp>
        <p:nvGrpSpPr>
          <p:cNvPr id="110637" name="Group 45"/>
          <p:cNvGrpSpPr>
            <a:grpSpLocks/>
          </p:cNvGrpSpPr>
          <p:nvPr/>
        </p:nvGrpSpPr>
        <p:grpSpPr bwMode="auto">
          <a:xfrm>
            <a:off x="990600" y="2438400"/>
            <a:ext cx="1752600" cy="2590800"/>
            <a:chOff x="624" y="1536"/>
            <a:chExt cx="1104" cy="1632"/>
          </a:xfrm>
        </p:grpSpPr>
        <p:grpSp>
          <p:nvGrpSpPr>
            <p:cNvPr id="110629" name="Group 37"/>
            <p:cNvGrpSpPr>
              <a:grpSpLocks/>
            </p:cNvGrpSpPr>
            <p:nvPr/>
          </p:nvGrpSpPr>
          <p:grpSpPr bwMode="auto">
            <a:xfrm>
              <a:off x="624" y="1536"/>
              <a:ext cx="1104" cy="1632"/>
              <a:chOff x="624" y="1536"/>
              <a:chExt cx="1104" cy="1632"/>
            </a:xfrm>
          </p:grpSpPr>
          <p:sp>
            <p:nvSpPr>
              <p:cNvPr id="110596" name="Rectangle 4"/>
              <p:cNvSpPr>
                <a:spLocks noChangeArrowheads="1"/>
              </p:cNvSpPr>
              <p:nvPr/>
            </p:nvSpPr>
            <p:spPr bwMode="auto">
              <a:xfrm>
                <a:off x="624" y="1536"/>
                <a:ext cx="1104" cy="96"/>
              </a:xfrm>
              <a:prstGeom prst="rect">
                <a:avLst/>
              </a:prstGeom>
              <a:solidFill>
                <a:schemeClr val="tx2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tIns="91440" bIns="91440" anchor="ctr">
                <a:spAutoFit/>
              </a:bodyPr>
              <a:lstStyle/>
              <a:p>
                <a:endParaRPr lang="es-CL"/>
              </a:p>
            </p:txBody>
          </p:sp>
          <p:sp>
            <p:nvSpPr>
              <p:cNvPr id="110597" name="Rectangle 5"/>
              <p:cNvSpPr>
                <a:spLocks noChangeArrowheads="1"/>
              </p:cNvSpPr>
              <p:nvPr/>
            </p:nvSpPr>
            <p:spPr bwMode="auto">
              <a:xfrm>
                <a:off x="912" y="1632"/>
                <a:ext cx="48" cy="100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tIns="91440" bIns="91440" anchor="ctr">
                <a:spAutoFit/>
              </a:bodyPr>
              <a:lstStyle/>
              <a:p>
                <a:endParaRPr lang="es-CL"/>
              </a:p>
            </p:txBody>
          </p:sp>
          <p:sp>
            <p:nvSpPr>
              <p:cNvPr id="110599" name="AutoShape 7"/>
              <p:cNvSpPr>
                <a:spLocks noChangeArrowheads="1"/>
              </p:cNvSpPr>
              <p:nvPr/>
            </p:nvSpPr>
            <p:spPr bwMode="auto">
              <a:xfrm flipV="1">
                <a:off x="1225" y="2832"/>
                <a:ext cx="384" cy="33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tIns="91440" bIns="91440" anchor="ctr">
                <a:spAutoFit/>
              </a:bodyPr>
              <a:lstStyle/>
              <a:p>
                <a:endParaRPr lang="es-CL"/>
              </a:p>
            </p:txBody>
          </p:sp>
          <p:sp>
            <p:nvSpPr>
              <p:cNvPr id="110600" name="Line 8"/>
              <p:cNvSpPr>
                <a:spLocks noChangeShapeType="1"/>
              </p:cNvSpPr>
              <p:nvPr/>
            </p:nvSpPr>
            <p:spPr bwMode="auto">
              <a:xfrm>
                <a:off x="768" y="2640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tIns="91440" bIns="91440" anchor="ctr">
                <a:spAutoFit/>
              </a:bodyPr>
              <a:lstStyle/>
              <a:p>
                <a:endParaRPr lang="es-CL"/>
              </a:p>
            </p:txBody>
          </p:sp>
          <p:sp>
            <p:nvSpPr>
              <p:cNvPr id="110601" name="Line 9"/>
              <p:cNvSpPr>
                <a:spLocks noChangeShapeType="1"/>
              </p:cNvSpPr>
              <p:nvPr/>
            </p:nvSpPr>
            <p:spPr bwMode="auto">
              <a:xfrm>
                <a:off x="768" y="2832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tIns="91440" bIns="91440" anchor="ctr">
                <a:spAutoFit/>
              </a:bodyPr>
              <a:lstStyle/>
              <a:p>
                <a:endParaRPr lang="es-CL"/>
              </a:p>
            </p:txBody>
          </p:sp>
          <p:sp>
            <p:nvSpPr>
              <p:cNvPr id="110602" name="Line 10"/>
              <p:cNvSpPr>
                <a:spLocks noChangeShapeType="1"/>
              </p:cNvSpPr>
              <p:nvPr/>
            </p:nvSpPr>
            <p:spPr bwMode="auto">
              <a:xfrm>
                <a:off x="1056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tIns="91440" bIns="91440" anchor="ctr">
                <a:spAutoFit/>
              </a:bodyPr>
              <a:lstStyle/>
              <a:p>
                <a:endParaRPr lang="es-CL"/>
              </a:p>
            </p:txBody>
          </p:sp>
          <p:sp>
            <p:nvSpPr>
              <p:cNvPr id="110603" name="Line 11"/>
              <p:cNvSpPr>
                <a:spLocks noChangeShapeType="1"/>
              </p:cNvSpPr>
              <p:nvPr/>
            </p:nvSpPr>
            <p:spPr bwMode="auto">
              <a:xfrm flipV="1">
                <a:off x="1056" y="283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tIns="91440" bIns="91440" anchor="ctr">
                <a:spAutoFit/>
              </a:bodyPr>
              <a:lstStyle/>
              <a:p>
                <a:endParaRPr lang="es-CL"/>
              </a:p>
            </p:txBody>
          </p:sp>
          <p:sp>
            <p:nvSpPr>
              <p:cNvPr id="110604" name="Text Box 12"/>
              <p:cNvSpPr txBox="1">
                <a:spLocks noChangeArrowheads="1"/>
              </p:cNvSpPr>
              <p:nvPr/>
            </p:nvSpPr>
            <p:spPr bwMode="auto">
              <a:xfrm>
                <a:off x="624" y="2016"/>
                <a:ext cx="240" cy="3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tIns="91440" bIns="91440">
                <a:spAutoFit/>
              </a:bodyPr>
              <a:lstStyle/>
              <a:p>
                <a:r>
                  <a:rPr lang="es-MX"/>
                  <a:t>L</a:t>
                </a:r>
              </a:p>
            </p:txBody>
          </p:sp>
          <p:sp>
            <p:nvSpPr>
              <p:cNvPr id="110605" name="Text Box 13"/>
              <p:cNvSpPr txBox="1">
                <a:spLocks noChangeArrowheads="1"/>
              </p:cNvSpPr>
              <p:nvPr/>
            </p:nvSpPr>
            <p:spPr bwMode="auto">
              <a:xfrm>
                <a:off x="720" y="2784"/>
                <a:ext cx="336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tIns="91440" bIns="91440">
                <a:spAutoFit/>
              </a:bodyPr>
              <a:lstStyle/>
              <a:p>
                <a:r>
                  <a:rPr lang="es-MX" sz="2400">
                    <a:latin typeface="Symbol" pitchFamily="18" charset="2"/>
                  </a:rPr>
                  <a:t>D</a:t>
                </a:r>
                <a:r>
                  <a:rPr lang="es-MX" sz="2400">
                    <a:latin typeface="Tahoma" pitchFamily="34" charset="0"/>
                  </a:rPr>
                  <a:t>L</a:t>
                </a:r>
                <a:endParaRPr lang="es-MX" sz="2400">
                  <a:latin typeface="Symbol" pitchFamily="18" charset="2"/>
                </a:endParaRPr>
              </a:p>
            </p:txBody>
          </p:sp>
        </p:grpSp>
        <p:sp>
          <p:nvSpPr>
            <p:cNvPr id="110630" name="Rectangle 38"/>
            <p:cNvSpPr>
              <a:spLocks noChangeArrowheads="1"/>
            </p:cNvSpPr>
            <p:nvPr/>
          </p:nvSpPr>
          <p:spPr bwMode="auto">
            <a:xfrm>
              <a:off x="1392" y="1632"/>
              <a:ext cx="48" cy="12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</p:grpSp>
      <p:sp>
        <p:nvSpPr>
          <p:cNvPr id="110638" name="Text Box 46"/>
          <p:cNvSpPr txBox="1">
            <a:spLocks noChangeArrowheads="1"/>
          </p:cNvSpPr>
          <p:nvPr/>
        </p:nvSpPr>
        <p:spPr bwMode="auto">
          <a:xfrm>
            <a:off x="2971800" y="2209800"/>
            <a:ext cx="58674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>
            <a:spAutoFit/>
          </a:bodyPr>
          <a:lstStyle/>
          <a:p>
            <a:r>
              <a:rPr lang="es-MX" sz="3200" dirty="0"/>
              <a:t>Dado: L = 10 m;  </a:t>
            </a:r>
            <a:r>
              <a:rPr lang="es-MX" sz="3200" dirty="0">
                <a:latin typeface="Symbol" pitchFamily="18" charset="2"/>
              </a:rPr>
              <a:t>D</a:t>
            </a:r>
            <a:r>
              <a:rPr lang="es-MX" sz="3200" dirty="0"/>
              <a:t>L = 3.08 mm</a:t>
            </a:r>
          </a:p>
        </p:txBody>
      </p:sp>
      <p:grpSp>
        <p:nvGrpSpPr>
          <p:cNvPr id="110639" name="Group 47"/>
          <p:cNvGrpSpPr>
            <a:grpSpLocks/>
          </p:cNvGrpSpPr>
          <p:nvPr/>
        </p:nvGrpSpPr>
        <p:grpSpPr bwMode="auto">
          <a:xfrm>
            <a:off x="3810000" y="4869519"/>
            <a:ext cx="4793652" cy="1511805"/>
            <a:chOff x="2160" y="3066"/>
            <a:chExt cx="2276" cy="625"/>
          </a:xfrm>
        </p:grpSpPr>
        <p:sp>
          <p:nvSpPr>
            <p:cNvPr id="110640" name="Rectangle 48"/>
            <p:cNvSpPr>
              <a:spLocks noChangeArrowheads="1"/>
            </p:cNvSpPr>
            <p:nvPr/>
          </p:nvSpPr>
          <p:spPr bwMode="auto">
            <a:xfrm>
              <a:off x="2208" y="3076"/>
              <a:ext cx="2112" cy="427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tIns="91440" bIns="91440" anchor="ctr">
              <a:spAutoFit/>
            </a:bodyPr>
            <a:lstStyle/>
            <a:p>
              <a:endParaRPr lang="es-CL" sz="3200"/>
            </a:p>
          </p:txBody>
        </p:sp>
        <p:sp>
          <p:nvSpPr>
            <p:cNvPr id="110641" name="Text Box 49"/>
            <p:cNvSpPr txBox="1">
              <a:spLocks noChangeArrowheads="1"/>
            </p:cNvSpPr>
            <p:nvPr/>
          </p:nvSpPr>
          <p:spPr bwMode="auto">
            <a:xfrm>
              <a:off x="2160" y="3066"/>
              <a:ext cx="2276" cy="4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tIns="91440" bIns="91440">
              <a:spAutoFit/>
            </a:bodyPr>
            <a:lstStyle/>
            <a:p>
              <a:pPr algn="ctr"/>
              <a:r>
                <a:rPr lang="es-MX" sz="3200" dirty="0">
                  <a:solidFill>
                    <a:srgbClr val="000000"/>
                  </a:solidFill>
                </a:rPr>
                <a:t>Deformación longitudinal</a:t>
              </a:r>
            </a:p>
          </p:txBody>
        </p:sp>
        <p:sp>
          <p:nvSpPr>
            <p:cNvPr id="110642" name="Text Box 50"/>
            <p:cNvSpPr txBox="1">
              <a:spLocks noChangeArrowheads="1"/>
            </p:cNvSpPr>
            <p:nvPr/>
          </p:nvSpPr>
          <p:spPr bwMode="auto">
            <a:xfrm>
              <a:off x="2555" y="3264"/>
              <a:ext cx="1200" cy="4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 sz="3200" dirty="0">
                  <a:solidFill>
                    <a:srgbClr val="000000"/>
                  </a:solidFill>
                </a:rPr>
                <a:t>3.08 x 10</a:t>
              </a:r>
              <a:r>
                <a:rPr lang="es-MX" sz="3200" baseline="30000" dirty="0">
                  <a:solidFill>
                    <a:srgbClr val="000000"/>
                  </a:solidFill>
                </a:rPr>
                <a:t>-4</a:t>
              </a:r>
              <a:endParaRPr lang="es-MX" sz="3200" dirty="0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110644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0003913"/>
              </p:ext>
            </p:extLst>
          </p:nvPr>
        </p:nvGraphicFramePr>
        <p:xfrm>
          <a:off x="2984500" y="3048000"/>
          <a:ext cx="56896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2" name="Ecuación" r:id="rId4" imgW="2349360" imgH="457200" progId="Equation.3">
                  <p:embed/>
                </p:oleObj>
              </mc:Choice>
              <mc:Fallback>
                <p:oleObj name="Ecuación" r:id="rId4" imgW="23493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0" y="3048000"/>
                        <a:ext cx="5689600" cy="109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551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05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0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0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0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0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0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0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0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 autoUpdateAnimBg="0"/>
      <p:bldP spid="11063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52" name="Line 32"/>
          <p:cNvSpPr>
            <a:spLocks noChangeShapeType="1"/>
          </p:cNvSpPr>
          <p:nvPr/>
        </p:nvSpPr>
        <p:spPr bwMode="auto">
          <a:xfrm flipH="1">
            <a:off x="1295400" y="40386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 anchor="ctr">
            <a:spAutoFit/>
          </a:bodyPr>
          <a:lstStyle/>
          <a:p>
            <a:endParaRPr lang="es-CL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315200" cy="1143000"/>
          </a:xfrm>
        </p:spPr>
        <p:txBody>
          <a:bodyPr/>
          <a:lstStyle/>
          <a:p>
            <a:pPr algn="ctr"/>
            <a:r>
              <a:rPr lang="es-MX"/>
              <a:t>El límite elástico</a:t>
            </a:r>
          </a:p>
        </p:txBody>
      </p:sp>
      <p:sp>
        <p:nvSpPr>
          <p:cNvPr id="107523" name="Text Box 3"/>
          <p:cNvSpPr txBox="1">
            <a:spLocks noChangeArrowheads="1"/>
          </p:cNvSpPr>
          <p:nvPr/>
        </p:nvSpPr>
        <p:spPr bwMode="auto">
          <a:xfrm>
            <a:off x="251520" y="1219200"/>
            <a:ext cx="8587680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tIns="91440" bIns="91440">
            <a:spAutoFit/>
          </a:bodyPr>
          <a:lstStyle/>
          <a:p>
            <a:r>
              <a:rPr lang="es-MX" sz="2600" dirty="0"/>
              <a:t>El límite elástico es el esfuerzo máximo que un cuerpo puede experimentar sin quedar deformado permanentemente.</a:t>
            </a:r>
          </a:p>
        </p:txBody>
      </p:sp>
      <p:grpSp>
        <p:nvGrpSpPr>
          <p:cNvPr id="107569" name="Group 49"/>
          <p:cNvGrpSpPr>
            <a:grpSpLocks/>
          </p:cNvGrpSpPr>
          <p:nvPr/>
        </p:nvGrpSpPr>
        <p:grpSpPr bwMode="auto">
          <a:xfrm>
            <a:off x="4724400" y="2438400"/>
            <a:ext cx="1752600" cy="2881313"/>
            <a:chOff x="2976" y="1536"/>
            <a:chExt cx="1104" cy="1815"/>
          </a:xfrm>
        </p:grpSpPr>
        <p:sp>
          <p:nvSpPr>
            <p:cNvPr id="107541" name="Rectangle 21"/>
            <p:cNvSpPr>
              <a:spLocks noChangeArrowheads="1"/>
            </p:cNvSpPr>
            <p:nvPr/>
          </p:nvSpPr>
          <p:spPr bwMode="auto">
            <a:xfrm>
              <a:off x="2976" y="1536"/>
              <a:ext cx="110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7542" name="Rectangle 22" descr="Light upward diagonal"/>
            <p:cNvSpPr>
              <a:spLocks noChangeArrowheads="1"/>
            </p:cNvSpPr>
            <p:nvPr/>
          </p:nvSpPr>
          <p:spPr bwMode="auto">
            <a:xfrm>
              <a:off x="3504" y="1680"/>
              <a:ext cx="48" cy="864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7544" name="AutoShape 24"/>
            <p:cNvSpPr>
              <a:spLocks noChangeArrowheads="1"/>
            </p:cNvSpPr>
            <p:nvPr/>
          </p:nvSpPr>
          <p:spPr bwMode="auto">
            <a:xfrm>
              <a:off x="3600" y="1813"/>
              <a:ext cx="96" cy="240"/>
            </a:xfrm>
            <a:prstGeom prst="upArrow">
              <a:avLst>
                <a:gd name="adj1" fmla="val 50000"/>
                <a:gd name="adj2" fmla="val 62500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7545" name="AutoShape 25"/>
            <p:cNvSpPr>
              <a:spLocks noChangeArrowheads="1"/>
            </p:cNvSpPr>
            <p:nvPr/>
          </p:nvSpPr>
          <p:spPr bwMode="auto">
            <a:xfrm flipV="1">
              <a:off x="3600" y="2112"/>
              <a:ext cx="96" cy="240"/>
            </a:xfrm>
            <a:prstGeom prst="upArrow">
              <a:avLst>
                <a:gd name="adj1" fmla="val 50000"/>
                <a:gd name="adj2" fmla="val 62500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grpSp>
          <p:nvGrpSpPr>
            <p:cNvPr id="107549" name="Group 29"/>
            <p:cNvGrpSpPr>
              <a:grpSpLocks/>
            </p:cNvGrpSpPr>
            <p:nvPr/>
          </p:nvGrpSpPr>
          <p:grpSpPr bwMode="auto">
            <a:xfrm>
              <a:off x="3299" y="2553"/>
              <a:ext cx="480" cy="423"/>
              <a:chOff x="3299" y="2640"/>
              <a:chExt cx="480" cy="423"/>
            </a:xfrm>
          </p:grpSpPr>
          <p:sp>
            <p:nvSpPr>
              <p:cNvPr id="107543" name="AutoShape 23"/>
              <p:cNvSpPr>
                <a:spLocks noChangeArrowheads="1"/>
              </p:cNvSpPr>
              <p:nvPr/>
            </p:nvSpPr>
            <p:spPr bwMode="auto">
              <a:xfrm flipV="1">
                <a:off x="3299" y="2640"/>
                <a:ext cx="480" cy="384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tIns="91440" bIns="91440" anchor="ctr">
                <a:spAutoFit/>
              </a:bodyPr>
              <a:lstStyle/>
              <a:p>
                <a:endParaRPr lang="es-CL"/>
              </a:p>
            </p:txBody>
          </p:sp>
          <p:sp>
            <p:nvSpPr>
              <p:cNvPr id="107547" name="Text Box 27"/>
              <p:cNvSpPr txBox="1">
                <a:spLocks noChangeArrowheads="1"/>
              </p:cNvSpPr>
              <p:nvPr/>
            </p:nvSpPr>
            <p:spPr bwMode="auto">
              <a:xfrm>
                <a:off x="3360" y="2640"/>
                <a:ext cx="384" cy="4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tIns="91440" bIns="91440">
                <a:spAutoFit/>
              </a:bodyPr>
              <a:lstStyle/>
              <a:p>
                <a:r>
                  <a:rPr lang="es-MX" sz="3200">
                    <a:solidFill>
                      <a:srgbClr val="000000"/>
                    </a:solidFill>
                  </a:rPr>
                  <a:t>W</a:t>
                </a:r>
              </a:p>
            </p:txBody>
          </p:sp>
        </p:grpSp>
        <p:grpSp>
          <p:nvGrpSpPr>
            <p:cNvPr id="107556" name="Group 36"/>
            <p:cNvGrpSpPr>
              <a:grpSpLocks/>
            </p:cNvGrpSpPr>
            <p:nvPr/>
          </p:nvGrpSpPr>
          <p:grpSpPr bwMode="auto">
            <a:xfrm>
              <a:off x="3312" y="2928"/>
              <a:ext cx="480" cy="423"/>
              <a:chOff x="3299" y="2640"/>
              <a:chExt cx="480" cy="423"/>
            </a:xfrm>
          </p:grpSpPr>
          <p:sp>
            <p:nvSpPr>
              <p:cNvPr id="107557" name="AutoShape 37"/>
              <p:cNvSpPr>
                <a:spLocks noChangeArrowheads="1"/>
              </p:cNvSpPr>
              <p:nvPr/>
            </p:nvSpPr>
            <p:spPr bwMode="auto">
              <a:xfrm flipV="1">
                <a:off x="3299" y="2640"/>
                <a:ext cx="480" cy="384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tIns="91440" bIns="91440" anchor="ctr">
                <a:spAutoFit/>
              </a:bodyPr>
              <a:lstStyle/>
              <a:p>
                <a:endParaRPr lang="es-CL"/>
              </a:p>
            </p:txBody>
          </p:sp>
          <p:sp>
            <p:nvSpPr>
              <p:cNvPr id="107558" name="Text Box 38"/>
              <p:cNvSpPr txBox="1">
                <a:spLocks noChangeArrowheads="1"/>
              </p:cNvSpPr>
              <p:nvPr/>
            </p:nvSpPr>
            <p:spPr bwMode="auto">
              <a:xfrm>
                <a:off x="3360" y="2640"/>
                <a:ext cx="384" cy="4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tIns="91440" bIns="91440">
                <a:spAutoFit/>
              </a:bodyPr>
              <a:lstStyle/>
              <a:p>
                <a:r>
                  <a:rPr lang="es-MX" sz="3200">
                    <a:solidFill>
                      <a:srgbClr val="000000"/>
                    </a:solidFill>
                  </a:rPr>
                  <a:t>W</a:t>
                </a:r>
              </a:p>
            </p:txBody>
          </p:sp>
        </p:grpSp>
      </p:grpSp>
      <p:grpSp>
        <p:nvGrpSpPr>
          <p:cNvPr id="107572" name="Group 52"/>
          <p:cNvGrpSpPr>
            <a:grpSpLocks/>
          </p:cNvGrpSpPr>
          <p:nvPr/>
        </p:nvGrpSpPr>
        <p:grpSpPr bwMode="auto">
          <a:xfrm>
            <a:off x="6705600" y="2438400"/>
            <a:ext cx="1752600" cy="1143000"/>
            <a:chOff x="4224" y="1536"/>
            <a:chExt cx="1104" cy="720"/>
          </a:xfrm>
        </p:grpSpPr>
        <p:sp>
          <p:nvSpPr>
            <p:cNvPr id="107553" name="Rectangle 33"/>
            <p:cNvSpPr>
              <a:spLocks noChangeArrowheads="1"/>
            </p:cNvSpPr>
            <p:nvPr/>
          </p:nvSpPr>
          <p:spPr bwMode="auto">
            <a:xfrm>
              <a:off x="4224" y="1536"/>
              <a:ext cx="110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7554" name="Rectangle 34" descr="Light upward diagonal"/>
            <p:cNvSpPr>
              <a:spLocks noChangeArrowheads="1"/>
            </p:cNvSpPr>
            <p:nvPr/>
          </p:nvSpPr>
          <p:spPr bwMode="auto">
            <a:xfrm>
              <a:off x="4752" y="1680"/>
              <a:ext cx="48" cy="576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7555" name="Line 35"/>
            <p:cNvSpPr>
              <a:spLocks noChangeShapeType="1"/>
            </p:cNvSpPr>
            <p:nvPr/>
          </p:nvSpPr>
          <p:spPr bwMode="auto">
            <a:xfrm>
              <a:off x="4560" y="2256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7560" name="Text Box 40"/>
            <p:cNvSpPr txBox="1">
              <a:spLocks noChangeArrowheads="1"/>
            </p:cNvSpPr>
            <p:nvPr/>
          </p:nvSpPr>
          <p:spPr bwMode="auto">
            <a:xfrm>
              <a:off x="4368" y="1776"/>
              <a:ext cx="384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 sz="2000"/>
                <a:t>2 m</a:t>
              </a:r>
            </a:p>
          </p:txBody>
        </p:sp>
      </p:grpSp>
      <p:sp>
        <p:nvSpPr>
          <p:cNvPr id="107561" name="Text Box 41"/>
          <p:cNvSpPr txBox="1">
            <a:spLocks noChangeArrowheads="1"/>
          </p:cNvSpPr>
          <p:nvPr/>
        </p:nvSpPr>
        <p:spPr bwMode="auto">
          <a:xfrm>
            <a:off x="1219200" y="5257800"/>
            <a:ext cx="71628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>
            <a:spAutoFit/>
          </a:bodyPr>
          <a:lstStyle/>
          <a:p>
            <a:r>
              <a:rPr lang="es-MX" sz="2400" dirty="0"/>
              <a:t>Si el esfuerzo supera el límite elástico, la longitud final será mayor que los 2 m originales.</a:t>
            </a:r>
          </a:p>
        </p:txBody>
      </p:sp>
      <p:grpSp>
        <p:nvGrpSpPr>
          <p:cNvPr id="107571" name="Group 51"/>
          <p:cNvGrpSpPr>
            <a:grpSpLocks/>
          </p:cNvGrpSpPr>
          <p:nvPr/>
        </p:nvGrpSpPr>
        <p:grpSpPr bwMode="auto">
          <a:xfrm>
            <a:off x="7391400" y="2895600"/>
            <a:ext cx="304800" cy="304800"/>
            <a:chOff x="4080" y="3312"/>
            <a:chExt cx="192" cy="192"/>
          </a:xfrm>
        </p:grpSpPr>
        <p:sp>
          <p:nvSpPr>
            <p:cNvPr id="107562" name="Line 42"/>
            <p:cNvSpPr>
              <a:spLocks noChangeShapeType="1"/>
            </p:cNvSpPr>
            <p:nvPr/>
          </p:nvSpPr>
          <p:spPr bwMode="auto">
            <a:xfrm flipH="1">
              <a:off x="4080" y="3312"/>
              <a:ext cx="192" cy="192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07563" name="Line 43"/>
            <p:cNvSpPr>
              <a:spLocks noChangeShapeType="1"/>
            </p:cNvSpPr>
            <p:nvPr/>
          </p:nvSpPr>
          <p:spPr bwMode="auto">
            <a:xfrm>
              <a:off x="4080" y="3312"/>
              <a:ext cx="192" cy="192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</p:grpSp>
      <p:sp>
        <p:nvSpPr>
          <p:cNvPr id="107564" name="Rectangle 44" descr="Light upward diagonal"/>
          <p:cNvSpPr>
            <a:spLocks noChangeArrowheads="1"/>
          </p:cNvSpPr>
          <p:nvPr/>
        </p:nvSpPr>
        <p:spPr bwMode="auto">
          <a:xfrm>
            <a:off x="7848600" y="2667000"/>
            <a:ext cx="76200" cy="10668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 anchor="ctr">
            <a:spAutoFit/>
          </a:bodyPr>
          <a:lstStyle/>
          <a:p>
            <a:endParaRPr lang="es-CL"/>
          </a:p>
        </p:txBody>
      </p:sp>
      <p:sp>
        <p:nvSpPr>
          <p:cNvPr id="107565" name="Text Box 45"/>
          <p:cNvSpPr txBox="1">
            <a:spLocks noChangeArrowheads="1"/>
          </p:cNvSpPr>
          <p:nvPr/>
        </p:nvSpPr>
        <p:spPr bwMode="auto">
          <a:xfrm>
            <a:off x="7239000" y="3581400"/>
            <a:ext cx="914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>
            <a:spAutoFit/>
          </a:bodyPr>
          <a:lstStyle/>
          <a:p>
            <a:r>
              <a:rPr lang="es-MX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Bien</a:t>
            </a:r>
          </a:p>
        </p:txBody>
      </p:sp>
      <p:sp>
        <p:nvSpPr>
          <p:cNvPr id="107573" name="Text Box 53"/>
          <p:cNvSpPr txBox="1">
            <a:spLocks noChangeArrowheads="1"/>
          </p:cNvSpPr>
          <p:nvPr/>
        </p:nvSpPr>
        <p:spPr bwMode="auto">
          <a:xfrm>
            <a:off x="6629400" y="4038600"/>
            <a:ext cx="2209800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>
            <a:spAutoFit/>
          </a:bodyPr>
          <a:lstStyle/>
          <a:p>
            <a:r>
              <a:rPr lang="es-MX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Más allá del límite</a:t>
            </a:r>
          </a:p>
        </p:txBody>
      </p:sp>
      <p:grpSp>
        <p:nvGrpSpPr>
          <p:cNvPr id="107585" name="Group 65"/>
          <p:cNvGrpSpPr>
            <a:grpSpLocks/>
          </p:cNvGrpSpPr>
          <p:nvPr/>
        </p:nvGrpSpPr>
        <p:grpSpPr bwMode="auto">
          <a:xfrm>
            <a:off x="533400" y="2438400"/>
            <a:ext cx="3962400" cy="2786063"/>
            <a:chOff x="336" y="1536"/>
            <a:chExt cx="2496" cy="1755"/>
          </a:xfrm>
        </p:grpSpPr>
        <p:sp>
          <p:nvSpPr>
            <p:cNvPr id="107550" name="Line 30"/>
            <p:cNvSpPr>
              <a:spLocks noChangeShapeType="1"/>
            </p:cNvSpPr>
            <p:nvPr/>
          </p:nvSpPr>
          <p:spPr bwMode="auto">
            <a:xfrm>
              <a:off x="816" y="2256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grpSp>
          <p:nvGrpSpPr>
            <p:cNvPr id="107584" name="Group 64"/>
            <p:cNvGrpSpPr>
              <a:grpSpLocks/>
            </p:cNvGrpSpPr>
            <p:nvPr/>
          </p:nvGrpSpPr>
          <p:grpSpPr bwMode="auto">
            <a:xfrm>
              <a:off x="336" y="1536"/>
              <a:ext cx="2496" cy="1755"/>
              <a:chOff x="336" y="1536"/>
              <a:chExt cx="2496" cy="1755"/>
            </a:xfrm>
          </p:grpSpPr>
          <p:grpSp>
            <p:nvGrpSpPr>
              <p:cNvPr id="107568" name="Group 48"/>
              <p:cNvGrpSpPr>
                <a:grpSpLocks/>
              </p:cNvGrpSpPr>
              <p:nvPr/>
            </p:nvGrpSpPr>
            <p:grpSpPr bwMode="auto">
              <a:xfrm>
                <a:off x="1728" y="1536"/>
                <a:ext cx="1104" cy="1296"/>
                <a:chOff x="1728" y="1536"/>
                <a:chExt cx="1104" cy="1296"/>
              </a:xfrm>
            </p:grpSpPr>
            <p:sp>
              <p:nvSpPr>
                <p:cNvPr id="107533" name="Rectangle 13"/>
                <p:cNvSpPr>
                  <a:spLocks noChangeArrowheads="1"/>
                </p:cNvSpPr>
                <p:nvPr/>
              </p:nvSpPr>
              <p:spPr bwMode="auto">
                <a:xfrm>
                  <a:off x="1728" y="1536"/>
                  <a:ext cx="1104" cy="14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tIns="91440" bIns="91440" anchor="ctr">
                  <a:spAutoFit/>
                </a:bodyPr>
                <a:lstStyle/>
                <a:p>
                  <a:endParaRPr lang="es-CL"/>
                </a:p>
              </p:txBody>
            </p:sp>
            <p:sp>
              <p:nvSpPr>
                <p:cNvPr id="107534" name="Rectangle 14" descr="Light upward diagonal"/>
                <p:cNvSpPr>
                  <a:spLocks noChangeArrowheads="1"/>
                </p:cNvSpPr>
                <p:nvPr/>
              </p:nvSpPr>
              <p:spPr bwMode="auto">
                <a:xfrm>
                  <a:off x="2256" y="1680"/>
                  <a:ext cx="48" cy="768"/>
                </a:xfrm>
                <a:prstGeom prst="rect">
                  <a:avLst/>
                </a:prstGeom>
                <a:pattFill prst="ltUpDiag">
                  <a:fgClr>
                    <a:srgbClr val="000000"/>
                  </a:fgClr>
                  <a:bgClr>
                    <a:srgbClr val="FFFFFF"/>
                  </a:bgClr>
                </a:patt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tIns="91440" bIns="91440" anchor="ctr">
                  <a:spAutoFit/>
                </a:bodyPr>
                <a:lstStyle/>
                <a:p>
                  <a:endParaRPr lang="es-CL"/>
                </a:p>
              </p:txBody>
            </p:sp>
            <p:sp>
              <p:nvSpPr>
                <p:cNvPr id="107536" name="AutoShape 16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96" cy="240"/>
                </a:xfrm>
                <a:prstGeom prst="upArrow">
                  <a:avLst>
                    <a:gd name="adj1" fmla="val 50000"/>
                    <a:gd name="adj2" fmla="val 62500"/>
                  </a:avLst>
                </a:prstGeom>
                <a:solidFill>
                  <a:srgbClr val="00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tIns="91440" bIns="91440" anchor="ctr">
                  <a:spAutoFit/>
                </a:bodyPr>
                <a:lstStyle/>
                <a:p>
                  <a:endParaRPr lang="es-CL"/>
                </a:p>
              </p:txBody>
            </p:sp>
            <p:sp>
              <p:nvSpPr>
                <p:cNvPr id="107537" name="AutoShape 17"/>
                <p:cNvSpPr>
                  <a:spLocks noChangeArrowheads="1"/>
                </p:cNvSpPr>
                <p:nvPr/>
              </p:nvSpPr>
              <p:spPr bwMode="auto">
                <a:xfrm flipV="1">
                  <a:off x="2352" y="2027"/>
                  <a:ext cx="96" cy="240"/>
                </a:xfrm>
                <a:prstGeom prst="upArrow">
                  <a:avLst>
                    <a:gd name="adj1" fmla="val 50000"/>
                    <a:gd name="adj2" fmla="val 62500"/>
                  </a:avLst>
                </a:prstGeom>
                <a:solidFill>
                  <a:srgbClr val="00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tIns="91440" bIns="91440" anchor="ctr">
                  <a:spAutoFit/>
                </a:bodyPr>
                <a:lstStyle/>
                <a:p>
                  <a:endParaRPr lang="es-CL"/>
                </a:p>
              </p:txBody>
            </p:sp>
            <p:sp>
              <p:nvSpPr>
                <p:cNvPr id="107538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544" y="1776"/>
                  <a:ext cx="192" cy="3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tIns="91440" bIns="91440">
                  <a:spAutoFit/>
                </a:bodyPr>
                <a:lstStyle/>
                <a:p>
                  <a:r>
                    <a:rPr lang="es-MX"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F</a:t>
                  </a:r>
                </a:p>
              </p:txBody>
            </p:sp>
            <p:grpSp>
              <p:nvGrpSpPr>
                <p:cNvPr id="107548" name="Group 28"/>
                <p:cNvGrpSpPr>
                  <a:grpSpLocks/>
                </p:cNvGrpSpPr>
                <p:nvPr/>
              </p:nvGrpSpPr>
              <p:grpSpPr bwMode="auto">
                <a:xfrm>
                  <a:off x="2051" y="2409"/>
                  <a:ext cx="480" cy="423"/>
                  <a:chOff x="2051" y="2640"/>
                  <a:chExt cx="480" cy="423"/>
                </a:xfrm>
              </p:grpSpPr>
              <p:sp>
                <p:nvSpPr>
                  <p:cNvPr id="107535" name="AutoShape 1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2051" y="2640"/>
                    <a:ext cx="480" cy="384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tIns="91440" bIns="91440" anchor="ctr">
                    <a:spAutoFit/>
                  </a:bodyPr>
                  <a:lstStyle/>
                  <a:p>
                    <a:endParaRPr lang="es-CL"/>
                  </a:p>
                </p:txBody>
              </p:sp>
              <p:sp>
                <p:nvSpPr>
                  <p:cNvPr id="107539" name="Text Box 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12" y="2640"/>
                    <a:ext cx="384" cy="42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tIns="91440" bIns="91440">
                    <a:spAutoFit/>
                  </a:bodyPr>
                  <a:lstStyle/>
                  <a:p>
                    <a:r>
                      <a:rPr lang="es-MX" sz="3200">
                        <a:solidFill>
                          <a:srgbClr val="000000"/>
                        </a:solidFill>
                      </a:rPr>
                      <a:t>W</a:t>
                    </a:r>
                  </a:p>
                </p:txBody>
              </p:sp>
            </p:grpSp>
          </p:grpSp>
          <p:sp>
            <p:nvSpPr>
              <p:cNvPr id="107551" name="Line 31"/>
              <p:cNvSpPr>
                <a:spLocks noChangeShapeType="1"/>
              </p:cNvSpPr>
              <p:nvPr/>
            </p:nvSpPr>
            <p:spPr bwMode="auto">
              <a:xfrm>
                <a:off x="816" y="2400"/>
                <a:ext cx="13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tIns="91440" bIns="91440" anchor="ctr">
                <a:spAutoFit/>
              </a:bodyPr>
              <a:lstStyle/>
              <a:p>
                <a:endParaRPr lang="es-CL"/>
              </a:p>
            </p:txBody>
          </p:sp>
          <p:grpSp>
            <p:nvGrpSpPr>
              <p:cNvPr id="107567" name="Group 47"/>
              <p:cNvGrpSpPr>
                <a:grpSpLocks/>
              </p:cNvGrpSpPr>
              <p:nvPr/>
            </p:nvGrpSpPr>
            <p:grpSpPr bwMode="auto">
              <a:xfrm>
                <a:off x="480" y="1536"/>
                <a:ext cx="1104" cy="720"/>
                <a:chOff x="480" y="1536"/>
                <a:chExt cx="1104" cy="720"/>
              </a:xfrm>
            </p:grpSpPr>
            <p:sp>
              <p:nvSpPr>
                <p:cNvPr id="107525" name="Rectangle 5"/>
                <p:cNvSpPr>
                  <a:spLocks noChangeArrowheads="1"/>
                </p:cNvSpPr>
                <p:nvPr/>
              </p:nvSpPr>
              <p:spPr bwMode="auto">
                <a:xfrm>
                  <a:off x="480" y="1536"/>
                  <a:ext cx="1104" cy="14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tIns="91440" bIns="91440" anchor="ctr">
                  <a:spAutoFit/>
                </a:bodyPr>
                <a:lstStyle/>
                <a:p>
                  <a:endParaRPr lang="es-CL"/>
                </a:p>
              </p:txBody>
            </p:sp>
            <p:sp>
              <p:nvSpPr>
                <p:cNvPr id="107526" name="Rectangle 6" descr="Light upward diagonal"/>
                <p:cNvSpPr>
                  <a:spLocks noChangeArrowheads="1"/>
                </p:cNvSpPr>
                <p:nvPr/>
              </p:nvSpPr>
              <p:spPr bwMode="auto">
                <a:xfrm>
                  <a:off x="1008" y="1680"/>
                  <a:ext cx="48" cy="576"/>
                </a:xfrm>
                <a:prstGeom prst="rect">
                  <a:avLst/>
                </a:prstGeom>
                <a:pattFill prst="ltUpDiag">
                  <a:fgClr>
                    <a:srgbClr val="000000"/>
                  </a:fgClr>
                  <a:bgClr>
                    <a:srgbClr val="FFFFFF"/>
                  </a:bgClr>
                </a:patt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tIns="91440" bIns="91440" anchor="ctr">
                  <a:spAutoFit/>
                </a:bodyPr>
                <a:lstStyle/>
                <a:p>
                  <a:endParaRPr lang="es-CL"/>
                </a:p>
              </p:txBody>
            </p:sp>
            <p:sp>
              <p:nvSpPr>
                <p:cNvPr id="107559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624" y="1776"/>
                  <a:ext cx="528" cy="3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tIns="91440" bIns="91440">
                  <a:spAutoFit/>
                </a:bodyPr>
                <a:lstStyle/>
                <a:p>
                  <a:r>
                    <a:rPr lang="es-MX" sz="2000"/>
                    <a:t>2 m</a:t>
                  </a:r>
                </a:p>
              </p:txBody>
            </p:sp>
          </p:grpSp>
          <p:grpSp>
            <p:nvGrpSpPr>
              <p:cNvPr id="107577" name="Group 57"/>
              <p:cNvGrpSpPr>
                <a:grpSpLocks noChangeAspect="1"/>
              </p:cNvGrpSpPr>
              <p:nvPr/>
            </p:nvGrpSpPr>
            <p:grpSpPr bwMode="auto">
              <a:xfrm>
                <a:off x="336" y="2688"/>
                <a:ext cx="1523" cy="603"/>
                <a:chOff x="816" y="2688"/>
                <a:chExt cx="1056" cy="603"/>
              </a:xfrm>
            </p:grpSpPr>
            <p:sp>
              <p:nvSpPr>
                <p:cNvPr id="107576" name="AutoShape 56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816" y="2688"/>
                  <a:ext cx="1056" cy="584"/>
                </a:xfrm>
                <a:prstGeom prst="rect">
                  <a:avLst/>
                </a:prstGeom>
                <a:solidFill>
                  <a:srgbClr val="CCFFCC"/>
                </a:solidFill>
                <a:ln w="31750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107578" name="Line 58"/>
                <p:cNvSpPr>
                  <a:spLocks noChangeShapeType="1"/>
                </p:cNvSpPr>
                <p:nvPr/>
              </p:nvSpPr>
              <p:spPr bwMode="auto">
                <a:xfrm>
                  <a:off x="1632" y="2989"/>
                  <a:ext cx="193" cy="1"/>
                </a:xfrm>
                <a:prstGeom prst="line">
                  <a:avLst/>
                </a:prstGeom>
                <a:noFill/>
                <a:ln w="142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107579" name="Rectangle 59"/>
                <p:cNvSpPr>
                  <a:spLocks noChangeArrowheads="1"/>
                </p:cNvSpPr>
                <p:nvPr/>
              </p:nvSpPr>
              <p:spPr bwMode="auto">
                <a:xfrm>
                  <a:off x="1654" y="2702"/>
                  <a:ext cx="95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MX" i="1" dirty="0">
                      <a:solidFill>
                        <a:srgbClr val="000000"/>
                      </a:solidFill>
                    </a:rPr>
                    <a:t>F</a:t>
                  </a:r>
                  <a:endParaRPr lang="es-MX" dirty="0"/>
                </a:p>
              </p:txBody>
            </p:sp>
            <p:sp>
              <p:nvSpPr>
                <p:cNvPr id="107580" name="Rectangle 60"/>
                <p:cNvSpPr>
                  <a:spLocks noChangeArrowheads="1"/>
                </p:cNvSpPr>
                <p:nvPr/>
              </p:nvSpPr>
              <p:spPr bwMode="auto">
                <a:xfrm>
                  <a:off x="854" y="2845"/>
                  <a:ext cx="464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MX" sz="2400" dirty="0">
                      <a:solidFill>
                        <a:srgbClr val="000000"/>
                      </a:solidFill>
                    </a:rPr>
                    <a:t>Esfuerzo</a:t>
                  </a:r>
                  <a:endParaRPr lang="es-MX" sz="2400" dirty="0"/>
                </a:p>
              </p:txBody>
            </p:sp>
            <p:sp>
              <p:nvSpPr>
                <p:cNvPr id="107581" name="Rectangle 61"/>
                <p:cNvSpPr>
                  <a:spLocks noChangeArrowheads="1"/>
                </p:cNvSpPr>
                <p:nvPr/>
              </p:nvSpPr>
              <p:spPr bwMode="auto">
                <a:xfrm>
                  <a:off x="1673" y="3022"/>
                  <a:ext cx="95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MX" i="1">
                      <a:solidFill>
                        <a:srgbClr val="000000"/>
                      </a:solidFill>
                    </a:rPr>
                    <a:t>A</a:t>
                  </a:r>
                  <a:endParaRPr lang="es-MX"/>
                </a:p>
              </p:txBody>
            </p:sp>
            <p:sp>
              <p:nvSpPr>
                <p:cNvPr id="107582" name="Rectangle 62"/>
                <p:cNvSpPr>
                  <a:spLocks noChangeArrowheads="1"/>
                </p:cNvSpPr>
                <p:nvPr/>
              </p:nvSpPr>
              <p:spPr bwMode="auto">
                <a:xfrm>
                  <a:off x="1451" y="2819"/>
                  <a:ext cx="85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s-MX">
                      <a:solidFill>
                        <a:srgbClr val="000000"/>
                      </a:solidFill>
                      <a:latin typeface="Symbol" pitchFamily="18" charset="2"/>
                    </a:rPr>
                    <a:t>=</a:t>
                  </a:r>
                  <a:endParaRPr lang="es-MX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951762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75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7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7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7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7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7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7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7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7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1075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7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7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7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7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7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7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7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7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7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7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7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52" grpId="0" animBg="1"/>
      <p:bldP spid="107522" grpId="0" autoUpdateAnimBg="0"/>
      <p:bldP spid="107523" grpId="0" autoUpdateAnimBg="0"/>
      <p:bldP spid="107561" grpId="0" autoUpdateAnimBg="0"/>
      <p:bldP spid="107564" grpId="0" animBg="1"/>
      <p:bldP spid="107565" grpId="0" autoUpdateAnimBg="0"/>
      <p:bldP spid="107573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Rectangle 3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315200" cy="1143000"/>
          </a:xfrm>
        </p:spPr>
        <p:txBody>
          <a:bodyPr/>
          <a:lstStyle/>
          <a:p>
            <a:pPr algn="ctr"/>
            <a:r>
              <a:rPr lang="es-MX"/>
              <a:t>Resistencia a la rotura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609600" y="1219200"/>
            <a:ext cx="80772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>
            <a:spAutoFit/>
          </a:bodyPr>
          <a:lstStyle/>
          <a:p>
            <a:r>
              <a:rPr lang="es-MX" sz="2400" dirty="0"/>
              <a:t>La resistencia a la rotura es el esfuerzo máximo que un cuerpo puede experimentar sin romperse.</a:t>
            </a:r>
          </a:p>
        </p:txBody>
      </p:sp>
      <p:sp>
        <p:nvSpPr>
          <p:cNvPr id="114724" name="Text Box 36"/>
          <p:cNvSpPr txBox="1">
            <a:spLocks noChangeArrowheads="1"/>
          </p:cNvSpPr>
          <p:nvPr/>
        </p:nvSpPr>
        <p:spPr bwMode="auto">
          <a:xfrm>
            <a:off x="838200" y="5410200"/>
            <a:ext cx="78486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tIns="91440" bIns="91440">
            <a:spAutoFit/>
          </a:bodyPr>
          <a:lstStyle/>
          <a:p>
            <a:r>
              <a:rPr lang="es-MX" sz="2400" dirty="0"/>
              <a:t>Si el esfuerzo supera la resistencia a la rotura, ¡la cuerda se rompe!</a:t>
            </a:r>
          </a:p>
        </p:txBody>
      </p:sp>
      <p:grpSp>
        <p:nvGrpSpPr>
          <p:cNvPr id="114752" name="Group 64"/>
          <p:cNvGrpSpPr>
            <a:grpSpLocks/>
          </p:cNvGrpSpPr>
          <p:nvPr/>
        </p:nvGrpSpPr>
        <p:grpSpPr bwMode="auto">
          <a:xfrm>
            <a:off x="6705600" y="2438400"/>
            <a:ext cx="1752600" cy="2957513"/>
            <a:chOff x="4224" y="1536"/>
            <a:chExt cx="1104" cy="1863"/>
          </a:xfrm>
        </p:grpSpPr>
        <p:sp>
          <p:nvSpPr>
            <p:cNvPr id="114734" name="Rectangle 46" descr="Light upward diagonal"/>
            <p:cNvSpPr>
              <a:spLocks noChangeArrowheads="1"/>
            </p:cNvSpPr>
            <p:nvPr/>
          </p:nvSpPr>
          <p:spPr bwMode="auto">
            <a:xfrm>
              <a:off x="4752" y="1680"/>
              <a:ext cx="48" cy="288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grpSp>
          <p:nvGrpSpPr>
            <p:cNvPr id="114740" name="Group 52"/>
            <p:cNvGrpSpPr>
              <a:grpSpLocks/>
            </p:cNvGrpSpPr>
            <p:nvPr/>
          </p:nvGrpSpPr>
          <p:grpSpPr bwMode="auto">
            <a:xfrm>
              <a:off x="4573" y="2976"/>
              <a:ext cx="480" cy="423"/>
              <a:chOff x="3299" y="2640"/>
              <a:chExt cx="480" cy="423"/>
            </a:xfrm>
          </p:grpSpPr>
          <p:sp>
            <p:nvSpPr>
              <p:cNvPr id="114741" name="AutoShape 53"/>
              <p:cNvSpPr>
                <a:spLocks noChangeArrowheads="1"/>
              </p:cNvSpPr>
              <p:nvPr/>
            </p:nvSpPr>
            <p:spPr bwMode="auto">
              <a:xfrm flipV="1">
                <a:off x="3299" y="2640"/>
                <a:ext cx="480" cy="384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tIns="91440" bIns="91440" anchor="ctr">
                <a:spAutoFit/>
              </a:bodyPr>
              <a:lstStyle/>
              <a:p>
                <a:endParaRPr lang="es-CL"/>
              </a:p>
            </p:txBody>
          </p:sp>
          <p:sp>
            <p:nvSpPr>
              <p:cNvPr id="114742" name="Text Box 54"/>
              <p:cNvSpPr txBox="1">
                <a:spLocks noChangeArrowheads="1"/>
              </p:cNvSpPr>
              <p:nvPr/>
            </p:nvSpPr>
            <p:spPr bwMode="auto">
              <a:xfrm>
                <a:off x="3360" y="2640"/>
                <a:ext cx="384" cy="4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tIns="91440" bIns="91440">
                <a:spAutoFit/>
              </a:bodyPr>
              <a:lstStyle/>
              <a:p>
                <a:r>
                  <a:rPr lang="es-MX" sz="3200">
                    <a:solidFill>
                      <a:srgbClr val="000000"/>
                    </a:solidFill>
                  </a:rPr>
                  <a:t>W</a:t>
                </a:r>
              </a:p>
            </p:txBody>
          </p:sp>
        </p:grpSp>
        <p:sp>
          <p:nvSpPr>
            <p:cNvPr id="114743" name="Rectangle 55" descr="Light upward diagonal"/>
            <p:cNvSpPr>
              <a:spLocks noChangeArrowheads="1"/>
            </p:cNvSpPr>
            <p:nvPr/>
          </p:nvSpPr>
          <p:spPr bwMode="auto">
            <a:xfrm>
              <a:off x="4765" y="2448"/>
              <a:ext cx="48" cy="192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4744" name="AutoShape 56" descr="Light upward diagonal"/>
            <p:cNvSpPr>
              <a:spLocks noChangeArrowheads="1"/>
            </p:cNvSpPr>
            <p:nvPr/>
          </p:nvSpPr>
          <p:spPr bwMode="auto">
            <a:xfrm rot="-2711350">
              <a:off x="4717" y="2304"/>
              <a:ext cx="288" cy="192"/>
            </a:xfrm>
            <a:custGeom>
              <a:avLst/>
              <a:gdLst>
                <a:gd name="G0" fmla="+- 5400 0 0"/>
                <a:gd name="G1" fmla="+- 11796480 0 0"/>
                <a:gd name="G2" fmla="+- 0 0 11796480"/>
                <a:gd name="T0" fmla="*/ 0 256 1"/>
                <a:gd name="T1" fmla="*/ 180 256 1"/>
                <a:gd name="G3" fmla="+- 11796480 T0 T1"/>
                <a:gd name="T2" fmla="*/ 0 256 1"/>
                <a:gd name="T3" fmla="*/ 90 256 1"/>
                <a:gd name="G4" fmla="+- 11796480 T2 T3"/>
                <a:gd name="G5" fmla="*/ G4 2 1"/>
                <a:gd name="T4" fmla="*/ 90 256 1"/>
                <a:gd name="T5" fmla="*/ 0 256 1"/>
                <a:gd name="G6" fmla="+- 11796480 T4 T5"/>
                <a:gd name="G7" fmla="*/ G6 2 1"/>
                <a:gd name="G8" fmla="abs 117964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400"/>
                <a:gd name="G18" fmla="*/ 5400 1 2"/>
                <a:gd name="G19" fmla="+- G18 5400 0"/>
                <a:gd name="G20" fmla="cos G19 11796480"/>
                <a:gd name="G21" fmla="sin G19 11796480"/>
                <a:gd name="G22" fmla="+- G20 10800 0"/>
                <a:gd name="G23" fmla="+- G21 10800 0"/>
                <a:gd name="G24" fmla="+- 10800 0 G20"/>
                <a:gd name="G25" fmla="+- 5400 10800 0"/>
                <a:gd name="G26" fmla="?: G9 G17 G25"/>
                <a:gd name="G27" fmla="?: G9 0 21600"/>
                <a:gd name="G28" fmla="cos 10800 11796480"/>
                <a:gd name="G29" fmla="sin 10800 11796480"/>
                <a:gd name="G30" fmla="sin 5400 11796480"/>
                <a:gd name="G31" fmla="+- G28 10800 0"/>
                <a:gd name="G32" fmla="+- G29 10800 0"/>
                <a:gd name="G33" fmla="+- G30 10800 0"/>
                <a:gd name="G34" fmla="?: G4 0 G31"/>
                <a:gd name="G35" fmla="?: 11796480 G34 0"/>
                <a:gd name="G36" fmla="?: G6 G35 G31"/>
                <a:gd name="G37" fmla="+- 21600 0 G36"/>
                <a:gd name="G38" fmla="?: G4 0 G33"/>
                <a:gd name="G39" fmla="?: 117964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0 w 21600"/>
                <a:gd name="T15" fmla="*/ 10800 h 21600"/>
                <a:gd name="T16" fmla="*/ 10800 w 21600"/>
                <a:gd name="T17" fmla="*/ 5400 h 21600"/>
                <a:gd name="T18" fmla="*/ 18900 w 21600"/>
                <a:gd name="T19" fmla="*/ 1080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399"/>
                    <a:pt x="16199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lose/>
                </a:path>
              </a:pathLst>
            </a:custGeom>
            <a:pattFill prst="ltUp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4745" name="AutoShape 57" descr="Light upward diagonal"/>
            <p:cNvSpPr>
              <a:spLocks noChangeArrowheads="1"/>
            </p:cNvSpPr>
            <p:nvPr/>
          </p:nvSpPr>
          <p:spPr bwMode="auto">
            <a:xfrm rot="2711350" flipV="1">
              <a:off x="4709" y="1928"/>
              <a:ext cx="288" cy="176"/>
            </a:xfrm>
            <a:custGeom>
              <a:avLst/>
              <a:gdLst>
                <a:gd name="G0" fmla="+- 5400 0 0"/>
                <a:gd name="G1" fmla="+- 11796480 0 0"/>
                <a:gd name="G2" fmla="+- 0 0 11796480"/>
                <a:gd name="T0" fmla="*/ 0 256 1"/>
                <a:gd name="T1" fmla="*/ 180 256 1"/>
                <a:gd name="G3" fmla="+- 11796480 T0 T1"/>
                <a:gd name="T2" fmla="*/ 0 256 1"/>
                <a:gd name="T3" fmla="*/ 90 256 1"/>
                <a:gd name="G4" fmla="+- 11796480 T2 T3"/>
                <a:gd name="G5" fmla="*/ G4 2 1"/>
                <a:gd name="T4" fmla="*/ 90 256 1"/>
                <a:gd name="T5" fmla="*/ 0 256 1"/>
                <a:gd name="G6" fmla="+- 11796480 T4 T5"/>
                <a:gd name="G7" fmla="*/ G6 2 1"/>
                <a:gd name="G8" fmla="abs 117964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400"/>
                <a:gd name="G18" fmla="*/ 5400 1 2"/>
                <a:gd name="G19" fmla="+- G18 5400 0"/>
                <a:gd name="G20" fmla="cos G19 11796480"/>
                <a:gd name="G21" fmla="sin G19 11796480"/>
                <a:gd name="G22" fmla="+- G20 10800 0"/>
                <a:gd name="G23" fmla="+- G21 10800 0"/>
                <a:gd name="G24" fmla="+- 10800 0 G20"/>
                <a:gd name="G25" fmla="+- 5400 10800 0"/>
                <a:gd name="G26" fmla="?: G9 G17 G25"/>
                <a:gd name="G27" fmla="?: G9 0 21600"/>
                <a:gd name="G28" fmla="cos 10800 11796480"/>
                <a:gd name="G29" fmla="sin 10800 11796480"/>
                <a:gd name="G30" fmla="sin 5400 11796480"/>
                <a:gd name="G31" fmla="+- G28 10800 0"/>
                <a:gd name="G32" fmla="+- G29 10800 0"/>
                <a:gd name="G33" fmla="+- G30 10800 0"/>
                <a:gd name="G34" fmla="?: G4 0 G31"/>
                <a:gd name="G35" fmla="?: 11796480 G34 0"/>
                <a:gd name="G36" fmla="?: G6 G35 G31"/>
                <a:gd name="G37" fmla="+- 21600 0 G36"/>
                <a:gd name="G38" fmla="?: G4 0 G33"/>
                <a:gd name="G39" fmla="?: 117964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0 w 21600"/>
                <a:gd name="T15" fmla="*/ 10800 h 21600"/>
                <a:gd name="T16" fmla="*/ 10800 w 21600"/>
                <a:gd name="T17" fmla="*/ 5400 h 21600"/>
                <a:gd name="T18" fmla="*/ 18900 w 21600"/>
                <a:gd name="T19" fmla="*/ 1080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399"/>
                    <a:pt x="16199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lose/>
                </a:path>
              </a:pathLst>
            </a:custGeom>
            <a:pattFill prst="ltUp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grpSp>
          <p:nvGrpSpPr>
            <p:cNvPr id="114737" name="Group 49"/>
            <p:cNvGrpSpPr>
              <a:grpSpLocks/>
            </p:cNvGrpSpPr>
            <p:nvPr/>
          </p:nvGrpSpPr>
          <p:grpSpPr bwMode="auto">
            <a:xfrm>
              <a:off x="4560" y="2601"/>
              <a:ext cx="480" cy="423"/>
              <a:chOff x="3299" y="2640"/>
              <a:chExt cx="480" cy="423"/>
            </a:xfrm>
          </p:grpSpPr>
          <p:sp>
            <p:nvSpPr>
              <p:cNvPr id="114738" name="AutoShape 50"/>
              <p:cNvSpPr>
                <a:spLocks noChangeArrowheads="1"/>
              </p:cNvSpPr>
              <p:nvPr/>
            </p:nvSpPr>
            <p:spPr bwMode="auto">
              <a:xfrm flipV="1">
                <a:off x="3299" y="2640"/>
                <a:ext cx="480" cy="384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tIns="91440" bIns="91440" anchor="ctr">
                <a:spAutoFit/>
              </a:bodyPr>
              <a:lstStyle/>
              <a:p>
                <a:endParaRPr lang="es-CL"/>
              </a:p>
            </p:txBody>
          </p:sp>
          <p:sp>
            <p:nvSpPr>
              <p:cNvPr id="114739" name="Text Box 51"/>
              <p:cNvSpPr txBox="1">
                <a:spLocks noChangeArrowheads="1"/>
              </p:cNvSpPr>
              <p:nvPr/>
            </p:nvSpPr>
            <p:spPr bwMode="auto">
              <a:xfrm>
                <a:off x="3360" y="2640"/>
                <a:ext cx="384" cy="4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tIns="91440" bIns="91440">
                <a:spAutoFit/>
              </a:bodyPr>
              <a:lstStyle/>
              <a:p>
                <a:r>
                  <a:rPr lang="es-MX" sz="3200">
                    <a:solidFill>
                      <a:srgbClr val="000000"/>
                    </a:solidFill>
                  </a:rPr>
                  <a:t>W</a:t>
                </a:r>
              </a:p>
            </p:txBody>
          </p:sp>
        </p:grpSp>
        <p:sp>
          <p:nvSpPr>
            <p:cNvPr id="114733" name="Rectangle 45"/>
            <p:cNvSpPr>
              <a:spLocks noChangeArrowheads="1"/>
            </p:cNvSpPr>
            <p:nvPr/>
          </p:nvSpPr>
          <p:spPr bwMode="auto">
            <a:xfrm>
              <a:off x="4224" y="1536"/>
              <a:ext cx="110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4746" name="Line 58"/>
            <p:cNvSpPr>
              <a:spLocks noChangeShapeType="1"/>
            </p:cNvSpPr>
            <p:nvPr/>
          </p:nvSpPr>
          <p:spPr bwMode="auto">
            <a:xfrm flipV="1">
              <a:off x="4992" y="2016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4747" name="Line 59"/>
            <p:cNvSpPr>
              <a:spLocks noChangeShapeType="1"/>
            </p:cNvSpPr>
            <p:nvPr/>
          </p:nvSpPr>
          <p:spPr bwMode="auto">
            <a:xfrm>
              <a:off x="5040" y="2304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4748" name="Line 60"/>
            <p:cNvSpPr>
              <a:spLocks noChangeShapeType="1"/>
            </p:cNvSpPr>
            <p:nvPr/>
          </p:nvSpPr>
          <p:spPr bwMode="auto">
            <a:xfrm>
              <a:off x="5040" y="2231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4749" name="Line 61"/>
            <p:cNvSpPr>
              <a:spLocks noChangeShapeType="1"/>
            </p:cNvSpPr>
            <p:nvPr/>
          </p:nvSpPr>
          <p:spPr bwMode="auto">
            <a:xfrm flipH="1" flipV="1">
              <a:off x="4608" y="2016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4750" name="Line 62"/>
            <p:cNvSpPr>
              <a:spLocks noChangeShapeType="1"/>
            </p:cNvSpPr>
            <p:nvPr/>
          </p:nvSpPr>
          <p:spPr bwMode="auto">
            <a:xfrm flipH="1">
              <a:off x="4608" y="2304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4751" name="Line 63"/>
            <p:cNvSpPr>
              <a:spLocks noChangeShapeType="1"/>
            </p:cNvSpPr>
            <p:nvPr/>
          </p:nvSpPr>
          <p:spPr bwMode="auto">
            <a:xfrm flipH="1">
              <a:off x="4512" y="2231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</p:grpSp>
      <p:grpSp>
        <p:nvGrpSpPr>
          <p:cNvPr id="114761" name="Group 73"/>
          <p:cNvGrpSpPr>
            <a:grpSpLocks/>
          </p:cNvGrpSpPr>
          <p:nvPr/>
        </p:nvGrpSpPr>
        <p:grpSpPr bwMode="auto">
          <a:xfrm>
            <a:off x="533400" y="2438400"/>
            <a:ext cx="5943600" cy="2881313"/>
            <a:chOff x="336" y="1536"/>
            <a:chExt cx="3744" cy="1815"/>
          </a:xfrm>
        </p:grpSpPr>
        <p:sp>
          <p:nvSpPr>
            <p:cNvPr id="114690" name="Line 2"/>
            <p:cNvSpPr>
              <a:spLocks noChangeShapeType="1"/>
            </p:cNvSpPr>
            <p:nvPr/>
          </p:nvSpPr>
          <p:spPr bwMode="auto">
            <a:xfrm flipH="1">
              <a:off x="816" y="2544"/>
              <a:ext cx="24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grpSp>
          <p:nvGrpSpPr>
            <p:cNvPr id="114693" name="Group 5"/>
            <p:cNvGrpSpPr>
              <a:grpSpLocks/>
            </p:cNvGrpSpPr>
            <p:nvPr/>
          </p:nvGrpSpPr>
          <p:grpSpPr bwMode="auto">
            <a:xfrm>
              <a:off x="1728" y="1536"/>
              <a:ext cx="1104" cy="1296"/>
              <a:chOff x="1728" y="1536"/>
              <a:chExt cx="1104" cy="1296"/>
            </a:xfrm>
          </p:grpSpPr>
          <p:sp>
            <p:nvSpPr>
              <p:cNvPr id="114694" name="Rectangle 6"/>
              <p:cNvSpPr>
                <a:spLocks noChangeArrowheads="1"/>
              </p:cNvSpPr>
              <p:nvPr/>
            </p:nvSpPr>
            <p:spPr bwMode="auto">
              <a:xfrm>
                <a:off x="1728" y="1536"/>
                <a:ext cx="1104" cy="14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tIns="91440" bIns="91440" anchor="ctr">
                <a:spAutoFit/>
              </a:bodyPr>
              <a:lstStyle/>
              <a:p>
                <a:endParaRPr lang="es-CL"/>
              </a:p>
            </p:txBody>
          </p:sp>
          <p:sp>
            <p:nvSpPr>
              <p:cNvPr id="114695" name="Rectangle 7" descr="Light upward diagonal"/>
              <p:cNvSpPr>
                <a:spLocks noChangeArrowheads="1"/>
              </p:cNvSpPr>
              <p:nvPr/>
            </p:nvSpPr>
            <p:spPr bwMode="auto">
              <a:xfrm>
                <a:off x="2256" y="1680"/>
                <a:ext cx="48" cy="768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tIns="91440" bIns="91440" anchor="ctr">
                <a:spAutoFit/>
              </a:bodyPr>
              <a:lstStyle/>
              <a:p>
                <a:endParaRPr lang="es-CL"/>
              </a:p>
            </p:txBody>
          </p:sp>
          <p:sp>
            <p:nvSpPr>
              <p:cNvPr id="114696" name="AutoShape 8"/>
              <p:cNvSpPr>
                <a:spLocks noChangeArrowheads="1"/>
              </p:cNvSpPr>
              <p:nvPr/>
            </p:nvSpPr>
            <p:spPr bwMode="auto">
              <a:xfrm>
                <a:off x="2352" y="1728"/>
                <a:ext cx="96" cy="240"/>
              </a:xfrm>
              <a:prstGeom prst="upArrow">
                <a:avLst>
                  <a:gd name="adj1" fmla="val 50000"/>
                  <a:gd name="adj2" fmla="val 62500"/>
                </a:avLst>
              </a:prstGeom>
              <a:solidFill>
                <a:srgbClr val="00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tIns="91440" bIns="91440" anchor="ctr">
                <a:spAutoFit/>
              </a:bodyPr>
              <a:lstStyle/>
              <a:p>
                <a:endParaRPr lang="es-CL"/>
              </a:p>
            </p:txBody>
          </p:sp>
          <p:sp>
            <p:nvSpPr>
              <p:cNvPr id="114697" name="AutoShape 9"/>
              <p:cNvSpPr>
                <a:spLocks noChangeArrowheads="1"/>
              </p:cNvSpPr>
              <p:nvPr/>
            </p:nvSpPr>
            <p:spPr bwMode="auto">
              <a:xfrm flipV="1">
                <a:off x="2352" y="2027"/>
                <a:ext cx="96" cy="240"/>
              </a:xfrm>
              <a:prstGeom prst="upArrow">
                <a:avLst>
                  <a:gd name="adj1" fmla="val 50000"/>
                  <a:gd name="adj2" fmla="val 62500"/>
                </a:avLst>
              </a:prstGeom>
              <a:solidFill>
                <a:srgbClr val="00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tIns="91440" bIns="91440" anchor="ctr">
                <a:spAutoFit/>
              </a:bodyPr>
              <a:lstStyle/>
              <a:p>
                <a:endParaRPr lang="es-CL"/>
              </a:p>
            </p:txBody>
          </p:sp>
          <p:sp>
            <p:nvSpPr>
              <p:cNvPr id="114698" name="Text Box 10"/>
              <p:cNvSpPr txBox="1">
                <a:spLocks noChangeArrowheads="1"/>
              </p:cNvSpPr>
              <p:nvPr/>
            </p:nvSpPr>
            <p:spPr bwMode="auto">
              <a:xfrm>
                <a:off x="2544" y="1776"/>
                <a:ext cx="192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tIns="91440" bIns="91440">
                <a:spAutoFit/>
              </a:bodyPr>
              <a:lstStyle/>
              <a:p>
                <a:r>
                  <a:rPr lang="es-MX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F</a:t>
                </a:r>
              </a:p>
            </p:txBody>
          </p:sp>
          <p:grpSp>
            <p:nvGrpSpPr>
              <p:cNvPr id="114699" name="Group 11"/>
              <p:cNvGrpSpPr>
                <a:grpSpLocks/>
              </p:cNvGrpSpPr>
              <p:nvPr/>
            </p:nvGrpSpPr>
            <p:grpSpPr bwMode="auto">
              <a:xfrm>
                <a:off x="2051" y="2409"/>
                <a:ext cx="480" cy="423"/>
                <a:chOff x="2051" y="2640"/>
                <a:chExt cx="480" cy="423"/>
              </a:xfrm>
            </p:grpSpPr>
            <p:sp>
              <p:nvSpPr>
                <p:cNvPr id="114700" name="AutoShape 12"/>
                <p:cNvSpPr>
                  <a:spLocks noChangeArrowheads="1"/>
                </p:cNvSpPr>
                <p:nvPr/>
              </p:nvSpPr>
              <p:spPr bwMode="auto">
                <a:xfrm flipV="1">
                  <a:off x="2051" y="2640"/>
                  <a:ext cx="480" cy="384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tIns="91440" bIns="91440" anchor="ctr">
                  <a:spAutoFit/>
                </a:bodyPr>
                <a:lstStyle/>
                <a:p>
                  <a:endParaRPr lang="es-CL"/>
                </a:p>
              </p:txBody>
            </p:sp>
            <p:sp>
              <p:nvSpPr>
                <p:cNvPr id="114701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112" y="2640"/>
                  <a:ext cx="384" cy="42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tIns="91440" bIns="91440">
                  <a:spAutoFit/>
                </a:bodyPr>
                <a:lstStyle/>
                <a:p>
                  <a:r>
                    <a:rPr lang="es-MX" sz="3200">
                      <a:solidFill>
                        <a:srgbClr val="000000"/>
                      </a:solidFill>
                    </a:rPr>
                    <a:t>W</a:t>
                  </a:r>
                </a:p>
              </p:txBody>
            </p:sp>
          </p:grpSp>
        </p:grpSp>
        <p:sp>
          <p:nvSpPr>
            <p:cNvPr id="114702" name="Line 14"/>
            <p:cNvSpPr>
              <a:spLocks noChangeShapeType="1"/>
            </p:cNvSpPr>
            <p:nvPr/>
          </p:nvSpPr>
          <p:spPr bwMode="auto">
            <a:xfrm>
              <a:off x="816" y="2400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grpSp>
          <p:nvGrpSpPr>
            <p:cNvPr id="114703" name="Group 15"/>
            <p:cNvGrpSpPr>
              <a:grpSpLocks/>
            </p:cNvGrpSpPr>
            <p:nvPr/>
          </p:nvGrpSpPr>
          <p:grpSpPr bwMode="auto">
            <a:xfrm>
              <a:off x="2976" y="1536"/>
              <a:ext cx="1104" cy="1815"/>
              <a:chOff x="2976" y="1536"/>
              <a:chExt cx="1104" cy="1815"/>
            </a:xfrm>
          </p:grpSpPr>
          <p:sp>
            <p:nvSpPr>
              <p:cNvPr id="114704" name="Rectangle 16"/>
              <p:cNvSpPr>
                <a:spLocks noChangeArrowheads="1"/>
              </p:cNvSpPr>
              <p:nvPr/>
            </p:nvSpPr>
            <p:spPr bwMode="auto">
              <a:xfrm>
                <a:off x="2976" y="1536"/>
                <a:ext cx="1104" cy="14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tIns="91440" bIns="91440" anchor="ctr">
                <a:spAutoFit/>
              </a:bodyPr>
              <a:lstStyle/>
              <a:p>
                <a:endParaRPr lang="es-CL"/>
              </a:p>
            </p:txBody>
          </p:sp>
          <p:sp>
            <p:nvSpPr>
              <p:cNvPr id="114705" name="Rectangle 17" descr="Light upward diagonal"/>
              <p:cNvSpPr>
                <a:spLocks noChangeArrowheads="1"/>
              </p:cNvSpPr>
              <p:nvPr/>
            </p:nvSpPr>
            <p:spPr bwMode="auto">
              <a:xfrm>
                <a:off x="3504" y="1680"/>
                <a:ext cx="48" cy="864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tIns="91440" bIns="91440" anchor="ctr">
                <a:spAutoFit/>
              </a:bodyPr>
              <a:lstStyle/>
              <a:p>
                <a:endParaRPr lang="es-CL"/>
              </a:p>
            </p:txBody>
          </p:sp>
          <p:sp>
            <p:nvSpPr>
              <p:cNvPr id="114706" name="AutoShape 18"/>
              <p:cNvSpPr>
                <a:spLocks noChangeArrowheads="1"/>
              </p:cNvSpPr>
              <p:nvPr/>
            </p:nvSpPr>
            <p:spPr bwMode="auto">
              <a:xfrm>
                <a:off x="3600" y="1813"/>
                <a:ext cx="96" cy="240"/>
              </a:xfrm>
              <a:prstGeom prst="upArrow">
                <a:avLst>
                  <a:gd name="adj1" fmla="val 50000"/>
                  <a:gd name="adj2" fmla="val 62500"/>
                </a:avLst>
              </a:prstGeom>
              <a:solidFill>
                <a:srgbClr val="00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tIns="91440" bIns="91440" anchor="ctr">
                <a:spAutoFit/>
              </a:bodyPr>
              <a:lstStyle/>
              <a:p>
                <a:endParaRPr lang="es-CL"/>
              </a:p>
            </p:txBody>
          </p:sp>
          <p:sp>
            <p:nvSpPr>
              <p:cNvPr id="114707" name="AutoShape 19"/>
              <p:cNvSpPr>
                <a:spLocks noChangeArrowheads="1"/>
              </p:cNvSpPr>
              <p:nvPr/>
            </p:nvSpPr>
            <p:spPr bwMode="auto">
              <a:xfrm flipV="1">
                <a:off x="3600" y="2112"/>
                <a:ext cx="96" cy="240"/>
              </a:xfrm>
              <a:prstGeom prst="upArrow">
                <a:avLst>
                  <a:gd name="adj1" fmla="val 50000"/>
                  <a:gd name="adj2" fmla="val 62500"/>
                </a:avLst>
              </a:prstGeom>
              <a:solidFill>
                <a:srgbClr val="00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tIns="91440" bIns="91440" anchor="ctr">
                <a:spAutoFit/>
              </a:bodyPr>
              <a:lstStyle/>
              <a:p>
                <a:endParaRPr lang="es-CL"/>
              </a:p>
            </p:txBody>
          </p:sp>
          <p:grpSp>
            <p:nvGrpSpPr>
              <p:cNvPr id="114708" name="Group 20"/>
              <p:cNvGrpSpPr>
                <a:grpSpLocks/>
              </p:cNvGrpSpPr>
              <p:nvPr/>
            </p:nvGrpSpPr>
            <p:grpSpPr bwMode="auto">
              <a:xfrm>
                <a:off x="3299" y="2553"/>
                <a:ext cx="480" cy="423"/>
                <a:chOff x="3299" y="2640"/>
                <a:chExt cx="480" cy="423"/>
              </a:xfrm>
            </p:grpSpPr>
            <p:sp>
              <p:nvSpPr>
                <p:cNvPr id="114709" name="AutoShape 21"/>
                <p:cNvSpPr>
                  <a:spLocks noChangeArrowheads="1"/>
                </p:cNvSpPr>
                <p:nvPr/>
              </p:nvSpPr>
              <p:spPr bwMode="auto">
                <a:xfrm flipV="1">
                  <a:off x="3299" y="2640"/>
                  <a:ext cx="480" cy="384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tIns="91440" bIns="91440" anchor="ctr">
                  <a:spAutoFit/>
                </a:bodyPr>
                <a:lstStyle/>
                <a:p>
                  <a:endParaRPr lang="es-CL"/>
                </a:p>
              </p:txBody>
            </p:sp>
            <p:sp>
              <p:nvSpPr>
                <p:cNvPr id="114710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3360" y="2640"/>
                  <a:ext cx="384" cy="42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tIns="91440" bIns="91440">
                  <a:spAutoFit/>
                </a:bodyPr>
                <a:lstStyle/>
                <a:p>
                  <a:r>
                    <a:rPr lang="es-MX" sz="3200">
                      <a:solidFill>
                        <a:srgbClr val="000000"/>
                      </a:solidFill>
                    </a:rPr>
                    <a:t>W</a:t>
                  </a:r>
                </a:p>
              </p:txBody>
            </p:sp>
          </p:grpSp>
          <p:grpSp>
            <p:nvGrpSpPr>
              <p:cNvPr id="114711" name="Group 23"/>
              <p:cNvGrpSpPr>
                <a:grpSpLocks/>
              </p:cNvGrpSpPr>
              <p:nvPr/>
            </p:nvGrpSpPr>
            <p:grpSpPr bwMode="auto">
              <a:xfrm>
                <a:off x="3312" y="2928"/>
                <a:ext cx="480" cy="423"/>
                <a:chOff x="3299" y="2640"/>
                <a:chExt cx="480" cy="423"/>
              </a:xfrm>
            </p:grpSpPr>
            <p:sp>
              <p:nvSpPr>
                <p:cNvPr id="114712" name="AutoShape 24"/>
                <p:cNvSpPr>
                  <a:spLocks noChangeArrowheads="1"/>
                </p:cNvSpPr>
                <p:nvPr/>
              </p:nvSpPr>
              <p:spPr bwMode="auto">
                <a:xfrm flipV="1">
                  <a:off x="3299" y="2640"/>
                  <a:ext cx="480" cy="384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tIns="91440" bIns="91440" anchor="ctr">
                  <a:spAutoFit/>
                </a:bodyPr>
                <a:lstStyle/>
                <a:p>
                  <a:endParaRPr lang="es-CL"/>
                </a:p>
              </p:txBody>
            </p:sp>
            <p:sp>
              <p:nvSpPr>
                <p:cNvPr id="114713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3360" y="2640"/>
                  <a:ext cx="384" cy="42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tIns="91440" bIns="91440">
                  <a:spAutoFit/>
                </a:bodyPr>
                <a:lstStyle/>
                <a:p>
                  <a:r>
                    <a:rPr lang="es-MX" sz="3200">
                      <a:solidFill>
                        <a:srgbClr val="000000"/>
                      </a:solidFill>
                    </a:rPr>
                    <a:t>W</a:t>
                  </a:r>
                </a:p>
              </p:txBody>
            </p:sp>
          </p:grpSp>
        </p:grpSp>
        <p:sp>
          <p:nvSpPr>
            <p:cNvPr id="114714" name="Line 26"/>
            <p:cNvSpPr>
              <a:spLocks noChangeShapeType="1"/>
            </p:cNvSpPr>
            <p:nvPr/>
          </p:nvSpPr>
          <p:spPr bwMode="auto">
            <a:xfrm>
              <a:off x="816" y="2256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grpSp>
          <p:nvGrpSpPr>
            <p:cNvPr id="114715" name="Group 27"/>
            <p:cNvGrpSpPr>
              <a:grpSpLocks/>
            </p:cNvGrpSpPr>
            <p:nvPr/>
          </p:nvGrpSpPr>
          <p:grpSpPr bwMode="auto">
            <a:xfrm>
              <a:off x="480" y="1536"/>
              <a:ext cx="1104" cy="720"/>
              <a:chOff x="480" y="1536"/>
              <a:chExt cx="1104" cy="720"/>
            </a:xfrm>
          </p:grpSpPr>
          <p:sp>
            <p:nvSpPr>
              <p:cNvPr id="114716" name="Rectangle 28"/>
              <p:cNvSpPr>
                <a:spLocks noChangeArrowheads="1"/>
              </p:cNvSpPr>
              <p:nvPr/>
            </p:nvSpPr>
            <p:spPr bwMode="auto">
              <a:xfrm>
                <a:off x="480" y="1536"/>
                <a:ext cx="1104" cy="14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tIns="91440" bIns="91440" anchor="ctr">
                <a:spAutoFit/>
              </a:bodyPr>
              <a:lstStyle/>
              <a:p>
                <a:endParaRPr lang="es-CL"/>
              </a:p>
            </p:txBody>
          </p:sp>
          <p:sp>
            <p:nvSpPr>
              <p:cNvPr id="114717" name="Rectangle 29" descr="Light upward diagonal"/>
              <p:cNvSpPr>
                <a:spLocks noChangeArrowheads="1"/>
              </p:cNvSpPr>
              <p:nvPr/>
            </p:nvSpPr>
            <p:spPr bwMode="auto">
              <a:xfrm>
                <a:off x="1008" y="1680"/>
                <a:ext cx="48" cy="576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tIns="91440" bIns="91440" anchor="ctr">
                <a:spAutoFit/>
              </a:bodyPr>
              <a:lstStyle/>
              <a:p>
                <a:endParaRPr lang="es-CL"/>
              </a:p>
            </p:txBody>
          </p:sp>
          <p:sp>
            <p:nvSpPr>
              <p:cNvPr id="114718" name="Text Box 30"/>
              <p:cNvSpPr txBox="1">
                <a:spLocks noChangeArrowheads="1"/>
              </p:cNvSpPr>
              <p:nvPr/>
            </p:nvSpPr>
            <p:spPr bwMode="auto">
              <a:xfrm>
                <a:off x="624" y="1776"/>
                <a:ext cx="528" cy="3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tIns="91440" bIns="91440">
                <a:spAutoFit/>
              </a:bodyPr>
              <a:lstStyle/>
              <a:p>
                <a:r>
                  <a:rPr lang="es-MX" sz="2000"/>
                  <a:t>2 m</a:t>
                </a:r>
              </a:p>
            </p:txBody>
          </p:sp>
        </p:grpSp>
        <p:grpSp>
          <p:nvGrpSpPr>
            <p:cNvPr id="114755" name="Group 67"/>
            <p:cNvGrpSpPr>
              <a:grpSpLocks noChangeAspect="1"/>
            </p:cNvGrpSpPr>
            <p:nvPr/>
          </p:nvGrpSpPr>
          <p:grpSpPr bwMode="auto">
            <a:xfrm>
              <a:off x="336" y="2688"/>
              <a:ext cx="1521" cy="603"/>
              <a:chOff x="816" y="2688"/>
              <a:chExt cx="1056" cy="603"/>
            </a:xfrm>
          </p:grpSpPr>
          <p:sp>
            <p:nvSpPr>
              <p:cNvPr id="114754" name="AutoShape 66"/>
              <p:cNvSpPr>
                <a:spLocks noChangeAspect="1" noChangeArrowheads="1" noTextEdit="1"/>
              </p:cNvSpPr>
              <p:nvPr/>
            </p:nvSpPr>
            <p:spPr bwMode="auto">
              <a:xfrm>
                <a:off x="816" y="2688"/>
                <a:ext cx="1056" cy="584"/>
              </a:xfrm>
              <a:prstGeom prst="rect">
                <a:avLst/>
              </a:prstGeom>
              <a:solidFill>
                <a:srgbClr val="CCFFCC"/>
              </a:solidFill>
              <a:ln w="31750" algn="ctr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114756" name="Line 68"/>
              <p:cNvSpPr>
                <a:spLocks noChangeShapeType="1"/>
              </p:cNvSpPr>
              <p:nvPr/>
            </p:nvSpPr>
            <p:spPr bwMode="auto">
              <a:xfrm>
                <a:off x="1632" y="2989"/>
                <a:ext cx="193" cy="1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114757" name="Rectangle 69"/>
              <p:cNvSpPr>
                <a:spLocks noChangeArrowheads="1"/>
              </p:cNvSpPr>
              <p:nvPr/>
            </p:nvSpPr>
            <p:spPr bwMode="auto">
              <a:xfrm>
                <a:off x="1654" y="2702"/>
                <a:ext cx="95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i="1">
                    <a:solidFill>
                      <a:srgbClr val="000000"/>
                    </a:solidFill>
                  </a:rPr>
                  <a:t>F</a:t>
                </a:r>
                <a:endParaRPr lang="es-MX"/>
              </a:p>
            </p:txBody>
          </p:sp>
          <p:sp>
            <p:nvSpPr>
              <p:cNvPr id="114758" name="Rectangle 70"/>
              <p:cNvSpPr>
                <a:spLocks noChangeArrowheads="1"/>
              </p:cNvSpPr>
              <p:nvPr/>
            </p:nvSpPr>
            <p:spPr bwMode="auto">
              <a:xfrm>
                <a:off x="854" y="2845"/>
                <a:ext cx="54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i="1">
                    <a:solidFill>
                      <a:srgbClr val="000000"/>
                    </a:solidFill>
                  </a:rPr>
                  <a:t>Esfuerzo</a:t>
                </a:r>
                <a:endParaRPr lang="es-MX"/>
              </a:p>
            </p:txBody>
          </p:sp>
          <p:sp>
            <p:nvSpPr>
              <p:cNvPr id="114759" name="Rectangle 71"/>
              <p:cNvSpPr>
                <a:spLocks noChangeArrowheads="1"/>
              </p:cNvSpPr>
              <p:nvPr/>
            </p:nvSpPr>
            <p:spPr bwMode="auto">
              <a:xfrm>
                <a:off x="1673" y="3022"/>
                <a:ext cx="95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i="1">
                    <a:solidFill>
                      <a:srgbClr val="000000"/>
                    </a:solidFill>
                  </a:rPr>
                  <a:t>A</a:t>
                </a:r>
                <a:endParaRPr lang="es-MX"/>
              </a:p>
            </p:txBody>
          </p:sp>
          <p:sp>
            <p:nvSpPr>
              <p:cNvPr id="114760" name="Rectangle 72"/>
              <p:cNvSpPr>
                <a:spLocks noChangeArrowheads="1"/>
              </p:cNvSpPr>
              <p:nvPr/>
            </p:nvSpPr>
            <p:spPr bwMode="auto">
              <a:xfrm>
                <a:off x="1451" y="2819"/>
                <a:ext cx="86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>
                    <a:solidFill>
                      <a:srgbClr val="000000"/>
                    </a:solidFill>
                    <a:latin typeface="Symbol" pitchFamily="18" charset="2"/>
                  </a:rPr>
                  <a:t>=</a:t>
                </a:r>
                <a:endParaRPr lang="es-MX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5610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46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4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1147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autoUpdateAnimBg="0"/>
      <p:bldP spid="114692" grpId="0" autoUpdateAnimBg="0"/>
      <p:bldP spid="11472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464" y="404664"/>
            <a:ext cx="8134672" cy="1143000"/>
          </a:xfrm>
        </p:spPr>
        <p:txBody>
          <a:bodyPr>
            <a:noAutofit/>
          </a:bodyPr>
          <a:lstStyle/>
          <a:p>
            <a:r>
              <a:rPr lang="es-MX" sz="2800" u="sng" dirty="0"/>
              <a:t>Ejemplo 2.</a:t>
            </a:r>
            <a:r>
              <a:rPr lang="es-MX" sz="2800" dirty="0"/>
              <a:t> </a:t>
            </a:r>
            <a:r>
              <a:rPr lang="es-MX" sz="2800" dirty="0">
                <a:solidFill>
                  <a:schemeClr val="tx1"/>
                </a:solidFill>
              </a:rPr>
              <a:t>El </a:t>
            </a:r>
            <a:r>
              <a:rPr lang="es-MX" sz="2800" dirty="0">
                <a:solidFill>
                  <a:srgbClr val="FF0000"/>
                </a:solidFill>
              </a:rPr>
              <a:t>límite elástico </a:t>
            </a:r>
            <a:r>
              <a:rPr lang="es-MX" sz="2800" dirty="0">
                <a:solidFill>
                  <a:schemeClr val="tx1"/>
                </a:solidFill>
              </a:rPr>
              <a:t>para el acero es </a:t>
            </a:r>
            <a:r>
              <a:rPr lang="es-MX" sz="2800" dirty="0">
                <a:solidFill>
                  <a:srgbClr val="FF0000"/>
                </a:solidFill>
              </a:rPr>
              <a:t>2.48 x 10</a:t>
            </a:r>
            <a:r>
              <a:rPr lang="es-MX" sz="2800" baseline="30000" dirty="0">
                <a:solidFill>
                  <a:srgbClr val="FF0000"/>
                </a:solidFill>
              </a:rPr>
              <a:t>8</a:t>
            </a:r>
            <a:r>
              <a:rPr lang="es-MX" sz="2800" dirty="0">
                <a:solidFill>
                  <a:srgbClr val="FF0000"/>
                </a:solidFill>
              </a:rPr>
              <a:t> </a:t>
            </a:r>
            <a:r>
              <a:rPr lang="es-MX" sz="2800" dirty="0" err="1">
                <a:solidFill>
                  <a:srgbClr val="FF0000"/>
                </a:solidFill>
              </a:rPr>
              <a:t>Pa</a:t>
            </a:r>
            <a:r>
              <a:rPr lang="es-MX" sz="2800" dirty="0">
                <a:solidFill>
                  <a:schemeClr val="tx1"/>
                </a:solidFill>
              </a:rPr>
              <a:t>. ¿Cuál es el peso máximo que puede soportar sin superar el límite elástico?</a:t>
            </a:r>
            <a:endParaRPr lang="es-MX" sz="2800" dirty="0"/>
          </a:p>
        </p:txBody>
      </p:sp>
      <p:grpSp>
        <p:nvGrpSpPr>
          <p:cNvPr id="116739" name="Group 3"/>
          <p:cNvGrpSpPr>
            <a:grpSpLocks/>
          </p:cNvGrpSpPr>
          <p:nvPr/>
        </p:nvGrpSpPr>
        <p:grpSpPr bwMode="auto">
          <a:xfrm>
            <a:off x="990600" y="2438400"/>
            <a:ext cx="2514600" cy="2590800"/>
            <a:chOff x="624" y="1536"/>
            <a:chExt cx="1584" cy="1632"/>
          </a:xfrm>
        </p:grpSpPr>
        <p:sp>
          <p:nvSpPr>
            <p:cNvPr id="116740" name="Rectangle 4"/>
            <p:cNvSpPr>
              <a:spLocks noChangeArrowheads="1"/>
            </p:cNvSpPr>
            <p:nvPr/>
          </p:nvSpPr>
          <p:spPr bwMode="auto">
            <a:xfrm>
              <a:off x="624" y="1536"/>
              <a:ext cx="1584" cy="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6741" name="Rectangle 5"/>
            <p:cNvSpPr>
              <a:spLocks noChangeArrowheads="1"/>
            </p:cNvSpPr>
            <p:nvPr/>
          </p:nvSpPr>
          <p:spPr bwMode="auto">
            <a:xfrm>
              <a:off x="912" y="1632"/>
              <a:ext cx="48" cy="100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6742" name="Rectangle 6"/>
            <p:cNvSpPr>
              <a:spLocks noChangeArrowheads="1"/>
            </p:cNvSpPr>
            <p:nvPr/>
          </p:nvSpPr>
          <p:spPr bwMode="auto">
            <a:xfrm>
              <a:off x="1392" y="1632"/>
              <a:ext cx="48" cy="12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6743" name="AutoShape 7"/>
            <p:cNvSpPr>
              <a:spLocks noChangeArrowheads="1"/>
            </p:cNvSpPr>
            <p:nvPr/>
          </p:nvSpPr>
          <p:spPr bwMode="auto">
            <a:xfrm flipV="1">
              <a:off x="1225" y="2832"/>
              <a:ext cx="384" cy="336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6744" name="Line 8"/>
            <p:cNvSpPr>
              <a:spLocks noChangeShapeType="1"/>
            </p:cNvSpPr>
            <p:nvPr/>
          </p:nvSpPr>
          <p:spPr bwMode="auto">
            <a:xfrm>
              <a:off x="768" y="264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6745" name="Line 9"/>
            <p:cNvSpPr>
              <a:spLocks noChangeShapeType="1"/>
            </p:cNvSpPr>
            <p:nvPr/>
          </p:nvSpPr>
          <p:spPr bwMode="auto">
            <a:xfrm>
              <a:off x="768" y="2832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6746" name="Line 10"/>
            <p:cNvSpPr>
              <a:spLocks noChangeShapeType="1"/>
            </p:cNvSpPr>
            <p:nvPr/>
          </p:nvSpPr>
          <p:spPr bwMode="auto">
            <a:xfrm>
              <a:off x="1056" y="24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6747" name="Line 11"/>
            <p:cNvSpPr>
              <a:spLocks noChangeShapeType="1"/>
            </p:cNvSpPr>
            <p:nvPr/>
          </p:nvSpPr>
          <p:spPr bwMode="auto">
            <a:xfrm flipV="1">
              <a:off x="1056" y="28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6748" name="Text Box 12"/>
            <p:cNvSpPr txBox="1">
              <a:spLocks noChangeArrowheads="1"/>
            </p:cNvSpPr>
            <p:nvPr/>
          </p:nvSpPr>
          <p:spPr bwMode="auto">
            <a:xfrm>
              <a:off x="624" y="2016"/>
              <a:ext cx="240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/>
                <a:t>L</a:t>
              </a:r>
            </a:p>
          </p:txBody>
        </p:sp>
        <p:sp>
          <p:nvSpPr>
            <p:cNvPr id="116749" name="Text Box 13"/>
            <p:cNvSpPr txBox="1">
              <a:spLocks noChangeArrowheads="1"/>
            </p:cNvSpPr>
            <p:nvPr/>
          </p:nvSpPr>
          <p:spPr bwMode="auto">
            <a:xfrm>
              <a:off x="720" y="2784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 sz="2400">
                  <a:latin typeface="Symbol" pitchFamily="18" charset="2"/>
                </a:rPr>
                <a:t>D</a:t>
              </a:r>
              <a:r>
                <a:rPr lang="es-MX" sz="2400">
                  <a:latin typeface="Tahoma" pitchFamily="34" charset="0"/>
                </a:rPr>
                <a:t>L</a:t>
              </a:r>
              <a:endParaRPr lang="es-MX" sz="2400">
                <a:latin typeface="Symbol" pitchFamily="18" charset="2"/>
              </a:endParaRPr>
            </a:p>
          </p:txBody>
        </p:sp>
      </p:grpSp>
      <p:grpSp>
        <p:nvGrpSpPr>
          <p:cNvPr id="116751" name="Group 15"/>
          <p:cNvGrpSpPr>
            <a:grpSpLocks/>
          </p:cNvGrpSpPr>
          <p:nvPr/>
        </p:nvGrpSpPr>
        <p:grpSpPr bwMode="auto">
          <a:xfrm>
            <a:off x="2133600" y="2971800"/>
            <a:ext cx="2057400" cy="1752600"/>
            <a:chOff x="1344" y="1872"/>
            <a:chExt cx="1296" cy="1104"/>
          </a:xfrm>
        </p:grpSpPr>
        <p:sp>
          <p:nvSpPr>
            <p:cNvPr id="116752" name="Line 16"/>
            <p:cNvSpPr>
              <a:spLocks noChangeShapeType="1"/>
            </p:cNvSpPr>
            <p:nvPr/>
          </p:nvSpPr>
          <p:spPr bwMode="auto">
            <a:xfrm>
              <a:off x="1344" y="2448"/>
              <a:ext cx="19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6753" name="Oval 17"/>
            <p:cNvSpPr>
              <a:spLocks noChangeArrowheads="1"/>
            </p:cNvSpPr>
            <p:nvPr/>
          </p:nvSpPr>
          <p:spPr bwMode="auto">
            <a:xfrm>
              <a:off x="1584" y="1872"/>
              <a:ext cx="1056" cy="1104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6754" name="AutoShape 18"/>
            <p:cNvSpPr>
              <a:spLocks noChangeArrowheads="1"/>
            </p:cNvSpPr>
            <p:nvPr/>
          </p:nvSpPr>
          <p:spPr bwMode="auto">
            <a:xfrm>
              <a:off x="1968" y="1968"/>
              <a:ext cx="288" cy="336"/>
            </a:xfrm>
            <a:prstGeom prst="can">
              <a:avLst>
                <a:gd name="adj" fmla="val 29167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6755" name="AutoShape 19"/>
            <p:cNvSpPr>
              <a:spLocks noChangeArrowheads="1"/>
            </p:cNvSpPr>
            <p:nvPr/>
          </p:nvSpPr>
          <p:spPr bwMode="auto">
            <a:xfrm>
              <a:off x="1968" y="2544"/>
              <a:ext cx="288" cy="336"/>
            </a:xfrm>
            <a:prstGeom prst="can">
              <a:avLst>
                <a:gd name="adj" fmla="val 29167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6756" name="Line 20"/>
            <p:cNvSpPr>
              <a:spLocks noChangeShapeType="1"/>
            </p:cNvSpPr>
            <p:nvPr/>
          </p:nvSpPr>
          <p:spPr bwMode="auto">
            <a:xfrm flipV="1">
              <a:off x="2016" y="2304"/>
              <a:ext cx="0" cy="2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6757" name="Line 21"/>
            <p:cNvSpPr>
              <a:spLocks noChangeShapeType="1"/>
            </p:cNvSpPr>
            <p:nvPr/>
          </p:nvSpPr>
          <p:spPr bwMode="auto">
            <a:xfrm flipV="1">
              <a:off x="2112" y="2304"/>
              <a:ext cx="0" cy="2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6758" name="Line 22"/>
            <p:cNvSpPr>
              <a:spLocks noChangeShapeType="1"/>
            </p:cNvSpPr>
            <p:nvPr/>
          </p:nvSpPr>
          <p:spPr bwMode="auto">
            <a:xfrm flipV="1">
              <a:off x="2208" y="2304"/>
              <a:ext cx="0" cy="2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6759" name="Text Box 23"/>
            <p:cNvSpPr txBox="1">
              <a:spLocks noChangeArrowheads="1"/>
            </p:cNvSpPr>
            <p:nvPr/>
          </p:nvSpPr>
          <p:spPr bwMode="auto">
            <a:xfrm>
              <a:off x="1680" y="2064"/>
              <a:ext cx="288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116760" name="Text Box 24"/>
            <p:cNvSpPr txBox="1">
              <a:spLocks noChangeArrowheads="1"/>
            </p:cNvSpPr>
            <p:nvPr/>
          </p:nvSpPr>
          <p:spPr bwMode="auto">
            <a:xfrm>
              <a:off x="1680" y="2352"/>
              <a:ext cx="288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116761" name="Text Box 25"/>
            <p:cNvSpPr txBox="1">
              <a:spLocks noChangeArrowheads="1"/>
            </p:cNvSpPr>
            <p:nvPr/>
          </p:nvSpPr>
          <p:spPr bwMode="auto">
            <a:xfrm>
              <a:off x="2256" y="2208"/>
              <a:ext cx="288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>
                  <a:solidFill>
                    <a:srgbClr val="000000"/>
                  </a:solidFill>
                </a:rPr>
                <a:t>F</a:t>
              </a:r>
            </a:p>
          </p:txBody>
        </p:sp>
      </p:grpSp>
      <p:sp>
        <p:nvSpPr>
          <p:cNvPr id="116771" name="Text Box 35"/>
          <p:cNvSpPr txBox="1">
            <a:spLocks noChangeArrowheads="1"/>
          </p:cNvSpPr>
          <p:nvPr/>
        </p:nvSpPr>
        <p:spPr bwMode="auto">
          <a:xfrm>
            <a:off x="4191000" y="2286000"/>
            <a:ext cx="47244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>
            <a:spAutoFit/>
          </a:bodyPr>
          <a:lstStyle/>
          <a:p>
            <a:r>
              <a:rPr lang="es-MX" sz="2800" dirty="0"/>
              <a:t>Recuerde:  </a:t>
            </a:r>
            <a:r>
              <a:rPr lang="es-MX" sz="2800" i="1" dirty="0"/>
              <a:t>A = </a:t>
            </a:r>
            <a:r>
              <a:rPr lang="es-MX" sz="2800" dirty="0"/>
              <a:t>3.14 x 10</a:t>
            </a:r>
            <a:r>
              <a:rPr lang="es-MX" sz="2800" baseline="30000" dirty="0"/>
              <a:t>-6</a:t>
            </a:r>
            <a:r>
              <a:rPr lang="es-MX" sz="2800" i="1" dirty="0"/>
              <a:t> </a:t>
            </a:r>
            <a:r>
              <a:rPr lang="es-MX" sz="2800" dirty="0"/>
              <a:t>m</a:t>
            </a:r>
            <a:r>
              <a:rPr lang="es-MX" sz="2800" baseline="30000" dirty="0"/>
              <a:t>2</a:t>
            </a:r>
            <a:endParaRPr lang="es-MX" sz="2800" dirty="0"/>
          </a:p>
        </p:txBody>
      </p:sp>
      <p:sp>
        <p:nvSpPr>
          <p:cNvPr id="116772" name="Text Box 36"/>
          <p:cNvSpPr txBox="1">
            <a:spLocks noChangeArrowheads="1"/>
          </p:cNvSpPr>
          <p:nvPr/>
        </p:nvSpPr>
        <p:spPr bwMode="auto">
          <a:xfrm>
            <a:off x="4495800" y="4267200"/>
            <a:ext cx="34290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>
            <a:spAutoFit/>
          </a:bodyPr>
          <a:lstStyle/>
          <a:p>
            <a:r>
              <a:rPr lang="es-MX" sz="2400" i="1" dirty="0"/>
              <a:t>F = </a:t>
            </a:r>
            <a:r>
              <a:rPr lang="es-MX" sz="2400" dirty="0"/>
              <a:t>(2.48 x 10</a:t>
            </a:r>
            <a:r>
              <a:rPr lang="es-MX" sz="2400" baseline="30000" dirty="0"/>
              <a:t>8</a:t>
            </a:r>
            <a:r>
              <a:rPr lang="es-MX" sz="2400" dirty="0"/>
              <a:t> </a:t>
            </a:r>
            <a:r>
              <a:rPr lang="es-MX" sz="2400" dirty="0" err="1"/>
              <a:t>Pa</a:t>
            </a:r>
            <a:r>
              <a:rPr lang="es-MX" sz="2400" dirty="0"/>
              <a:t>) </a:t>
            </a:r>
            <a:r>
              <a:rPr lang="es-MX" sz="2400" i="1" dirty="0"/>
              <a:t>A</a:t>
            </a:r>
          </a:p>
        </p:txBody>
      </p:sp>
      <p:sp>
        <p:nvSpPr>
          <p:cNvPr id="116773" name="Text Box 37"/>
          <p:cNvSpPr txBox="1">
            <a:spLocks noChangeArrowheads="1"/>
          </p:cNvSpPr>
          <p:nvPr/>
        </p:nvSpPr>
        <p:spPr bwMode="auto">
          <a:xfrm>
            <a:off x="762000" y="5410200"/>
            <a:ext cx="474610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tIns="91440" bIns="91440">
            <a:spAutoFit/>
          </a:bodyPr>
          <a:lstStyle/>
          <a:p>
            <a:r>
              <a:rPr lang="es-MX" sz="2400" i="1" dirty="0"/>
              <a:t>F = </a:t>
            </a:r>
            <a:r>
              <a:rPr lang="es-MX" sz="2400" dirty="0"/>
              <a:t>(2.48 x 10</a:t>
            </a:r>
            <a:r>
              <a:rPr lang="es-MX" sz="2400" baseline="30000" dirty="0"/>
              <a:t>8 </a:t>
            </a:r>
            <a:r>
              <a:rPr lang="es-MX" sz="2400" dirty="0" err="1"/>
              <a:t>Pa</a:t>
            </a:r>
            <a:r>
              <a:rPr lang="es-MX" sz="2400" dirty="0"/>
              <a:t>)(3.14 x 10</a:t>
            </a:r>
            <a:r>
              <a:rPr lang="es-MX" sz="2400" baseline="30000" dirty="0"/>
              <a:t>-6</a:t>
            </a:r>
            <a:r>
              <a:rPr lang="es-MX" sz="2400" dirty="0"/>
              <a:t> m</a:t>
            </a:r>
            <a:r>
              <a:rPr lang="es-MX" sz="2400" baseline="30000" dirty="0"/>
              <a:t>2</a:t>
            </a:r>
            <a:r>
              <a:rPr lang="es-MX" sz="2400" dirty="0"/>
              <a:t>)</a:t>
            </a:r>
            <a:endParaRPr lang="es-MX" sz="2400" i="1" dirty="0"/>
          </a:p>
        </p:txBody>
      </p:sp>
      <p:sp>
        <p:nvSpPr>
          <p:cNvPr id="116774" name="Text Box 38"/>
          <p:cNvSpPr txBox="1">
            <a:spLocks noChangeArrowheads="1"/>
          </p:cNvSpPr>
          <p:nvPr/>
        </p:nvSpPr>
        <p:spPr bwMode="auto">
          <a:xfrm>
            <a:off x="5796136" y="5488339"/>
            <a:ext cx="1981200" cy="615553"/>
          </a:xfrm>
          <a:prstGeom prst="rect">
            <a:avLst/>
          </a:prstGeom>
          <a:solidFill>
            <a:srgbClr val="FFFFCC"/>
          </a:solidFill>
          <a:ln w="3175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tIns="91440" bIns="91440">
            <a:spAutoFit/>
          </a:bodyPr>
          <a:lstStyle/>
          <a:p>
            <a:r>
              <a:rPr lang="es-MX" sz="2800" i="1" dirty="0">
                <a:solidFill>
                  <a:srgbClr val="000000"/>
                </a:solidFill>
              </a:rPr>
              <a:t> F </a:t>
            </a:r>
            <a:r>
              <a:rPr lang="es-MX" sz="2800" dirty="0">
                <a:solidFill>
                  <a:srgbClr val="000000"/>
                </a:solidFill>
              </a:rPr>
              <a:t>= 779 N</a:t>
            </a:r>
          </a:p>
        </p:txBody>
      </p:sp>
      <p:graphicFrame>
        <p:nvGraphicFramePr>
          <p:cNvPr id="116775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4444269"/>
              </p:ext>
            </p:extLst>
          </p:nvPr>
        </p:nvGraphicFramePr>
        <p:xfrm>
          <a:off x="4267200" y="3048000"/>
          <a:ext cx="45720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4" name="Ecuación" r:id="rId6" imgW="1904760" imgH="393480" progId="Equation.3">
                  <p:embed/>
                </p:oleObj>
              </mc:Choice>
              <mc:Fallback>
                <p:oleObj name="Ecuación" r:id="rId6" imgW="1904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048000"/>
                        <a:ext cx="4572000" cy="9906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8690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67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ows XP Ballo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6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6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16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6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6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6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6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6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6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6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6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6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6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8" grpId="0" autoUpdateAnimBg="0"/>
      <p:bldP spid="116771" grpId="0" autoUpdateAnimBg="0"/>
      <p:bldP spid="116772" grpId="0" autoUpdateAnimBg="0"/>
      <p:bldP spid="116773" grpId="0" autoUpdateAnimBg="0"/>
      <p:bldP spid="116774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76672"/>
            <a:ext cx="8382000" cy="1143000"/>
          </a:xfrm>
        </p:spPr>
        <p:txBody>
          <a:bodyPr>
            <a:noAutofit/>
          </a:bodyPr>
          <a:lstStyle/>
          <a:p>
            <a:r>
              <a:rPr lang="es-MX" sz="2800" u="sng" dirty="0"/>
              <a:t>Ejemplo 2 (Cont.)</a:t>
            </a:r>
            <a:r>
              <a:rPr lang="es-MX" sz="2800" dirty="0"/>
              <a:t> </a:t>
            </a:r>
            <a:r>
              <a:rPr lang="es-MX" sz="2800" dirty="0">
                <a:solidFill>
                  <a:schemeClr val="tx1"/>
                </a:solidFill>
              </a:rPr>
              <a:t>La </a:t>
            </a:r>
            <a:r>
              <a:rPr lang="es-MX" sz="2800" dirty="0">
                <a:solidFill>
                  <a:srgbClr val="FF0000"/>
                </a:solidFill>
              </a:rPr>
              <a:t>resistencia a la rotura </a:t>
            </a:r>
            <a:r>
              <a:rPr lang="es-MX" sz="2800" dirty="0">
                <a:solidFill>
                  <a:schemeClr val="tx1"/>
                </a:solidFill>
              </a:rPr>
              <a:t>para el acero es </a:t>
            </a:r>
            <a:r>
              <a:rPr lang="es-MX" sz="2800" dirty="0" smtClean="0">
                <a:solidFill>
                  <a:srgbClr val="FF0000"/>
                </a:solidFill>
              </a:rPr>
              <a:t>4.89 </a:t>
            </a:r>
            <a:r>
              <a:rPr lang="es-MX" sz="2800" dirty="0">
                <a:solidFill>
                  <a:srgbClr val="FF0000"/>
                </a:solidFill>
              </a:rPr>
              <a:t>x 10</a:t>
            </a:r>
            <a:r>
              <a:rPr lang="es-MX" sz="2800" baseline="30000" dirty="0">
                <a:solidFill>
                  <a:srgbClr val="FF0000"/>
                </a:solidFill>
              </a:rPr>
              <a:t>8</a:t>
            </a:r>
            <a:r>
              <a:rPr lang="es-MX" sz="2800" dirty="0">
                <a:solidFill>
                  <a:srgbClr val="FF0000"/>
                </a:solidFill>
              </a:rPr>
              <a:t> </a:t>
            </a:r>
            <a:r>
              <a:rPr lang="es-MX" sz="2800" dirty="0" err="1">
                <a:solidFill>
                  <a:srgbClr val="FF0000"/>
                </a:solidFill>
              </a:rPr>
              <a:t>Pa</a:t>
            </a:r>
            <a:r>
              <a:rPr lang="es-MX" sz="2800" dirty="0">
                <a:solidFill>
                  <a:schemeClr val="tx1"/>
                </a:solidFill>
              </a:rPr>
              <a:t>. ¿Cuál es el peso máximo que puede soportar sin romper el alambre?</a:t>
            </a:r>
            <a:endParaRPr lang="es-MX" sz="2800" dirty="0"/>
          </a:p>
        </p:txBody>
      </p:sp>
      <p:grpSp>
        <p:nvGrpSpPr>
          <p:cNvPr id="117763" name="Group 3"/>
          <p:cNvGrpSpPr>
            <a:grpSpLocks/>
          </p:cNvGrpSpPr>
          <p:nvPr/>
        </p:nvGrpSpPr>
        <p:grpSpPr bwMode="auto">
          <a:xfrm>
            <a:off x="990600" y="2438400"/>
            <a:ext cx="2514600" cy="2590800"/>
            <a:chOff x="624" y="1536"/>
            <a:chExt cx="1584" cy="1632"/>
          </a:xfrm>
        </p:grpSpPr>
        <p:sp>
          <p:nvSpPr>
            <p:cNvPr id="117764" name="Rectangle 4"/>
            <p:cNvSpPr>
              <a:spLocks noChangeArrowheads="1"/>
            </p:cNvSpPr>
            <p:nvPr/>
          </p:nvSpPr>
          <p:spPr bwMode="auto">
            <a:xfrm>
              <a:off x="624" y="1536"/>
              <a:ext cx="1584" cy="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7765" name="Rectangle 5"/>
            <p:cNvSpPr>
              <a:spLocks noChangeArrowheads="1"/>
            </p:cNvSpPr>
            <p:nvPr/>
          </p:nvSpPr>
          <p:spPr bwMode="auto">
            <a:xfrm>
              <a:off x="912" y="1632"/>
              <a:ext cx="48" cy="100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7766" name="Rectangle 6"/>
            <p:cNvSpPr>
              <a:spLocks noChangeArrowheads="1"/>
            </p:cNvSpPr>
            <p:nvPr/>
          </p:nvSpPr>
          <p:spPr bwMode="auto">
            <a:xfrm>
              <a:off x="1392" y="1632"/>
              <a:ext cx="48" cy="12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7767" name="AutoShape 7"/>
            <p:cNvSpPr>
              <a:spLocks noChangeArrowheads="1"/>
            </p:cNvSpPr>
            <p:nvPr/>
          </p:nvSpPr>
          <p:spPr bwMode="auto">
            <a:xfrm flipV="1">
              <a:off x="1225" y="2832"/>
              <a:ext cx="384" cy="336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7768" name="Line 8"/>
            <p:cNvSpPr>
              <a:spLocks noChangeShapeType="1"/>
            </p:cNvSpPr>
            <p:nvPr/>
          </p:nvSpPr>
          <p:spPr bwMode="auto">
            <a:xfrm>
              <a:off x="768" y="264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7769" name="Line 9"/>
            <p:cNvSpPr>
              <a:spLocks noChangeShapeType="1"/>
            </p:cNvSpPr>
            <p:nvPr/>
          </p:nvSpPr>
          <p:spPr bwMode="auto">
            <a:xfrm>
              <a:off x="768" y="2832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7770" name="Line 10"/>
            <p:cNvSpPr>
              <a:spLocks noChangeShapeType="1"/>
            </p:cNvSpPr>
            <p:nvPr/>
          </p:nvSpPr>
          <p:spPr bwMode="auto">
            <a:xfrm>
              <a:off x="1056" y="24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7771" name="Line 11"/>
            <p:cNvSpPr>
              <a:spLocks noChangeShapeType="1"/>
            </p:cNvSpPr>
            <p:nvPr/>
          </p:nvSpPr>
          <p:spPr bwMode="auto">
            <a:xfrm flipV="1">
              <a:off x="1056" y="28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7772" name="Text Box 12"/>
            <p:cNvSpPr txBox="1">
              <a:spLocks noChangeArrowheads="1"/>
            </p:cNvSpPr>
            <p:nvPr/>
          </p:nvSpPr>
          <p:spPr bwMode="auto">
            <a:xfrm>
              <a:off x="624" y="2016"/>
              <a:ext cx="240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/>
                <a:t>L</a:t>
              </a:r>
            </a:p>
          </p:txBody>
        </p:sp>
        <p:sp>
          <p:nvSpPr>
            <p:cNvPr id="117773" name="Text Box 13"/>
            <p:cNvSpPr txBox="1">
              <a:spLocks noChangeArrowheads="1"/>
            </p:cNvSpPr>
            <p:nvPr/>
          </p:nvSpPr>
          <p:spPr bwMode="auto">
            <a:xfrm>
              <a:off x="720" y="2784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 sz="2400">
                  <a:latin typeface="Symbol" pitchFamily="18" charset="2"/>
                </a:rPr>
                <a:t>D</a:t>
              </a:r>
              <a:r>
                <a:rPr lang="es-MX" sz="2400">
                  <a:latin typeface="Tahoma" pitchFamily="34" charset="0"/>
                </a:rPr>
                <a:t>L</a:t>
              </a:r>
              <a:endParaRPr lang="es-MX" sz="2400">
                <a:latin typeface="Symbol" pitchFamily="18" charset="2"/>
              </a:endParaRPr>
            </a:p>
          </p:txBody>
        </p:sp>
      </p:grpSp>
      <p:grpSp>
        <p:nvGrpSpPr>
          <p:cNvPr id="117774" name="Group 14"/>
          <p:cNvGrpSpPr>
            <a:grpSpLocks/>
          </p:cNvGrpSpPr>
          <p:nvPr/>
        </p:nvGrpSpPr>
        <p:grpSpPr bwMode="auto">
          <a:xfrm>
            <a:off x="2133600" y="2971800"/>
            <a:ext cx="2057400" cy="1752600"/>
            <a:chOff x="1344" y="1872"/>
            <a:chExt cx="1296" cy="1104"/>
          </a:xfrm>
        </p:grpSpPr>
        <p:sp>
          <p:nvSpPr>
            <p:cNvPr id="117775" name="Line 15"/>
            <p:cNvSpPr>
              <a:spLocks noChangeShapeType="1"/>
            </p:cNvSpPr>
            <p:nvPr/>
          </p:nvSpPr>
          <p:spPr bwMode="auto">
            <a:xfrm>
              <a:off x="1344" y="2448"/>
              <a:ext cx="19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7776" name="Oval 16"/>
            <p:cNvSpPr>
              <a:spLocks noChangeArrowheads="1"/>
            </p:cNvSpPr>
            <p:nvPr/>
          </p:nvSpPr>
          <p:spPr bwMode="auto">
            <a:xfrm>
              <a:off x="1584" y="1872"/>
              <a:ext cx="1056" cy="1104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7777" name="AutoShape 17"/>
            <p:cNvSpPr>
              <a:spLocks noChangeArrowheads="1"/>
            </p:cNvSpPr>
            <p:nvPr/>
          </p:nvSpPr>
          <p:spPr bwMode="auto">
            <a:xfrm>
              <a:off x="1968" y="1968"/>
              <a:ext cx="288" cy="336"/>
            </a:xfrm>
            <a:prstGeom prst="can">
              <a:avLst>
                <a:gd name="adj" fmla="val 29167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7778" name="AutoShape 18"/>
            <p:cNvSpPr>
              <a:spLocks noChangeArrowheads="1"/>
            </p:cNvSpPr>
            <p:nvPr/>
          </p:nvSpPr>
          <p:spPr bwMode="auto">
            <a:xfrm>
              <a:off x="1968" y="2544"/>
              <a:ext cx="288" cy="336"/>
            </a:xfrm>
            <a:prstGeom prst="can">
              <a:avLst>
                <a:gd name="adj" fmla="val 29167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7779" name="Line 19"/>
            <p:cNvSpPr>
              <a:spLocks noChangeShapeType="1"/>
            </p:cNvSpPr>
            <p:nvPr/>
          </p:nvSpPr>
          <p:spPr bwMode="auto">
            <a:xfrm flipV="1">
              <a:off x="2016" y="2304"/>
              <a:ext cx="0" cy="2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7780" name="Line 20"/>
            <p:cNvSpPr>
              <a:spLocks noChangeShapeType="1"/>
            </p:cNvSpPr>
            <p:nvPr/>
          </p:nvSpPr>
          <p:spPr bwMode="auto">
            <a:xfrm flipV="1">
              <a:off x="2112" y="2304"/>
              <a:ext cx="0" cy="2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7781" name="Line 21"/>
            <p:cNvSpPr>
              <a:spLocks noChangeShapeType="1"/>
            </p:cNvSpPr>
            <p:nvPr/>
          </p:nvSpPr>
          <p:spPr bwMode="auto">
            <a:xfrm flipV="1">
              <a:off x="2208" y="2304"/>
              <a:ext cx="0" cy="2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7782" name="Text Box 22"/>
            <p:cNvSpPr txBox="1">
              <a:spLocks noChangeArrowheads="1"/>
            </p:cNvSpPr>
            <p:nvPr/>
          </p:nvSpPr>
          <p:spPr bwMode="auto">
            <a:xfrm>
              <a:off x="1680" y="2064"/>
              <a:ext cx="288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117783" name="Text Box 23"/>
            <p:cNvSpPr txBox="1">
              <a:spLocks noChangeArrowheads="1"/>
            </p:cNvSpPr>
            <p:nvPr/>
          </p:nvSpPr>
          <p:spPr bwMode="auto">
            <a:xfrm>
              <a:off x="1680" y="2352"/>
              <a:ext cx="288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117784" name="Text Box 24"/>
            <p:cNvSpPr txBox="1">
              <a:spLocks noChangeArrowheads="1"/>
            </p:cNvSpPr>
            <p:nvPr/>
          </p:nvSpPr>
          <p:spPr bwMode="auto">
            <a:xfrm>
              <a:off x="2256" y="2208"/>
              <a:ext cx="288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>
                  <a:solidFill>
                    <a:srgbClr val="000000"/>
                  </a:solidFill>
                </a:rPr>
                <a:t>F</a:t>
              </a:r>
            </a:p>
          </p:txBody>
        </p:sp>
      </p:grpSp>
      <p:sp>
        <p:nvSpPr>
          <p:cNvPr id="117786" name="Text Box 26"/>
          <p:cNvSpPr txBox="1">
            <a:spLocks noChangeArrowheads="1"/>
          </p:cNvSpPr>
          <p:nvPr/>
        </p:nvSpPr>
        <p:spPr bwMode="auto">
          <a:xfrm>
            <a:off x="4191000" y="2286000"/>
            <a:ext cx="45720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>
            <a:spAutoFit/>
          </a:bodyPr>
          <a:lstStyle/>
          <a:p>
            <a:r>
              <a:rPr lang="es-MX" sz="2400"/>
              <a:t>Recuerde:  </a:t>
            </a:r>
            <a:r>
              <a:rPr lang="es-MX" sz="2400" i="1"/>
              <a:t>A = </a:t>
            </a:r>
            <a:r>
              <a:rPr lang="es-MX" sz="2400"/>
              <a:t>3.14 x 10</a:t>
            </a:r>
            <a:r>
              <a:rPr lang="es-MX" sz="2400" baseline="30000"/>
              <a:t>-6</a:t>
            </a:r>
            <a:r>
              <a:rPr lang="es-MX" sz="2400" i="1"/>
              <a:t> </a:t>
            </a:r>
            <a:r>
              <a:rPr lang="es-MX" sz="2400"/>
              <a:t>m</a:t>
            </a:r>
            <a:r>
              <a:rPr lang="es-MX" sz="2400" baseline="30000"/>
              <a:t>2</a:t>
            </a:r>
            <a:endParaRPr lang="es-MX" sz="2400"/>
          </a:p>
        </p:txBody>
      </p:sp>
      <p:sp>
        <p:nvSpPr>
          <p:cNvPr id="117787" name="Text Box 27"/>
          <p:cNvSpPr txBox="1">
            <a:spLocks noChangeArrowheads="1"/>
          </p:cNvSpPr>
          <p:nvPr/>
        </p:nvSpPr>
        <p:spPr bwMode="auto">
          <a:xfrm>
            <a:off x="4495800" y="4267200"/>
            <a:ext cx="34290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>
            <a:spAutoFit/>
          </a:bodyPr>
          <a:lstStyle/>
          <a:p>
            <a:r>
              <a:rPr lang="es-MX" sz="2400" i="1" dirty="0"/>
              <a:t>F = </a:t>
            </a:r>
            <a:r>
              <a:rPr lang="es-MX" sz="2400" dirty="0"/>
              <a:t>(4.89 x 10</a:t>
            </a:r>
            <a:r>
              <a:rPr lang="es-MX" sz="2400" baseline="30000" dirty="0"/>
              <a:t>8</a:t>
            </a:r>
            <a:r>
              <a:rPr lang="es-MX" sz="2400" dirty="0"/>
              <a:t> </a:t>
            </a:r>
            <a:r>
              <a:rPr lang="es-MX" sz="2400" dirty="0" err="1"/>
              <a:t>Pa</a:t>
            </a:r>
            <a:r>
              <a:rPr lang="es-MX" sz="2400" dirty="0"/>
              <a:t>) </a:t>
            </a:r>
            <a:r>
              <a:rPr lang="es-MX" sz="2400" i="1" dirty="0"/>
              <a:t>A</a:t>
            </a:r>
          </a:p>
        </p:txBody>
      </p:sp>
      <p:sp>
        <p:nvSpPr>
          <p:cNvPr id="117788" name="Text Box 28"/>
          <p:cNvSpPr txBox="1">
            <a:spLocks noChangeArrowheads="1"/>
          </p:cNvSpPr>
          <p:nvPr/>
        </p:nvSpPr>
        <p:spPr bwMode="auto">
          <a:xfrm>
            <a:off x="762000" y="5410200"/>
            <a:ext cx="54864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>
            <a:spAutoFit/>
          </a:bodyPr>
          <a:lstStyle/>
          <a:p>
            <a:r>
              <a:rPr lang="es-MX" sz="2400" i="1"/>
              <a:t>F = </a:t>
            </a:r>
            <a:r>
              <a:rPr lang="es-MX" sz="2400"/>
              <a:t>(4.89 x 10</a:t>
            </a:r>
            <a:r>
              <a:rPr lang="es-MX" sz="2400" baseline="30000"/>
              <a:t>8 </a:t>
            </a:r>
            <a:r>
              <a:rPr lang="es-MX" sz="2400"/>
              <a:t>Pa)(3.14 x 10</a:t>
            </a:r>
            <a:r>
              <a:rPr lang="es-MX" sz="2400" baseline="30000"/>
              <a:t>-6</a:t>
            </a:r>
            <a:r>
              <a:rPr lang="es-MX" sz="2400"/>
              <a:t> m</a:t>
            </a:r>
            <a:r>
              <a:rPr lang="es-MX" sz="2400" baseline="30000"/>
              <a:t>2</a:t>
            </a:r>
            <a:r>
              <a:rPr lang="es-MX" sz="2400"/>
              <a:t>)</a:t>
            </a:r>
            <a:endParaRPr lang="es-MX" sz="2400" i="1"/>
          </a:p>
        </p:txBody>
      </p:sp>
      <p:sp>
        <p:nvSpPr>
          <p:cNvPr id="117789" name="Text Box 29"/>
          <p:cNvSpPr txBox="1">
            <a:spLocks noChangeArrowheads="1"/>
          </p:cNvSpPr>
          <p:nvPr/>
        </p:nvSpPr>
        <p:spPr bwMode="auto">
          <a:xfrm>
            <a:off x="6400800" y="5410200"/>
            <a:ext cx="1981200" cy="553998"/>
          </a:xfrm>
          <a:prstGeom prst="rect">
            <a:avLst/>
          </a:prstGeom>
          <a:solidFill>
            <a:srgbClr val="FFFFCC"/>
          </a:solidFill>
          <a:ln w="3175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tIns="91440" bIns="91440">
            <a:spAutoFit/>
          </a:bodyPr>
          <a:lstStyle/>
          <a:p>
            <a:r>
              <a:rPr lang="es-MX" sz="2400" i="1">
                <a:solidFill>
                  <a:srgbClr val="000000"/>
                </a:solidFill>
              </a:rPr>
              <a:t> F </a:t>
            </a:r>
            <a:r>
              <a:rPr lang="es-MX" sz="2400">
                <a:solidFill>
                  <a:srgbClr val="000000"/>
                </a:solidFill>
              </a:rPr>
              <a:t>= 1536 N</a:t>
            </a:r>
          </a:p>
        </p:txBody>
      </p:sp>
      <p:graphicFrame>
        <p:nvGraphicFramePr>
          <p:cNvPr id="117792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8408771"/>
              </p:ext>
            </p:extLst>
          </p:nvPr>
        </p:nvGraphicFramePr>
        <p:xfrm>
          <a:off x="4343400" y="3124200"/>
          <a:ext cx="45720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" name="Ecuación" r:id="rId6" imgW="1892160" imgH="393480" progId="Equation.3">
                  <p:embed/>
                </p:oleObj>
              </mc:Choice>
              <mc:Fallback>
                <p:oleObj name="Ecuación" r:id="rId6" imgW="18921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124200"/>
                        <a:ext cx="4572000" cy="8636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1559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77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7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7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7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ows XP Ballo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7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7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17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7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7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7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77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77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77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77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7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7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autoUpdateAnimBg="0"/>
      <p:bldP spid="117786" grpId="0" autoUpdateAnimBg="0"/>
      <p:bldP spid="117787" grpId="0" autoUpdateAnimBg="0"/>
      <p:bldP spid="117788" grpId="0" autoUpdateAnimBg="0"/>
      <p:bldP spid="117789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Esfuerzo y Deformaciones</a:t>
            </a:r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2</a:t>
            </a:fld>
            <a:endParaRPr lang="es-CL"/>
          </a:p>
        </p:txBody>
      </p:sp>
      <p:sp>
        <p:nvSpPr>
          <p:cNvPr id="6" name="AutoShape 4" descr="Resultado de imagen para diagrama de elasticida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8" name="7 Rectángulo"/>
          <p:cNvSpPr/>
          <p:nvPr/>
        </p:nvSpPr>
        <p:spPr>
          <a:xfrm>
            <a:off x="460374" y="324525"/>
            <a:ext cx="785604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3200" b="1" dirty="0"/>
              <a:t>Tensión ingenieril </a:t>
            </a:r>
            <a:r>
              <a:rPr lang="es-CL" sz="3200" b="1" dirty="0" smtClean="0"/>
              <a:t>(</a:t>
            </a:r>
            <a:r>
              <a:rPr lang="el-GR" sz="4400" b="1" dirty="0" smtClean="0">
                <a:latin typeface="Times New Roman"/>
                <a:cs typeface="Times New Roman"/>
              </a:rPr>
              <a:t>σ</a:t>
            </a:r>
            <a:r>
              <a:rPr lang="es-CL" sz="3200" b="1" dirty="0" smtClean="0"/>
              <a:t>):</a:t>
            </a:r>
            <a:endParaRPr lang="es-CL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10 Rectángulo"/>
              <p:cNvSpPr/>
              <p:nvPr/>
            </p:nvSpPr>
            <p:spPr>
              <a:xfrm>
                <a:off x="3119656" y="2446392"/>
                <a:ext cx="5328592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CL" sz="2000" b="1" dirty="0" smtClean="0"/>
                  <a:t>F: </a:t>
                </a:r>
                <a:r>
                  <a:rPr lang="es-CL" sz="2000" b="1" dirty="0"/>
                  <a:t>representa la carga aplicada (N) </a:t>
                </a:r>
                <a:endParaRPr lang="es-CL" sz="20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CL" sz="2000" b="1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CL" sz="2000" b="1" i="1" dirty="0" smtClean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s-CL" sz="2000" b="1" i="1" dirty="0" smtClean="0">
                            <a:latin typeface="Cambria Math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s-CL" sz="2000" b="1" dirty="0" smtClean="0"/>
                  <a:t>: </a:t>
                </a:r>
                <a:r>
                  <a:rPr lang="es-CL" sz="2000" b="1" dirty="0"/>
                  <a:t>representa la sección transversal inicial (</a:t>
                </a:r>
                <a:r>
                  <a:rPr lang="es-CL" sz="2000" b="1" dirty="0" smtClean="0"/>
                  <a:t>m</a:t>
                </a:r>
                <a:r>
                  <a:rPr lang="es-CL" sz="2000" b="1" dirty="0" smtClean="0">
                    <a:latin typeface="Times New Roman"/>
                    <a:cs typeface="Times New Roman"/>
                  </a:rPr>
                  <a:t>²</a:t>
                </a:r>
                <a:r>
                  <a:rPr lang="es-CL" sz="2000" b="1" dirty="0" smtClean="0"/>
                  <a:t>) </a:t>
                </a:r>
                <a:endParaRPr lang="es-CL" sz="2000" dirty="0"/>
              </a:p>
            </p:txBody>
          </p:sp>
        </mc:Choice>
        <mc:Fallback xmlns="">
          <p:sp>
            <p:nvSpPr>
              <p:cNvPr id="11" name="10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9656" y="2446392"/>
                <a:ext cx="5328592" cy="707886"/>
              </a:xfrm>
              <a:prstGeom prst="rect">
                <a:avLst/>
              </a:prstGeom>
              <a:blipFill rotWithShape="1">
                <a:blip r:embed="rId2"/>
                <a:stretch>
                  <a:fillRect l="-1259" t="-4310" b="-1465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75" y="2446392"/>
            <a:ext cx="218122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11 Rectángulo"/>
          <p:cNvSpPr/>
          <p:nvPr/>
        </p:nvSpPr>
        <p:spPr>
          <a:xfrm>
            <a:off x="3200491" y="3491716"/>
            <a:ext cx="27396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2000" b="1" dirty="0"/>
              <a:t>Unidades SI: N/m2 = </a:t>
            </a:r>
            <a:r>
              <a:rPr lang="es-CL" sz="2000" b="1" dirty="0" err="1"/>
              <a:t>Pa</a:t>
            </a:r>
            <a:r>
              <a:rPr lang="es-CL" sz="2000" b="1" dirty="0"/>
              <a:t> </a:t>
            </a:r>
            <a:endParaRPr lang="es-CL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13 Rectángulo"/>
              <p:cNvSpPr/>
              <p:nvPr/>
            </p:nvSpPr>
            <p:spPr>
              <a:xfrm>
                <a:off x="3131840" y="3995772"/>
                <a:ext cx="5209118" cy="4070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CL" sz="2000" b="1" dirty="0" smtClean="0"/>
                  <a:t>múltiplo habitual: 1 </a:t>
                </a:r>
                <a:r>
                  <a:rPr lang="es-CL" sz="2000" b="1" dirty="0" err="1"/>
                  <a:t>MPa</a:t>
                </a:r>
                <a:r>
                  <a:rPr lang="es-CL" sz="2000" b="1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sz="20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s-CL" sz="2000" b="1" i="1" smtClean="0">
                            <a:latin typeface="Cambria Math"/>
                          </a:rPr>
                          <m:t>𝟏𝟎</m:t>
                        </m:r>
                      </m:e>
                      <m:sup>
                        <m:r>
                          <a:rPr lang="es-CL" sz="2000" b="1" i="1" smtClean="0">
                            <a:latin typeface="Cambria Math"/>
                          </a:rPr>
                          <m:t>𝟔</m:t>
                        </m:r>
                      </m:sup>
                    </m:sSup>
                  </m:oMath>
                </a14:m>
                <a:r>
                  <a:rPr lang="es-CL" sz="2000" b="1" dirty="0" smtClean="0"/>
                  <a:t> </a:t>
                </a:r>
                <a:r>
                  <a:rPr lang="es-CL" sz="2000" b="1" dirty="0" err="1"/>
                  <a:t>Pa</a:t>
                </a:r>
                <a:r>
                  <a:rPr lang="es-CL" sz="2000" b="1" dirty="0"/>
                  <a:t> = 1 </a:t>
                </a:r>
                <a:r>
                  <a:rPr lang="es-CL" sz="2000" b="1" dirty="0" smtClean="0"/>
                  <a:t>N/mm</a:t>
                </a:r>
                <a:r>
                  <a:rPr lang="es-CL" sz="2000" b="1" dirty="0" smtClean="0">
                    <a:latin typeface="Times New Roman"/>
                    <a:cs typeface="Times New Roman"/>
                  </a:rPr>
                  <a:t>²</a:t>
                </a:r>
                <a:r>
                  <a:rPr lang="es-CL" sz="2000" b="1" dirty="0" smtClean="0"/>
                  <a:t> </a:t>
                </a:r>
                <a:endParaRPr lang="es-CL" sz="2000" dirty="0"/>
              </a:p>
            </p:txBody>
          </p:sp>
        </mc:Choice>
        <mc:Fallback xmlns="">
          <p:sp>
            <p:nvSpPr>
              <p:cNvPr id="14" name="1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3995772"/>
                <a:ext cx="5209118" cy="407099"/>
              </a:xfrm>
              <a:prstGeom prst="rect">
                <a:avLst/>
              </a:prstGeom>
              <a:blipFill rotWithShape="1">
                <a:blip r:embed="rId4"/>
                <a:stretch>
                  <a:fillRect l="-1288" t="-5970" b="-2686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14 Rectángulo"/>
          <p:cNvSpPr/>
          <p:nvPr/>
        </p:nvSpPr>
        <p:spPr>
          <a:xfrm>
            <a:off x="539552" y="1229851"/>
            <a:ext cx="78576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dirty="0" smtClean="0"/>
              <a:t>Cociente </a:t>
            </a:r>
            <a:r>
              <a:rPr lang="es-CL" sz="2400" dirty="0"/>
              <a:t>entre fuerza actuante y la superficie de la sección inicial sobre la que actúa.</a:t>
            </a:r>
          </a:p>
        </p:txBody>
      </p:sp>
    </p:spTree>
    <p:extLst>
      <p:ext uri="{BB962C8B-B14F-4D97-AF65-F5344CB8AC3E}">
        <p14:creationId xmlns:p14="http://schemas.microsoft.com/office/powerpoint/2010/main" val="2827413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32656"/>
            <a:ext cx="7315200" cy="990600"/>
          </a:xfrm>
        </p:spPr>
        <p:txBody>
          <a:bodyPr/>
          <a:lstStyle/>
          <a:p>
            <a:pPr algn="ctr"/>
            <a:r>
              <a:rPr lang="es-MX" dirty="0"/>
              <a:t>El módulo de elasticidad</a:t>
            </a:r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467544" y="1412776"/>
            <a:ext cx="7992888" cy="1908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tIns="91440" bIns="91440">
            <a:spAutoFit/>
          </a:bodyPr>
          <a:lstStyle/>
          <a:p>
            <a:r>
              <a:rPr lang="es-MX" sz="2800" dirty="0"/>
              <a:t>Siempre que el límite elástico no se supere, una deformación elástica </a:t>
            </a:r>
            <a:r>
              <a:rPr lang="es-MX" sz="2800" dirty="0">
                <a:solidFill>
                  <a:srgbClr val="FF0000"/>
                </a:solidFill>
              </a:rPr>
              <a:t>(deformación)</a:t>
            </a:r>
            <a:r>
              <a:rPr lang="es-MX" sz="2800" dirty="0"/>
              <a:t> es </a:t>
            </a:r>
            <a:r>
              <a:rPr lang="es-MX" sz="2800" dirty="0">
                <a:solidFill>
                  <a:srgbClr val="FF0000"/>
                </a:solidFill>
              </a:rPr>
              <a:t>directamente</a:t>
            </a:r>
            <a:r>
              <a:rPr lang="es-MX" sz="2800" dirty="0">
                <a:solidFill>
                  <a:srgbClr val="FFFF00"/>
                </a:solidFill>
              </a:rPr>
              <a:t> </a:t>
            </a:r>
            <a:r>
              <a:rPr lang="es-MX" sz="2800" dirty="0">
                <a:solidFill>
                  <a:srgbClr val="FF0000"/>
                </a:solidFill>
              </a:rPr>
              <a:t>proporcional</a:t>
            </a:r>
            <a:r>
              <a:rPr lang="es-MX" sz="2800" dirty="0"/>
              <a:t> a la magnitud de la fuerza aplicada por unidad de área </a:t>
            </a:r>
            <a:r>
              <a:rPr lang="es-MX" sz="2800" dirty="0">
                <a:solidFill>
                  <a:srgbClr val="FF0000"/>
                </a:solidFill>
              </a:rPr>
              <a:t>(esfuerzo)</a:t>
            </a:r>
            <a:r>
              <a:rPr lang="es-MX" sz="2800" dirty="0"/>
              <a:t>.</a:t>
            </a:r>
          </a:p>
        </p:txBody>
      </p:sp>
      <p:grpSp>
        <p:nvGrpSpPr>
          <p:cNvPr id="112656" name="Group 16"/>
          <p:cNvGrpSpPr>
            <a:grpSpLocks/>
          </p:cNvGrpSpPr>
          <p:nvPr/>
        </p:nvGrpSpPr>
        <p:grpSpPr bwMode="auto">
          <a:xfrm>
            <a:off x="1676400" y="4114800"/>
            <a:ext cx="5791200" cy="1104900"/>
            <a:chOff x="1056" y="2592"/>
            <a:chExt cx="3456" cy="696"/>
          </a:xfrm>
        </p:grpSpPr>
        <p:sp>
          <p:nvSpPr>
            <p:cNvPr id="112646" name="AutoShape 6"/>
            <p:cNvSpPr>
              <a:spLocks noChangeAspect="1" noChangeArrowheads="1" noTextEdit="1"/>
            </p:cNvSpPr>
            <p:nvPr/>
          </p:nvSpPr>
          <p:spPr bwMode="auto">
            <a:xfrm>
              <a:off x="1056" y="2592"/>
              <a:ext cx="3456" cy="696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s-CL"/>
            </a:p>
          </p:txBody>
        </p:sp>
        <p:graphicFrame>
          <p:nvGraphicFramePr>
            <p:cNvPr id="112654" name="Object 14"/>
            <p:cNvGraphicFramePr>
              <a:graphicFrameLocks noChangeAspect="1"/>
            </p:cNvGraphicFramePr>
            <p:nvPr/>
          </p:nvGraphicFramePr>
          <p:xfrm>
            <a:off x="1104" y="2640"/>
            <a:ext cx="3312" cy="5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22" name="Ecuación" r:id="rId4" imgW="2400120" imgH="419040" progId="Equation.3">
                    <p:embed/>
                  </p:oleObj>
                </mc:Choice>
                <mc:Fallback>
                  <p:oleObj name="Ecuación" r:id="rId4" imgW="2400120" imgH="419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2640"/>
                          <a:ext cx="3312" cy="5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752964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2" grpId="0" autoUpdateAnimBg="0"/>
      <p:bldP spid="112644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273968" y="548680"/>
            <a:ext cx="8748464" cy="1143000"/>
          </a:xfrm>
        </p:spPr>
        <p:txBody>
          <a:bodyPr>
            <a:noAutofit/>
          </a:bodyPr>
          <a:lstStyle/>
          <a:p>
            <a:r>
              <a:rPr lang="es-MX" sz="2400" u="sng" dirty="0"/>
              <a:t>Ejemplo 3.</a:t>
            </a:r>
            <a:r>
              <a:rPr lang="es-MX" sz="2400" dirty="0"/>
              <a:t> </a:t>
            </a:r>
            <a:r>
              <a:rPr lang="es-MX" sz="2400" dirty="0">
                <a:solidFill>
                  <a:schemeClr val="tx1"/>
                </a:solidFill>
              </a:rPr>
              <a:t>En el ejemplo anterior, el </a:t>
            </a:r>
            <a:r>
              <a:rPr lang="es-MX" sz="2400" dirty="0">
                <a:solidFill>
                  <a:srgbClr val="FF0000"/>
                </a:solidFill>
              </a:rPr>
              <a:t>esfuerzo</a:t>
            </a:r>
            <a:r>
              <a:rPr lang="es-MX" sz="2400" dirty="0">
                <a:solidFill>
                  <a:schemeClr val="tx1"/>
                </a:solidFill>
              </a:rPr>
              <a:t> aplicado al alambre de acero fue </a:t>
            </a:r>
            <a:r>
              <a:rPr kumimoji="0" lang="es-MX" sz="2000" dirty="0">
                <a:solidFill>
                  <a:srgbClr val="FF0000"/>
                </a:solidFill>
              </a:rPr>
              <a:t>6.37 x 10</a:t>
            </a:r>
            <a:r>
              <a:rPr kumimoji="0" lang="es-MX" sz="2000" baseline="30000" dirty="0">
                <a:solidFill>
                  <a:srgbClr val="FF0000"/>
                </a:solidFill>
              </a:rPr>
              <a:t>7</a:t>
            </a:r>
            <a:r>
              <a:rPr kumimoji="0" lang="es-MX" sz="2000" dirty="0">
                <a:solidFill>
                  <a:srgbClr val="FF0000"/>
                </a:solidFill>
              </a:rPr>
              <a:t> </a:t>
            </a:r>
            <a:r>
              <a:rPr kumimoji="0" lang="es-MX" sz="2000" dirty="0" err="1">
                <a:solidFill>
                  <a:srgbClr val="FF0000"/>
                </a:solidFill>
              </a:rPr>
              <a:t>Pa</a:t>
            </a:r>
            <a:r>
              <a:rPr kumimoji="0" lang="es-MX" sz="2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kumimoji="0" lang="es-MX" sz="2000" dirty="0">
                <a:solidFill>
                  <a:schemeClr val="tx1"/>
                </a:solidFill>
              </a:rPr>
              <a:t>y la</a:t>
            </a:r>
            <a:r>
              <a:rPr kumimoji="0" lang="es-MX" sz="2000" dirty="0">
                <a:solidFill>
                  <a:srgbClr val="FFFF00"/>
                </a:solidFill>
              </a:rPr>
              <a:t> </a:t>
            </a:r>
            <a:r>
              <a:rPr kumimoji="0" lang="es-MX" sz="2000" dirty="0">
                <a:solidFill>
                  <a:srgbClr val="FF0000"/>
                </a:solidFill>
              </a:rPr>
              <a:t>deformación</a:t>
            </a:r>
            <a:r>
              <a:rPr kumimoji="0" lang="es-MX" sz="2000" dirty="0">
                <a:solidFill>
                  <a:schemeClr val="tx1"/>
                </a:solidFill>
              </a:rPr>
              <a:t> fue </a:t>
            </a:r>
            <a:r>
              <a:rPr kumimoji="0" lang="es-MX" sz="2000" dirty="0">
                <a:solidFill>
                  <a:srgbClr val="FF0000"/>
                </a:solidFill>
              </a:rPr>
              <a:t>3.08 x 10</a:t>
            </a:r>
            <a:r>
              <a:rPr kumimoji="0" lang="es-MX" sz="2000" baseline="30000" dirty="0">
                <a:solidFill>
                  <a:srgbClr val="FF0000"/>
                </a:solidFill>
              </a:rPr>
              <a:t>-4</a:t>
            </a:r>
            <a:r>
              <a:rPr kumimoji="0" lang="es-MX" sz="2000" dirty="0">
                <a:solidFill>
                  <a:schemeClr val="tx1"/>
                </a:solidFill>
              </a:rPr>
              <a:t>. Encuentre el módulo de elasticidad para el acero.</a:t>
            </a:r>
          </a:p>
        </p:txBody>
      </p:sp>
      <p:grpSp>
        <p:nvGrpSpPr>
          <p:cNvPr id="115726" name="Group 14"/>
          <p:cNvGrpSpPr>
            <a:grpSpLocks/>
          </p:cNvGrpSpPr>
          <p:nvPr/>
        </p:nvGrpSpPr>
        <p:grpSpPr bwMode="auto">
          <a:xfrm>
            <a:off x="990600" y="2209800"/>
            <a:ext cx="1752600" cy="2590800"/>
            <a:chOff x="624" y="1440"/>
            <a:chExt cx="1104" cy="1632"/>
          </a:xfrm>
        </p:grpSpPr>
        <p:sp>
          <p:nvSpPr>
            <p:cNvPr id="115716" name="Rectangle 4"/>
            <p:cNvSpPr>
              <a:spLocks noChangeArrowheads="1"/>
            </p:cNvSpPr>
            <p:nvPr/>
          </p:nvSpPr>
          <p:spPr bwMode="auto">
            <a:xfrm>
              <a:off x="624" y="1440"/>
              <a:ext cx="1104" cy="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5717" name="Rectangle 5"/>
            <p:cNvSpPr>
              <a:spLocks noChangeArrowheads="1"/>
            </p:cNvSpPr>
            <p:nvPr/>
          </p:nvSpPr>
          <p:spPr bwMode="auto">
            <a:xfrm>
              <a:off x="912" y="1536"/>
              <a:ext cx="48" cy="100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5718" name="Rectangle 6"/>
            <p:cNvSpPr>
              <a:spLocks noChangeArrowheads="1"/>
            </p:cNvSpPr>
            <p:nvPr/>
          </p:nvSpPr>
          <p:spPr bwMode="auto">
            <a:xfrm>
              <a:off x="1392" y="1536"/>
              <a:ext cx="48" cy="12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5719" name="AutoShape 7"/>
            <p:cNvSpPr>
              <a:spLocks noChangeArrowheads="1"/>
            </p:cNvSpPr>
            <p:nvPr/>
          </p:nvSpPr>
          <p:spPr bwMode="auto">
            <a:xfrm flipV="1">
              <a:off x="1225" y="2736"/>
              <a:ext cx="384" cy="336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5720" name="Line 8"/>
            <p:cNvSpPr>
              <a:spLocks noChangeShapeType="1"/>
            </p:cNvSpPr>
            <p:nvPr/>
          </p:nvSpPr>
          <p:spPr bwMode="auto">
            <a:xfrm>
              <a:off x="768" y="254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5721" name="Line 9"/>
            <p:cNvSpPr>
              <a:spLocks noChangeShapeType="1"/>
            </p:cNvSpPr>
            <p:nvPr/>
          </p:nvSpPr>
          <p:spPr bwMode="auto">
            <a:xfrm>
              <a:off x="768" y="2736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5722" name="Line 10"/>
            <p:cNvSpPr>
              <a:spLocks noChangeShapeType="1"/>
            </p:cNvSpPr>
            <p:nvPr/>
          </p:nvSpPr>
          <p:spPr bwMode="auto">
            <a:xfrm>
              <a:off x="1056" y="235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5723" name="Line 11"/>
            <p:cNvSpPr>
              <a:spLocks noChangeShapeType="1"/>
            </p:cNvSpPr>
            <p:nvPr/>
          </p:nvSpPr>
          <p:spPr bwMode="auto">
            <a:xfrm flipV="1">
              <a:off x="1056" y="27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115724" name="Text Box 12"/>
            <p:cNvSpPr txBox="1">
              <a:spLocks noChangeArrowheads="1"/>
            </p:cNvSpPr>
            <p:nvPr/>
          </p:nvSpPr>
          <p:spPr bwMode="auto">
            <a:xfrm>
              <a:off x="624" y="1920"/>
              <a:ext cx="240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/>
                <a:t>L</a:t>
              </a:r>
            </a:p>
          </p:txBody>
        </p:sp>
        <p:sp>
          <p:nvSpPr>
            <p:cNvPr id="115725" name="Text Box 13"/>
            <p:cNvSpPr txBox="1">
              <a:spLocks noChangeArrowheads="1"/>
            </p:cNvSpPr>
            <p:nvPr/>
          </p:nvSpPr>
          <p:spPr bwMode="auto">
            <a:xfrm>
              <a:off x="720" y="268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 sz="2400">
                  <a:latin typeface="Symbol" pitchFamily="18" charset="2"/>
                </a:rPr>
                <a:t>D</a:t>
              </a:r>
              <a:r>
                <a:rPr lang="es-MX" sz="2400">
                  <a:latin typeface="Tahoma" pitchFamily="34" charset="0"/>
                </a:rPr>
                <a:t>L</a:t>
              </a:r>
              <a:endParaRPr lang="es-MX" sz="2400">
                <a:latin typeface="Symbol" pitchFamily="18" charset="2"/>
              </a:endParaRPr>
            </a:p>
          </p:txBody>
        </p:sp>
      </p:grpSp>
      <p:sp>
        <p:nvSpPr>
          <p:cNvPr id="115729" name="Text Box 17"/>
          <p:cNvSpPr txBox="1">
            <a:spLocks noChangeArrowheads="1"/>
          </p:cNvSpPr>
          <p:nvPr/>
        </p:nvSpPr>
        <p:spPr bwMode="auto">
          <a:xfrm>
            <a:off x="3733800" y="3886200"/>
            <a:ext cx="3810000" cy="642938"/>
          </a:xfrm>
          <a:prstGeom prst="rect">
            <a:avLst/>
          </a:prstGeom>
          <a:solidFill>
            <a:srgbClr val="FFFFCC"/>
          </a:solidFill>
          <a:ln w="3175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tIns="91440" bIns="91440">
            <a:spAutoFit/>
          </a:bodyPr>
          <a:lstStyle/>
          <a:p>
            <a:r>
              <a:rPr lang="es-MX">
                <a:solidFill>
                  <a:srgbClr val="000000"/>
                </a:solidFill>
              </a:rPr>
              <a:t>Módulo = 207 x 10</a:t>
            </a:r>
            <a:r>
              <a:rPr lang="es-MX" baseline="30000">
                <a:solidFill>
                  <a:srgbClr val="000000"/>
                </a:solidFill>
              </a:rPr>
              <a:t>9</a:t>
            </a:r>
            <a:r>
              <a:rPr lang="es-MX">
                <a:solidFill>
                  <a:srgbClr val="000000"/>
                </a:solidFill>
              </a:rPr>
              <a:t> Pa</a:t>
            </a:r>
          </a:p>
        </p:txBody>
      </p:sp>
      <p:sp>
        <p:nvSpPr>
          <p:cNvPr id="115730" name="Text Box 18"/>
          <p:cNvSpPr txBox="1">
            <a:spLocks noChangeArrowheads="1"/>
          </p:cNvSpPr>
          <p:nvPr/>
        </p:nvSpPr>
        <p:spPr bwMode="auto">
          <a:xfrm>
            <a:off x="762000" y="5105400"/>
            <a:ext cx="7772400" cy="800219"/>
          </a:xfrm>
          <a:prstGeom prst="rect">
            <a:avLst/>
          </a:prstGeom>
          <a:solidFill>
            <a:srgbClr val="CCFFCC"/>
          </a:solidFill>
          <a:ln w="2857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tIns="91440" bIns="91440">
            <a:spAutoFit/>
          </a:bodyPr>
          <a:lstStyle/>
          <a:p>
            <a:pPr algn="ctr"/>
            <a:r>
              <a:rPr lang="es-MX" sz="2000">
                <a:solidFill>
                  <a:srgbClr val="000000"/>
                </a:solidFill>
              </a:rPr>
              <a:t>Este módulo de elasticidad longitudinal se llama </a:t>
            </a:r>
            <a:r>
              <a:rPr lang="es-MX" sz="2000" u="sng">
                <a:solidFill>
                  <a:srgbClr val="000000"/>
                </a:solidFill>
              </a:rPr>
              <a:t>módulo de Young</a:t>
            </a:r>
            <a:r>
              <a:rPr lang="es-MX" sz="2000">
                <a:solidFill>
                  <a:srgbClr val="000000"/>
                </a:solidFill>
              </a:rPr>
              <a:t> y se denota con el símbolo </a:t>
            </a:r>
            <a:r>
              <a:rPr lang="es-MX" sz="2000" i="1" u="sng">
                <a:solidFill>
                  <a:srgbClr val="000000"/>
                </a:solidFill>
              </a:rPr>
              <a:t>Y</a:t>
            </a:r>
            <a:r>
              <a:rPr lang="es-MX" sz="2000" i="1">
                <a:solidFill>
                  <a:srgbClr val="000000"/>
                </a:solidFill>
              </a:rPr>
              <a:t>.</a:t>
            </a:r>
          </a:p>
        </p:txBody>
      </p:sp>
      <p:graphicFrame>
        <p:nvGraphicFramePr>
          <p:cNvPr id="115731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1811547"/>
              </p:ext>
            </p:extLst>
          </p:nvPr>
        </p:nvGraphicFramePr>
        <p:xfrm>
          <a:off x="3048000" y="2362200"/>
          <a:ext cx="5867400" cy="99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6" name="Ecuación" r:id="rId5" imgW="2514600" imgH="444240" progId="Equation.3">
                  <p:embed/>
                </p:oleObj>
              </mc:Choice>
              <mc:Fallback>
                <p:oleObj name="Ecuación" r:id="rId5" imgW="25146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362200"/>
                        <a:ext cx="5867400" cy="99218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8846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57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5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5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57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 autoUpdateAnimBg="0"/>
      <p:bldP spid="115729" grpId="0" animBg="1" autoUpdateAnimBg="0"/>
      <p:bldP spid="115730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778098"/>
          </a:xfrm>
        </p:spPr>
        <p:txBody>
          <a:bodyPr>
            <a:normAutofit/>
          </a:bodyPr>
          <a:lstStyle/>
          <a:p>
            <a:pPr algn="l"/>
            <a:r>
              <a:rPr lang="es-CL" dirty="0">
                <a:solidFill>
                  <a:srgbClr val="FF0000"/>
                </a:solidFill>
              </a:rPr>
              <a:t>Módulo de Young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Esfuerzo y Deformaciones</a:t>
            </a:r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22</a:t>
            </a:fld>
            <a:endParaRPr lang="es-CL" dirty="0"/>
          </a:p>
        </p:txBody>
      </p:sp>
      <p:sp>
        <p:nvSpPr>
          <p:cNvPr id="9" name="8 Rectángulo"/>
          <p:cNvSpPr/>
          <p:nvPr/>
        </p:nvSpPr>
        <p:spPr>
          <a:xfrm>
            <a:off x="395536" y="1137518"/>
            <a:ext cx="81369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800" dirty="0"/>
              <a:t>Para materiales cuya longitud es mucho mayor que el ancho o espesor, se tiene preocupación por el módulo longitudinal de elasticidad, o módulo de Young (Y).</a:t>
            </a:r>
          </a:p>
        </p:txBody>
      </p:sp>
      <p:grpSp>
        <p:nvGrpSpPr>
          <p:cNvPr id="10" name="Group 1043"/>
          <p:cNvGrpSpPr>
            <a:grpSpLocks/>
          </p:cNvGrpSpPr>
          <p:nvPr/>
        </p:nvGrpSpPr>
        <p:grpSpPr bwMode="auto">
          <a:xfrm>
            <a:off x="1026256" y="2996406"/>
            <a:ext cx="6875463" cy="1169988"/>
            <a:chOff x="768" y="2256"/>
            <a:chExt cx="4331" cy="737"/>
          </a:xfrm>
        </p:grpSpPr>
        <p:sp>
          <p:nvSpPr>
            <p:cNvPr id="11" name="AutoShape 1031"/>
            <p:cNvSpPr>
              <a:spLocks noChangeAspect="1" noChangeArrowheads="1" noTextEdit="1"/>
            </p:cNvSpPr>
            <p:nvPr/>
          </p:nvSpPr>
          <p:spPr bwMode="auto">
            <a:xfrm>
              <a:off x="768" y="2256"/>
              <a:ext cx="4331" cy="737"/>
            </a:xfrm>
            <a:prstGeom prst="rect">
              <a:avLst/>
            </a:prstGeom>
            <a:solidFill>
              <a:srgbClr val="CCFFCC"/>
            </a:solidFill>
            <a:ln w="28575" algn="ctr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s-CL"/>
            </a:p>
          </p:txBody>
        </p:sp>
        <p:graphicFrame>
          <p:nvGraphicFramePr>
            <p:cNvPr id="12" name="Object 1041"/>
            <p:cNvGraphicFramePr>
              <a:graphicFrameLocks noChangeAspect="1"/>
            </p:cNvGraphicFramePr>
            <p:nvPr/>
          </p:nvGraphicFramePr>
          <p:xfrm>
            <a:off x="816" y="2352"/>
            <a:ext cx="4224" cy="6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75" name="Ecuación" r:id="rId3" imgW="2882880" imgH="419040" progId="Equation.3">
                    <p:embed/>
                  </p:oleObj>
                </mc:Choice>
                <mc:Fallback>
                  <p:oleObj name="Ecuación" r:id="rId3" imgW="2882880" imgH="419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6" y="2352"/>
                          <a:ext cx="4224" cy="6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3" name="Object 10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044090"/>
              </p:ext>
            </p:extLst>
          </p:nvPr>
        </p:nvGraphicFramePr>
        <p:xfrm>
          <a:off x="1106268" y="4636455"/>
          <a:ext cx="3200400" cy="118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6" name="Equation" r:id="rId5" imgW="1168200" imgH="431640" progId="Equation.DSMT4">
                  <p:embed/>
                </p:oleObj>
              </mc:Choice>
              <mc:Fallback>
                <p:oleObj name="Equation" r:id="rId5" imgW="11682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6268" y="4636455"/>
                        <a:ext cx="3200400" cy="118268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chemeClr val="bg2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052"/>
          <p:cNvGrpSpPr>
            <a:grpSpLocks/>
          </p:cNvGrpSpPr>
          <p:nvPr/>
        </p:nvGrpSpPr>
        <p:grpSpPr bwMode="auto">
          <a:xfrm>
            <a:off x="4535268" y="4636455"/>
            <a:ext cx="3463925" cy="1190625"/>
            <a:chOff x="2976" y="3264"/>
            <a:chExt cx="2182" cy="750"/>
          </a:xfrm>
        </p:grpSpPr>
        <p:sp>
          <p:nvSpPr>
            <p:cNvPr id="15" name="AutoShape 1044"/>
            <p:cNvSpPr>
              <a:spLocks noChangeAspect="1" noChangeArrowheads="1" noTextEdit="1"/>
            </p:cNvSpPr>
            <p:nvPr/>
          </p:nvSpPr>
          <p:spPr bwMode="auto">
            <a:xfrm>
              <a:off x="2976" y="3264"/>
              <a:ext cx="2182" cy="727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s-CL"/>
            </a:p>
          </p:txBody>
        </p:sp>
        <p:sp>
          <p:nvSpPr>
            <p:cNvPr id="16" name="Line 1046"/>
            <p:cNvSpPr>
              <a:spLocks noChangeShapeType="1"/>
            </p:cNvSpPr>
            <p:nvPr/>
          </p:nvSpPr>
          <p:spPr bwMode="auto">
            <a:xfrm>
              <a:off x="4673" y="3639"/>
              <a:ext cx="41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17" name="Rectangle 1047"/>
            <p:cNvSpPr>
              <a:spLocks noChangeArrowheads="1"/>
            </p:cNvSpPr>
            <p:nvPr/>
          </p:nvSpPr>
          <p:spPr bwMode="auto">
            <a:xfrm>
              <a:off x="4967" y="3656"/>
              <a:ext cx="84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sz="2100">
                  <a:solidFill>
                    <a:srgbClr val="000000"/>
                  </a:solidFill>
                </a:rPr>
                <a:t>2</a:t>
              </a:r>
              <a:endParaRPr lang="es-MX"/>
            </a:p>
          </p:txBody>
        </p:sp>
        <p:sp>
          <p:nvSpPr>
            <p:cNvPr id="18" name="Rectangle 1048"/>
            <p:cNvSpPr>
              <a:spLocks noChangeArrowheads="1"/>
            </p:cNvSpPr>
            <p:nvPr/>
          </p:nvSpPr>
          <p:spPr bwMode="auto">
            <a:xfrm>
              <a:off x="4774" y="3281"/>
              <a:ext cx="218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sz="3500">
                  <a:solidFill>
                    <a:srgbClr val="000000"/>
                  </a:solidFill>
                </a:rPr>
                <a:t>lb</a:t>
              </a:r>
              <a:endParaRPr lang="es-MX"/>
            </a:p>
          </p:txBody>
        </p:sp>
        <p:sp>
          <p:nvSpPr>
            <p:cNvPr id="19" name="Rectangle 1050"/>
            <p:cNvSpPr>
              <a:spLocks noChangeArrowheads="1"/>
            </p:cNvSpPr>
            <p:nvPr/>
          </p:nvSpPr>
          <p:spPr bwMode="auto">
            <a:xfrm>
              <a:off x="4683" y="3678"/>
              <a:ext cx="288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sz="3500">
                  <a:solidFill>
                    <a:srgbClr val="000000"/>
                  </a:solidFill>
                </a:rPr>
                <a:t>in.</a:t>
              </a:r>
              <a:endParaRPr lang="es-MX"/>
            </a:p>
          </p:txBody>
        </p:sp>
        <p:sp>
          <p:nvSpPr>
            <p:cNvPr id="20" name="Rectangle 1051"/>
            <p:cNvSpPr>
              <a:spLocks noChangeArrowheads="1"/>
            </p:cNvSpPr>
            <p:nvPr/>
          </p:nvSpPr>
          <p:spPr bwMode="auto">
            <a:xfrm>
              <a:off x="2976" y="3408"/>
              <a:ext cx="1613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sz="3300" i="1">
                  <a:solidFill>
                    <a:srgbClr val="000000"/>
                  </a:solidFill>
                </a:rPr>
                <a:t>Unidades</a:t>
              </a:r>
              <a:r>
                <a:rPr lang="es-MX" sz="3300">
                  <a:solidFill>
                    <a:srgbClr val="000000"/>
                  </a:solidFill>
                </a:rPr>
                <a:t>:</a:t>
              </a:r>
              <a:r>
                <a:rPr lang="es-MX" sz="3300" i="1">
                  <a:solidFill>
                    <a:srgbClr val="000000"/>
                  </a:solidFill>
                </a:rPr>
                <a:t> </a:t>
              </a:r>
              <a:r>
                <a:rPr lang="es-MX" sz="3300">
                  <a:solidFill>
                    <a:srgbClr val="000000"/>
                  </a:solidFill>
                </a:rPr>
                <a:t>Pa </a:t>
              </a:r>
              <a:r>
                <a:rPr lang="es-MX" sz="3300" i="1">
                  <a:solidFill>
                    <a:srgbClr val="000000"/>
                  </a:solidFill>
                </a:rPr>
                <a:t>o</a:t>
              </a:r>
              <a:endParaRPr lang="es-MX" sz="3300"/>
            </a:p>
          </p:txBody>
        </p:sp>
      </p:grpSp>
    </p:spTree>
    <p:extLst>
      <p:ext uri="{BB962C8B-B14F-4D97-AF65-F5344CB8AC3E}">
        <p14:creationId xmlns:p14="http://schemas.microsoft.com/office/powerpoint/2010/main" val="834802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Esfuerzo y Deformaciones</a:t>
            </a:r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23</a:t>
            </a:fld>
            <a:endParaRPr lang="es-CL" dirty="0"/>
          </a:p>
        </p:txBody>
      </p:sp>
      <p:sp>
        <p:nvSpPr>
          <p:cNvPr id="21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548680"/>
            <a:ext cx="5616624" cy="2016224"/>
          </a:xfrm>
        </p:spPr>
        <p:txBody>
          <a:bodyPr>
            <a:normAutofit fontScale="90000"/>
          </a:bodyPr>
          <a:lstStyle/>
          <a:p>
            <a:pPr algn="l"/>
            <a:r>
              <a:rPr lang="es-MX" sz="3000" u="sng" dirty="0"/>
              <a:t>Ejemplo 4:</a:t>
            </a:r>
            <a:r>
              <a:rPr lang="es-MX" sz="3000" dirty="0"/>
              <a:t>  El módulo de Young para el latón es 8.96 x 10</a:t>
            </a:r>
            <a:r>
              <a:rPr lang="es-MX" sz="3000" baseline="30000" dirty="0"/>
              <a:t>11 </a:t>
            </a:r>
            <a:r>
              <a:rPr lang="es-MX" sz="3000" dirty="0" err="1"/>
              <a:t>Pa</a:t>
            </a:r>
            <a:r>
              <a:rPr lang="es-MX" sz="3000" dirty="0"/>
              <a:t>. Un peso de 120 N se une a un alambre de latón de 8 m de largo; encuentre el aumento en longitud. El diámetro es 1.5 </a:t>
            </a:r>
            <a:r>
              <a:rPr lang="es-MX" sz="3000" dirty="0" err="1"/>
              <a:t>mm.</a:t>
            </a:r>
            <a:endParaRPr lang="es-MX" sz="3000" u="sng" dirty="0"/>
          </a:p>
        </p:txBody>
      </p:sp>
      <p:grpSp>
        <p:nvGrpSpPr>
          <p:cNvPr id="22" name="Group 22"/>
          <p:cNvGrpSpPr>
            <a:grpSpLocks/>
          </p:cNvGrpSpPr>
          <p:nvPr/>
        </p:nvGrpSpPr>
        <p:grpSpPr bwMode="auto">
          <a:xfrm>
            <a:off x="6157664" y="798884"/>
            <a:ext cx="2590800" cy="3278188"/>
            <a:chOff x="3888" y="144"/>
            <a:chExt cx="1632" cy="2065"/>
          </a:xfrm>
        </p:grpSpPr>
        <p:sp>
          <p:nvSpPr>
            <p:cNvPr id="23" name="Rectangle 15"/>
            <p:cNvSpPr>
              <a:spLocks noChangeArrowheads="1"/>
            </p:cNvSpPr>
            <p:nvPr/>
          </p:nvSpPr>
          <p:spPr bwMode="auto">
            <a:xfrm>
              <a:off x="3888" y="144"/>
              <a:ext cx="1632" cy="2064"/>
            </a:xfrm>
            <a:prstGeom prst="rect">
              <a:avLst/>
            </a:prstGeom>
            <a:solidFill>
              <a:srgbClr val="CCFFCC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24" name="Rectangle 4"/>
            <p:cNvSpPr>
              <a:spLocks noChangeArrowheads="1"/>
            </p:cNvSpPr>
            <p:nvPr/>
          </p:nvSpPr>
          <p:spPr bwMode="auto">
            <a:xfrm>
              <a:off x="4080" y="288"/>
              <a:ext cx="1344" cy="9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25" name="Rectangle 5"/>
            <p:cNvSpPr>
              <a:spLocks noChangeArrowheads="1"/>
            </p:cNvSpPr>
            <p:nvPr/>
          </p:nvSpPr>
          <p:spPr bwMode="auto">
            <a:xfrm>
              <a:off x="4431" y="384"/>
              <a:ext cx="58" cy="1008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26" name="Rectangle 6"/>
            <p:cNvSpPr>
              <a:spLocks noChangeArrowheads="1"/>
            </p:cNvSpPr>
            <p:nvPr/>
          </p:nvSpPr>
          <p:spPr bwMode="auto">
            <a:xfrm>
              <a:off x="5015" y="384"/>
              <a:ext cx="58" cy="1200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27" name="AutoShape 7"/>
            <p:cNvSpPr>
              <a:spLocks noChangeArrowheads="1"/>
            </p:cNvSpPr>
            <p:nvPr/>
          </p:nvSpPr>
          <p:spPr bwMode="auto">
            <a:xfrm flipV="1">
              <a:off x="4812" y="1584"/>
              <a:ext cx="467" cy="336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28" name="Line 8"/>
            <p:cNvSpPr>
              <a:spLocks noChangeShapeType="1"/>
            </p:cNvSpPr>
            <p:nvPr/>
          </p:nvSpPr>
          <p:spPr bwMode="auto">
            <a:xfrm>
              <a:off x="4255" y="1392"/>
              <a:ext cx="5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29" name="Line 9"/>
            <p:cNvSpPr>
              <a:spLocks noChangeShapeType="1"/>
            </p:cNvSpPr>
            <p:nvPr/>
          </p:nvSpPr>
          <p:spPr bwMode="auto">
            <a:xfrm>
              <a:off x="4255" y="1584"/>
              <a:ext cx="64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30" name="Line 10"/>
            <p:cNvSpPr>
              <a:spLocks noChangeShapeType="1"/>
            </p:cNvSpPr>
            <p:nvPr/>
          </p:nvSpPr>
          <p:spPr bwMode="auto">
            <a:xfrm>
              <a:off x="4606" y="1200"/>
              <a:ext cx="0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31" name="Line 11"/>
            <p:cNvSpPr>
              <a:spLocks noChangeShapeType="1"/>
            </p:cNvSpPr>
            <p:nvPr/>
          </p:nvSpPr>
          <p:spPr bwMode="auto">
            <a:xfrm flipV="1">
              <a:off x="4606" y="1584"/>
              <a:ext cx="0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32" name="Text Box 12"/>
            <p:cNvSpPr txBox="1">
              <a:spLocks noChangeArrowheads="1"/>
            </p:cNvSpPr>
            <p:nvPr/>
          </p:nvSpPr>
          <p:spPr bwMode="auto">
            <a:xfrm>
              <a:off x="3984" y="768"/>
              <a:ext cx="484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>
                  <a:solidFill>
                    <a:srgbClr val="000000"/>
                  </a:solidFill>
                </a:rPr>
                <a:t>8 m</a:t>
              </a:r>
            </a:p>
          </p:txBody>
        </p:sp>
        <p:sp>
          <p:nvSpPr>
            <p:cNvPr id="33" name="Text Box 13"/>
            <p:cNvSpPr txBox="1">
              <a:spLocks noChangeArrowheads="1"/>
            </p:cNvSpPr>
            <p:nvPr/>
          </p:nvSpPr>
          <p:spPr bwMode="auto">
            <a:xfrm>
              <a:off x="4197" y="1536"/>
              <a:ext cx="409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 sz="2400">
                  <a:solidFill>
                    <a:srgbClr val="000000"/>
                  </a:solidFill>
                  <a:latin typeface="Symbol" pitchFamily="18" charset="2"/>
                </a:rPr>
                <a:t>D</a:t>
              </a:r>
              <a:r>
                <a:rPr lang="es-MX" sz="2400">
                  <a:solidFill>
                    <a:srgbClr val="000000"/>
                  </a:solidFill>
                  <a:latin typeface="Tahoma" pitchFamily="34" charset="0"/>
                </a:rPr>
                <a:t>L</a:t>
              </a:r>
              <a:endParaRPr lang="es-MX" sz="2400">
                <a:solidFill>
                  <a:srgbClr val="000000"/>
                </a:solidFill>
                <a:latin typeface="Symbol" pitchFamily="18" charset="2"/>
              </a:endParaRPr>
            </a:p>
          </p:txBody>
        </p:sp>
        <p:sp>
          <p:nvSpPr>
            <p:cNvPr id="34" name="Text Box 16"/>
            <p:cNvSpPr txBox="1">
              <a:spLocks noChangeArrowheads="1"/>
            </p:cNvSpPr>
            <p:nvPr/>
          </p:nvSpPr>
          <p:spPr bwMode="auto">
            <a:xfrm>
              <a:off x="4752" y="1824"/>
              <a:ext cx="720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>
                  <a:solidFill>
                    <a:srgbClr val="000000"/>
                  </a:solidFill>
                </a:rPr>
                <a:t>120 N</a:t>
              </a:r>
            </a:p>
          </p:txBody>
        </p:sp>
      </p:grpSp>
      <p:sp>
        <p:nvSpPr>
          <p:cNvPr id="35" name="Text Box 18"/>
          <p:cNvSpPr txBox="1">
            <a:spLocks noChangeArrowheads="1"/>
          </p:cNvSpPr>
          <p:nvPr/>
        </p:nvSpPr>
        <p:spPr bwMode="auto">
          <a:xfrm>
            <a:off x="251520" y="2902743"/>
            <a:ext cx="5562600" cy="59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>
            <a:spAutoFit/>
          </a:bodyPr>
          <a:lstStyle/>
          <a:p>
            <a:r>
              <a:rPr lang="es-MX" sz="27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Primero encuentre el área del alambre:</a:t>
            </a: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0848000"/>
              </p:ext>
            </p:extLst>
          </p:nvPr>
        </p:nvGraphicFramePr>
        <p:xfrm>
          <a:off x="914400" y="3881438"/>
          <a:ext cx="4156075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0" name="Equation" r:id="rId5" imgW="1625600" imgH="419100" progId="Equation.DSMT4">
                  <p:embed/>
                </p:oleObj>
              </mc:Choice>
              <mc:Fallback>
                <p:oleObj name="Equation" r:id="rId5" imgW="1625600" imgH="4191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881438"/>
                        <a:ext cx="4156075" cy="107156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 Box 20"/>
          <p:cNvSpPr txBox="1">
            <a:spLocks noChangeArrowheads="1"/>
          </p:cNvSpPr>
          <p:nvPr/>
        </p:nvSpPr>
        <p:spPr bwMode="auto">
          <a:xfrm>
            <a:off x="6005264" y="4394525"/>
            <a:ext cx="2895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>
            <a:spAutoFit/>
          </a:bodyPr>
          <a:lstStyle/>
          <a:p>
            <a:r>
              <a:rPr lang="es-MX" i="1" dirty="0"/>
              <a:t>A</a:t>
            </a:r>
            <a:r>
              <a:rPr lang="es-MX" dirty="0"/>
              <a:t> = 1.77 x 10</a:t>
            </a:r>
            <a:r>
              <a:rPr lang="es-MX" baseline="30000" dirty="0"/>
              <a:t>-6</a:t>
            </a:r>
            <a:r>
              <a:rPr lang="es-MX" dirty="0"/>
              <a:t> m</a:t>
            </a:r>
            <a:r>
              <a:rPr lang="es-MX" baseline="30000" dirty="0"/>
              <a:t>2</a:t>
            </a:r>
            <a:endParaRPr lang="es-MX" dirty="0"/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/>
        </p:nvGraphicFramePr>
        <p:xfrm>
          <a:off x="2362200" y="5105400"/>
          <a:ext cx="4114800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1" name="Equation" r:id="rId7" imgW="1473200" imgH="431800" progId="Equation.DSMT4">
                  <p:embed/>
                </p:oleObj>
              </mc:Choice>
              <mc:Fallback>
                <p:oleObj name="Equation" r:id="rId7" imgW="1473200" imgH="4318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105400"/>
                        <a:ext cx="4114800" cy="12065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317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chemeClr val="bg2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2878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utoUpdateAnimBg="0"/>
      <p:bldP spid="35" grpId="0" autoUpdateAnimBg="0"/>
      <p:bldP spid="36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Esfuerzo y Deformaciones</a:t>
            </a:r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24</a:t>
            </a:fld>
            <a:endParaRPr lang="es-CL" dirty="0"/>
          </a:p>
        </p:txBody>
      </p:sp>
      <p:grpSp>
        <p:nvGrpSpPr>
          <p:cNvPr id="22" name="Group 22"/>
          <p:cNvGrpSpPr>
            <a:grpSpLocks/>
          </p:cNvGrpSpPr>
          <p:nvPr/>
        </p:nvGrpSpPr>
        <p:grpSpPr bwMode="auto">
          <a:xfrm>
            <a:off x="6157664" y="798884"/>
            <a:ext cx="2590800" cy="3278188"/>
            <a:chOff x="3888" y="144"/>
            <a:chExt cx="1632" cy="2065"/>
          </a:xfrm>
        </p:grpSpPr>
        <p:sp>
          <p:nvSpPr>
            <p:cNvPr id="23" name="Rectangle 15"/>
            <p:cNvSpPr>
              <a:spLocks noChangeArrowheads="1"/>
            </p:cNvSpPr>
            <p:nvPr/>
          </p:nvSpPr>
          <p:spPr bwMode="auto">
            <a:xfrm>
              <a:off x="3888" y="144"/>
              <a:ext cx="1632" cy="2064"/>
            </a:xfrm>
            <a:prstGeom prst="rect">
              <a:avLst/>
            </a:prstGeom>
            <a:solidFill>
              <a:srgbClr val="CCFFCC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24" name="Rectangle 4"/>
            <p:cNvSpPr>
              <a:spLocks noChangeArrowheads="1"/>
            </p:cNvSpPr>
            <p:nvPr/>
          </p:nvSpPr>
          <p:spPr bwMode="auto">
            <a:xfrm>
              <a:off x="4080" y="288"/>
              <a:ext cx="1344" cy="9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25" name="Rectangle 5"/>
            <p:cNvSpPr>
              <a:spLocks noChangeArrowheads="1"/>
            </p:cNvSpPr>
            <p:nvPr/>
          </p:nvSpPr>
          <p:spPr bwMode="auto">
            <a:xfrm>
              <a:off x="4431" y="384"/>
              <a:ext cx="58" cy="1008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26" name="Rectangle 6"/>
            <p:cNvSpPr>
              <a:spLocks noChangeArrowheads="1"/>
            </p:cNvSpPr>
            <p:nvPr/>
          </p:nvSpPr>
          <p:spPr bwMode="auto">
            <a:xfrm>
              <a:off x="5015" y="384"/>
              <a:ext cx="58" cy="1200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27" name="AutoShape 7"/>
            <p:cNvSpPr>
              <a:spLocks noChangeArrowheads="1"/>
            </p:cNvSpPr>
            <p:nvPr/>
          </p:nvSpPr>
          <p:spPr bwMode="auto">
            <a:xfrm flipV="1">
              <a:off x="4812" y="1584"/>
              <a:ext cx="467" cy="336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28" name="Line 8"/>
            <p:cNvSpPr>
              <a:spLocks noChangeShapeType="1"/>
            </p:cNvSpPr>
            <p:nvPr/>
          </p:nvSpPr>
          <p:spPr bwMode="auto">
            <a:xfrm>
              <a:off x="4255" y="1392"/>
              <a:ext cx="5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29" name="Line 9"/>
            <p:cNvSpPr>
              <a:spLocks noChangeShapeType="1"/>
            </p:cNvSpPr>
            <p:nvPr/>
          </p:nvSpPr>
          <p:spPr bwMode="auto">
            <a:xfrm>
              <a:off x="4255" y="1584"/>
              <a:ext cx="64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30" name="Line 10"/>
            <p:cNvSpPr>
              <a:spLocks noChangeShapeType="1"/>
            </p:cNvSpPr>
            <p:nvPr/>
          </p:nvSpPr>
          <p:spPr bwMode="auto">
            <a:xfrm>
              <a:off x="4606" y="1200"/>
              <a:ext cx="0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31" name="Line 11"/>
            <p:cNvSpPr>
              <a:spLocks noChangeShapeType="1"/>
            </p:cNvSpPr>
            <p:nvPr/>
          </p:nvSpPr>
          <p:spPr bwMode="auto">
            <a:xfrm flipV="1">
              <a:off x="4606" y="1584"/>
              <a:ext cx="0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32" name="Text Box 12"/>
            <p:cNvSpPr txBox="1">
              <a:spLocks noChangeArrowheads="1"/>
            </p:cNvSpPr>
            <p:nvPr/>
          </p:nvSpPr>
          <p:spPr bwMode="auto">
            <a:xfrm>
              <a:off x="3984" y="768"/>
              <a:ext cx="484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>
                  <a:solidFill>
                    <a:srgbClr val="000000"/>
                  </a:solidFill>
                </a:rPr>
                <a:t>8 m</a:t>
              </a:r>
            </a:p>
          </p:txBody>
        </p:sp>
        <p:sp>
          <p:nvSpPr>
            <p:cNvPr id="33" name="Text Box 13"/>
            <p:cNvSpPr txBox="1">
              <a:spLocks noChangeArrowheads="1"/>
            </p:cNvSpPr>
            <p:nvPr/>
          </p:nvSpPr>
          <p:spPr bwMode="auto">
            <a:xfrm>
              <a:off x="4197" y="1536"/>
              <a:ext cx="409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 sz="2400">
                  <a:solidFill>
                    <a:srgbClr val="000000"/>
                  </a:solidFill>
                  <a:latin typeface="Symbol" pitchFamily="18" charset="2"/>
                </a:rPr>
                <a:t>D</a:t>
              </a:r>
              <a:r>
                <a:rPr lang="es-MX" sz="2400">
                  <a:solidFill>
                    <a:srgbClr val="000000"/>
                  </a:solidFill>
                  <a:latin typeface="Tahoma" pitchFamily="34" charset="0"/>
                </a:rPr>
                <a:t>L</a:t>
              </a:r>
              <a:endParaRPr lang="es-MX" sz="2400">
                <a:solidFill>
                  <a:srgbClr val="000000"/>
                </a:solidFill>
                <a:latin typeface="Symbol" pitchFamily="18" charset="2"/>
              </a:endParaRPr>
            </a:p>
          </p:txBody>
        </p:sp>
        <p:sp>
          <p:nvSpPr>
            <p:cNvPr id="34" name="Text Box 16"/>
            <p:cNvSpPr txBox="1">
              <a:spLocks noChangeArrowheads="1"/>
            </p:cNvSpPr>
            <p:nvPr/>
          </p:nvSpPr>
          <p:spPr bwMode="auto">
            <a:xfrm>
              <a:off x="4752" y="1824"/>
              <a:ext cx="720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>
                  <a:solidFill>
                    <a:srgbClr val="000000"/>
                  </a:solidFill>
                </a:rPr>
                <a:t>120 N</a:t>
              </a:r>
            </a:p>
          </p:txBody>
        </p:sp>
      </p:grpSp>
      <p:sp>
        <p:nvSpPr>
          <p:cNvPr id="37" name="Rectangle 2"/>
          <p:cNvSpPr>
            <a:spLocks noGrp="1" noChangeArrowheads="1"/>
          </p:cNvSpPr>
          <p:nvPr>
            <p:ph type="title"/>
          </p:nvPr>
        </p:nvSpPr>
        <p:spPr>
          <a:xfrm>
            <a:off x="442020" y="227384"/>
            <a:ext cx="5181600" cy="1143000"/>
          </a:xfrm>
        </p:spPr>
        <p:txBody>
          <a:bodyPr/>
          <a:lstStyle/>
          <a:p>
            <a:r>
              <a:rPr lang="es-MX" sz="3200" u="sng"/>
              <a:t>Ejemplo 4:</a:t>
            </a:r>
            <a:r>
              <a:rPr lang="es-MX" sz="3200"/>
              <a:t>  </a:t>
            </a:r>
            <a:r>
              <a:rPr lang="es-MX" sz="3200">
                <a:solidFill>
                  <a:schemeClr val="tx1"/>
                </a:solidFill>
              </a:rPr>
              <a:t>(continuación)</a:t>
            </a:r>
            <a:endParaRPr lang="es-MX" sz="3200" u="sng"/>
          </a:p>
        </p:txBody>
      </p:sp>
      <p:sp>
        <p:nvSpPr>
          <p:cNvPr id="38" name="Text Box 21"/>
          <p:cNvSpPr txBox="1">
            <a:spLocks noChangeArrowheads="1"/>
          </p:cNvSpPr>
          <p:nvPr/>
        </p:nvSpPr>
        <p:spPr bwMode="auto">
          <a:xfrm>
            <a:off x="762000" y="1740297"/>
            <a:ext cx="4724400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>
            <a:spAutoFit/>
          </a:bodyPr>
          <a:lstStyle/>
          <a:p>
            <a:r>
              <a:rPr lang="es-MX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</a:t>
            </a:r>
            <a:r>
              <a:rPr lang="es-MX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8 m;   </a:t>
            </a:r>
            <a:r>
              <a:rPr lang="es-MX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= </a:t>
            </a:r>
            <a:r>
              <a:rPr lang="es-MX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1.77 x 10</a:t>
            </a:r>
            <a:r>
              <a:rPr lang="es-MX" sz="2800" baseline="30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-6 </a:t>
            </a:r>
            <a:r>
              <a:rPr lang="es-MX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s-MX" sz="2800" baseline="30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endParaRPr lang="es-MX" sz="28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s-MX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F = </a:t>
            </a:r>
            <a:r>
              <a:rPr lang="es-MX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120 N;   </a:t>
            </a:r>
            <a:r>
              <a:rPr lang="es-MX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D</a:t>
            </a:r>
            <a:r>
              <a:rPr lang="es-MX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 = ?</a:t>
            </a:r>
          </a:p>
        </p:txBody>
      </p:sp>
      <p:sp>
        <p:nvSpPr>
          <p:cNvPr id="39" name="Text Box 20"/>
          <p:cNvSpPr txBox="1">
            <a:spLocks noChangeArrowheads="1"/>
          </p:cNvSpPr>
          <p:nvPr/>
        </p:nvSpPr>
        <p:spPr bwMode="auto">
          <a:xfrm>
            <a:off x="685800" y="1124744"/>
            <a:ext cx="48768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>
            <a:spAutoFit/>
          </a:bodyPr>
          <a:lstStyle/>
          <a:p>
            <a:r>
              <a:rPr lang="es-MX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 = </a:t>
            </a:r>
            <a:r>
              <a:rPr lang="es-MX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8.96 x 10</a:t>
            </a:r>
            <a:r>
              <a:rPr lang="es-MX" sz="2800" baseline="30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r>
              <a:rPr lang="es-MX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MX" sz="2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</a:t>
            </a:r>
            <a:r>
              <a:rPr lang="es-MX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;  </a:t>
            </a:r>
            <a:r>
              <a:rPr lang="es-MX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 = </a:t>
            </a:r>
            <a:r>
              <a:rPr lang="es-MX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120 N; 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2064372"/>
              </p:ext>
            </p:extLst>
          </p:nvPr>
        </p:nvGraphicFramePr>
        <p:xfrm>
          <a:off x="676469" y="2924944"/>
          <a:ext cx="3733800" cy="109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4" name="Equation" r:id="rId5" imgW="1473200" imgH="431800" progId="Equation.DSMT4">
                  <p:embed/>
                </p:oleObj>
              </mc:Choice>
              <mc:Fallback>
                <p:oleObj name="Equation" r:id="rId5" imgW="1473200" imgH="4318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469" y="2924944"/>
                        <a:ext cx="3733800" cy="109378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7982071"/>
              </p:ext>
            </p:extLst>
          </p:nvPr>
        </p:nvGraphicFramePr>
        <p:xfrm>
          <a:off x="755576" y="4221088"/>
          <a:ext cx="6696075" cy="106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5" name="Equation" r:id="rId7" imgW="2641600" imgH="419100" progId="Equation.DSMT4">
                  <p:embed/>
                </p:oleObj>
              </mc:Choice>
              <mc:Fallback>
                <p:oleObj name="Equation" r:id="rId7" imgW="2641600" imgH="4191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4221088"/>
                        <a:ext cx="6696075" cy="106203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 Box 25"/>
          <p:cNvSpPr txBox="1">
            <a:spLocks noChangeArrowheads="1"/>
          </p:cNvSpPr>
          <p:nvPr/>
        </p:nvSpPr>
        <p:spPr bwMode="auto">
          <a:xfrm>
            <a:off x="4419600" y="5540861"/>
            <a:ext cx="2743200" cy="615553"/>
          </a:xfrm>
          <a:prstGeom prst="rect">
            <a:avLst/>
          </a:prstGeom>
          <a:solidFill>
            <a:srgbClr val="FFFFCC"/>
          </a:solidFill>
          <a:ln w="3175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tIns="91440" bIns="91440">
            <a:spAutoFit/>
          </a:bodyPr>
          <a:lstStyle/>
          <a:p>
            <a:r>
              <a:rPr lang="es-MX" sz="2800" i="1">
                <a:solidFill>
                  <a:srgbClr val="000000"/>
                </a:solidFill>
                <a:latin typeface="Symbol" pitchFamily="18" charset="2"/>
              </a:rPr>
              <a:t>D</a:t>
            </a:r>
            <a:r>
              <a:rPr lang="es-MX" sz="2800" i="1">
                <a:solidFill>
                  <a:srgbClr val="000000"/>
                </a:solidFill>
                <a:latin typeface="Tahoma" pitchFamily="34" charset="0"/>
              </a:rPr>
              <a:t>L</a:t>
            </a:r>
            <a:r>
              <a:rPr lang="es-MX" sz="2800">
                <a:solidFill>
                  <a:srgbClr val="000000"/>
                </a:solidFill>
                <a:latin typeface="Tahoma" pitchFamily="34" charset="0"/>
              </a:rPr>
              <a:t> = 0.605 mm</a:t>
            </a:r>
            <a:endParaRPr lang="es-MX" sz="2800">
              <a:solidFill>
                <a:srgbClr val="000000"/>
              </a:solidFill>
              <a:latin typeface="Symbol" pitchFamily="18" charset="2"/>
            </a:endParaRPr>
          </a:p>
        </p:txBody>
      </p:sp>
      <p:sp>
        <p:nvSpPr>
          <p:cNvPr id="41" name="Text Box 26"/>
          <p:cNvSpPr txBox="1">
            <a:spLocks noChangeArrowheads="1"/>
          </p:cNvSpPr>
          <p:nvPr/>
        </p:nvSpPr>
        <p:spPr bwMode="auto">
          <a:xfrm>
            <a:off x="762000" y="5540861"/>
            <a:ext cx="34290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>
            <a:spAutoFit/>
          </a:bodyPr>
          <a:lstStyle/>
          <a:p>
            <a:r>
              <a:rPr lang="es-MX" sz="2800" dirty="0"/>
              <a:t>Aumento en longitud:</a:t>
            </a:r>
          </a:p>
        </p:txBody>
      </p:sp>
    </p:spTree>
    <p:extLst>
      <p:ext uri="{BB962C8B-B14F-4D97-AF65-F5344CB8AC3E}">
        <p14:creationId xmlns:p14="http://schemas.microsoft.com/office/powerpoint/2010/main" val="1562327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utoUpdateAnimBg="0"/>
      <p:bldP spid="38" grpId="0" autoUpdateAnimBg="0"/>
      <p:bldP spid="39" grpId="0" autoUpdateAnimBg="0"/>
      <p:bldP spid="40" grpId="0" animBg="1" autoUpdateAnimBg="0"/>
      <p:bldP spid="4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007" name="Group 7"/>
          <p:cNvGrpSpPr>
            <a:grpSpLocks/>
          </p:cNvGrpSpPr>
          <p:nvPr/>
        </p:nvGrpSpPr>
        <p:grpSpPr bwMode="auto">
          <a:xfrm>
            <a:off x="685800" y="1063625"/>
            <a:ext cx="7696200" cy="5565775"/>
            <a:chOff x="432" y="670"/>
            <a:chExt cx="4525" cy="3506"/>
          </a:xfrm>
        </p:grpSpPr>
        <p:pic>
          <p:nvPicPr>
            <p:cNvPr id="128004" name="Picture 4" descr="bungee-SS0706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670"/>
              <a:ext cx="2411" cy="35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8005" name="Text Box 5"/>
            <p:cNvSpPr txBox="1">
              <a:spLocks noChangeArrowheads="1"/>
            </p:cNvSpPr>
            <p:nvPr/>
          </p:nvSpPr>
          <p:spPr bwMode="auto">
            <a:xfrm>
              <a:off x="2976" y="670"/>
              <a:ext cx="1981" cy="20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s-MX" sz="2400">
                  <a:latin typeface="Tahoma" pitchFamily="34" charset="0"/>
                </a:rPr>
                <a:t>El salto BUNGEE utiliza una larga cuerda elástica que se estira hasta que llega a una longitud máxima que es proporcional al peso del saltador. La elasticidad de la cuerda determina la amplitud de las vibraciones resultantes. Si se excede el </a:t>
              </a:r>
              <a:r>
                <a:rPr lang="es-MX" sz="2400" i="1">
                  <a:latin typeface="Tahoma" pitchFamily="34" charset="0"/>
                </a:rPr>
                <a:t>límite elástico</a:t>
              </a:r>
              <a:r>
                <a:rPr lang="es-MX" sz="2400">
                  <a:latin typeface="Tahoma" pitchFamily="34" charset="0"/>
                </a:rPr>
                <a:t> de la cuerda, ésta se romperá.</a:t>
              </a:r>
              <a:r>
                <a:rPr lang="es-MX" sz="1600" i="1">
                  <a:latin typeface="Tahoma" pitchFamily="34" charset="0"/>
                </a:rPr>
                <a:t> </a:t>
              </a:r>
              <a:r>
                <a:rPr lang="es-MX" sz="1600">
                  <a:latin typeface="Tahoma" pitchFamily="34" charset="0"/>
                </a:rPr>
                <a:t> </a:t>
              </a:r>
              <a:endParaRPr lang="es-MX" sz="3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</p:grpSp>
      <p:sp>
        <p:nvSpPr>
          <p:cNvPr id="128008" name="Text Box 8"/>
          <p:cNvSpPr txBox="1">
            <a:spLocks noChangeArrowheads="1"/>
          </p:cNvSpPr>
          <p:nvPr/>
        </p:nvSpPr>
        <p:spPr bwMode="auto">
          <a:xfrm>
            <a:off x="1981200" y="190500"/>
            <a:ext cx="5334000" cy="7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>
            <a:spAutoFit/>
          </a:bodyPr>
          <a:lstStyle/>
          <a:p>
            <a:r>
              <a:rPr lang="es-MX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Capítulo 13. Elasticidad</a:t>
            </a:r>
          </a:p>
        </p:txBody>
      </p:sp>
      <p:sp>
        <p:nvSpPr>
          <p:cNvPr id="128009" name="Text Box 9"/>
          <p:cNvSpPr txBox="1">
            <a:spLocks noChangeArrowheads="1"/>
          </p:cNvSpPr>
          <p:nvPr/>
        </p:nvSpPr>
        <p:spPr bwMode="auto">
          <a:xfrm>
            <a:off x="3124200" y="5943600"/>
            <a:ext cx="1371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>
            <a:spAutoFit/>
          </a:bodyPr>
          <a:lstStyle/>
          <a:p>
            <a:r>
              <a:rPr lang="es-MX" sz="1200"/>
              <a:t>Photo © Vol. 10 PhotoDisk/Getty</a:t>
            </a:r>
          </a:p>
        </p:txBody>
      </p:sp>
    </p:spTree>
    <p:extLst>
      <p:ext uri="{BB962C8B-B14F-4D97-AF65-F5344CB8AC3E}">
        <p14:creationId xmlns:p14="http://schemas.microsoft.com/office/powerpoint/2010/main" val="2915455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80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8" grpId="0"/>
      <p:bldP spid="12800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685800" y="1828800"/>
            <a:ext cx="7467600" cy="4114800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tIns="91440" bIns="91440" anchor="ctr">
            <a:spAutoFit/>
          </a:bodyPr>
          <a:lstStyle/>
          <a:p>
            <a:endParaRPr lang="es-CL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54360" y="260648"/>
            <a:ext cx="8130480" cy="1143000"/>
          </a:xfrm>
        </p:spPr>
        <p:txBody>
          <a:bodyPr>
            <a:normAutofit fontScale="90000"/>
          </a:bodyPr>
          <a:lstStyle/>
          <a:p>
            <a:r>
              <a:rPr lang="es-MX" sz="3600" dirty="0"/>
              <a:t>Objetivos</a:t>
            </a:r>
            <a:r>
              <a:rPr lang="es-MX" sz="3600" dirty="0" smtClean="0"/>
              <a:t>:</a:t>
            </a:r>
            <a:br>
              <a:rPr lang="es-MX" sz="3600" dirty="0" smtClean="0"/>
            </a:br>
            <a:r>
              <a:rPr lang="es-MX" sz="3600" dirty="0" smtClean="0"/>
              <a:t> </a:t>
            </a:r>
            <a:r>
              <a:rPr lang="es-MX" sz="3600" dirty="0"/>
              <a:t>Después de completar este módulo, deberá:</a:t>
            </a:r>
            <a:endParaRPr lang="es-MX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086600" cy="3810000"/>
          </a:xfrm>
        </p:spPr>
        <p:txBody>
          <a:bodyPr/>
          <a:lstStyle/>
          <a:p>
            <a:r>
              <a:rPr lang="es-MX" sz="2500" dirty="0"/>
              <a:t>Demostrar su comprensión de </a:t>
            </a:r>
            <a:r>
              <a:rPr lang="es-MX" sz="2500" i="1" dirty="0">
                <a:solidFill>
                  <a:srgbClr val="FFFF00"/>
                </a:solidFill>
              </a:rPr>
              <a:t>elasticidad</a:t>
            </a:r>
            <a:r>
              <a:rPr lang="es-MX" sz="2500" i="1" dirty="0"/>
              <a:t>, </a:t>
            </a:r>
            <a:r>
              <a:rPr lang="es-MX" sz="2500" i="1" dirty="0">
                <a:solidFill>
                  <a:srgbClr val="FFFF00"/>
                </a:solidFill>
              </a:rPr>
              <a:t>límite elástico</a:t>
            </a:r>
            <a:r>
              <a:rPr lang="es-MX" sz="2500" i="1" dirty="0"/>
              <a:t>, </a:t>
            </a:r>
            <a:r>
              <a:rPr lang="es-MX" sz="2500" i="1" dirty="0">
                <a:solidFill>
                  <a:srgbClr val="FFFF00"/>
                </a:solidFill>
              </a:rPr>
              <a:t>esfuerzo</a:t>
            </a:r>
            <a:r>
              <a:rPr lang="es-MX" sz="2500" i="1" dirty="0"/>
              <a:t>, </a:t>
            </a:r>
            <a:r>
              <a:rPr lang="es-MX" sz="2500" i="1" dirty="0">
                <a:solidFill>
                  <a:srgbClr val="FFFF00"/>
                </a:solidFill>
              </a:rPr>
              <a:t>deformación</a:t>
            </a:r>
            <a:r>
              <a:rPr lang="es-MX" sz="2500" i="1" dirty="0"/>
              <a:t> y </a:t>
            </a:r>
            <a:r>
              <a:rPr lang="es-MX" sz="2500" i="1" dirty="0">
                <a:solidFill>
                  <a:srgbClr val="FFFF00"/>
                </a:solidFill>
              </a:rPr>
              <a:t>resistencia a la rotura</a:t>
            </a:r>
            <a:r>
              <a:rPr lang="es-MX" sz="2500" dirty="0"/>
              <a:t>.</a:t>
            </a:r>
          </a:p>
          <a:p>
            <a:r>
              <a:rPr lang="es-MX" sz="2500" dirty="0"/>
              <a:t>Escribir y aplicar fórmulas para calcular </a:t>
            </a:r>
            <a:r>
              <a:rPr lang="es-MX" sz="2500" dirty="0">
                <a:solidFill>
                  <a:srgbClr val="FFFF00"/>
                </a:solidFill>
              </a:rPr>
              <a:t>módulo de Young</a:t>
            </a:r>
            <a:r>
              <a:rPr lang="es-MX" sz="2500" dirty="0"/>
              <a:t>, </a:t>
            </a:r>
            <a:r>
              <a:rPr lang="es-MX" sz="2500" dirty="0">
                <a:solidFill>
                  <a:srgbClr val="FFFF00"/>
                </a:solidFill>
              </a:rPr>
              <a:t>módulo de corte</a:t>
            </a:r>
            <a:r>
              <a:rPr lang="es-MX" sz="2500" dirty="0"/>
              <a:t> y </a:t>
            </a:r>
            <a:r>
              <a:rPr lang="es-MX" sz="2500" dirty="0">
                <a:solidFill>
                  <a:srgbClr val="FFFF00"/>
                </a:solidFill>
              </a:rPr>
              <a:t>módulo volumétrico</a:t>
            </a:r>
            <a:r>
              <a:rPr lang="es-MX" sz="2500" dirty="0"/>
              <a:t>.</a:t>
            </a:r>
          </a:p>
          <a:p>
            <a:r>
              <a:rPr lang="es-MX" sz="2500" dirty="0"/>
              <a:t>Resolver problemas que involucren cada uno de los parámetros en los objetivos anteriores.</a:t>
            </a:r>
          </a:p>
        </p:txBody>
      </p:sp>
    </p:spTree>
    <p:extLst>
      <p:ext uri="{BB962C8B-B14F-4D97-AF65-F5344CB8AC3E}">
        <p14:creationId xmlns:p14="http://schemas.microsoft.com/office/powerpoint/2010/main" val="1207488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 autoUpdateAnimBg="0"/>
      <p:bldP spid="7373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8382000" cy="1143000"/>
          </a:xfrm>
        </p:spPr>
        <p:txBody>
          <a:bodyPr/>
          <a:lstStyle/>
          <a:p>
            <a:pPr algn="ctr"/>
            <a:r>
              <a:rPr lang="es-MX" sz="3800"/>
              <a:t>Propiedades elásticas de la materia</a:t>
            </a:r>
          </a:p>
        </p:txBody>
      </p:sp>
      <p:sp>
        <p:nvSpPr>
          <p:cNvPr id="102403" name="Text Box 3"/>
          <p:cNvSpPr txBox="1">
            <a:spLocks noChangeArrowheads="1"/>
          </p:cNvSpPr>
          <p:nvPr/>
        </p:nvSpPr>
        <p:spPr bwMode="auto">
          <a:xfrm>
            <a:off x="838200" y="1905000"/>
            <a:ext cx="7467600" cy="1066800"/>
          </a:xfrm>
          <a:prstGeom prst="rect">
            <a:avLst/>
          </a:prstGeom>
          <a:solidFill>
            <a:srgbClr val="CCFFCC"/>
          </a:solidFill>
          <a:ln w="2857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tIns="91440" bIns="91440">
            <a:spAutoFit/>
          </a:bodyPr>
          <a:lstStyle/>
          <a:p>
            <a:r>
              <a:rPr lang="es-MX">
                <a:solidFill>
                  <a:srgbClr val="000000"/>
                </a:solidFill>
              </a:rPr>
              <a:t>Un </a:t>
            </a:r>
            <a:r>
              <a:rPr lang="es-MX" b="1" u="sng">
                <a:solidFill>
                  <a:srgbClr val="000000"/>
                </a:solidFill>
              </a:rPr>
              <a:t>cuerpo elástico</a:t>
            </a:r>
            <a:r>
              <a:rPr lang="es-MX">
                <a:solidFill>
                  <a:srgbClr val="000000"/>
                </a:solidFill>
              </a:rPr>
              <a:t> es aquel que regresa a su forma original después de una deformación.</a:t>
            </a:r>
          </a:p>
        </p:txBody>
      </p:sp>
      <p:grpSp>
        <p:nvGrpSpPr>
          <p:cNvPr id="102412" name="Group 12"/>
          <p:cNvGrpSpPr>
            <a:grpSpLocks/>
          </p:cNvGrpSpPr>
          <p:nvPr/>
        </p:nvGrpSpPr>
        <p:grpSpPr bwMode="auto">
          <a:xfrm>
            <a:off x="1143000" y="3200400"/>
            <a:ext cx="2667000" cy="3400425"/>
            <a:chOff x="720" y="2016"/>
            <a:chExt cx="1680" cy="2142"/>
          </a:xfrm>
        </p:grpSpPr>
        <p:pic>
          <p:nvPicPr>
            <p:cNvPr id="102407" name="Picture 7" descr="pe03562_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" y="2016"/>
              <a:ext cx="1680" cy="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2409" name="Text Box 9"/>
            <p:cNvSpPr txBox="1">
              <a:spLocks noChangeArrowheads="1"/>
            </p:cNvSpPr>
            <p:nvPr/>
          </p:nvSpPr>
          <p:spPr bwMode="auto">
            <a:xfrm>
              <a:off x="960" y="3504"/>
              <a:ext cx="1056" cy="6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pPr algn="ctr"/>
              <a:r>
                <a:rPr lang="es-MX"/>
                <a:t>Bola de golf</a:t>
              </a:r>
            </a:p>
          </p:txBody>
        </p:sp>
      </p:grpSp>
      <p:grpSp>
        <p:nvGrpSpPr>
          <p:cNvPr id="102414" name="Group 14"/>
          <p:cNvGrpSpPr>
            <a:grpSpLocks/>
          </p:cNvGrpSpPr>
          <p:nvPr/>
        </p:nvGrpSpPr>
        <p:grpSpPr bwMode="auto">
          <a:xfrm>
            <a:off x="6324600" y="3657600"/>
            <a:ext cx="2209800" cy="2943225"/>
            <a:chOff x="3984" y="2304"/>
            <a:chExt cx="1392" cy="1854"/>
          </a:xfrm>
        </p:grpSpPr>
        <p:pic>
          <p:nvPicPr>
            <p:cNvPr id="102404" name="Picture 4" descr="bs01270_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4" y="2304"/>
              <a:ext cx="1155" cy="10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2411" name="Text Box 11"/>
            <p:cNvSpPr txBox="1">
              <a:spLocks noChangeArrowheads="1"/>
            </p:cNvSpPr>
            <p:nvPr/>
          </p:nvSpPr>
          <p:spPr bwMode="auto">
            <a:xfrm>
              <a:off x="4128" y="3504"/>
              <a:ext cx="1248" cy="6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pPr algn="ctr"/>
              <a:r>
                <a:rPr lang="es-MX"/>
                <a:t>Balón de soccer</a:t>
              </a:r>
            </a:p>
          </p:txBody>
        </p:sp>
      </p:grpSp>
      <p:grpSp>
        <p:nvGrpSpPr>
          <p:cNvPr id="102413" name="Group 13"/>
          <p:cNvGrpSpPr>
            <a:grpSpLocks/>
          </p:cNvGrpSpPr>
          <p:nvPr/>
        </p:nvGrpSpPr>
        <p:grpSpPr bwMode="auto">
          <a:xfrm>
            <a:off x="3886200" y="3810000"/>
            <a:ext cx="2362200" cy="2790825"/>
            <a:chOff x="2448" y="2400"/>
            <a:chExt cx="1488" cy="1758"/>
          </a:xfrm>
        </p:grpSpPr>
        <p:pic>
          <p:nvPicPr>
            <p:cNvPr id="102408" name="Picture 8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0" y="2400"/>
              <a:ext cx="912" cy="8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02410" name="Text Box 10"/>
            <p:cNvSpPr txBox="1">
              <a:spLocks noChangeArrowheads="1"/>
            </p:cNvSpPr>
            <p:nvPr/>
          </p:nvSpPr>
          <p:spPr bwMode="auto">
            <a:xfrm>
              <a:off x="2448" y="3504"/>
              <a:ext cx="1488" cy="6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pPr algn="ctr"/>
              <a:r>
                <a:rPr lang="es-MX"/>
                <a:t>Banda de goma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83518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ows XP Ballo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ows XP Ballo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ows XP Ballo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 autoUpdateAnimBg="0"/>
      <p:bldP spid="102403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8200"/>
            <a:ext cx="8458200" cy="1143000"/>
          </a:xfrm>
        </p:spPr>
        <p:txBody>
          <a:bodyPr/>
          <a:lstStyle/>
          <a:p>
            <a:r>
              <a:rPr lang="es-MX"/>
              <a:t>Propiedades elásticas de la materia</a:t>
            </a:r>
          </a:p>
        </p:txBody>
      </p:sp>
      <p:sp>
        <p:nvSpPr>
          <p:cNvPr id="103427" name="Text Box 3"/>
          <p:cNvSpPr txBox="1">
            <a:spLocks noChangeArrowheads="1"/>
          </p:cNvSpPr>
          <p:nvPr/>
        </p:nvSpPr>
        <p:spPr bwMode="auto">
          <a:xfrm>
            <a:off x="838200" y="1905000"/>
            <a:ext cx="7467600" cy="1066800"/>
          </a:xfrm>
          <a:prstGeom prst="rect">
            <a:avLst/>
          </a:prstGeom>
          <a:solidFill>
            <a:srgbClr val="CCFFCC"/>
          </a:solidFill>
          <a:ln w="2857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tIns="91440" bIns="91440">
            <a:spAutoFit/>
          </a:bodyPr>
          <a:lstStyle/>
          <a:p>
            <a:r>
              <a:rPr lang="es-MX">
                <a:solidFill>
                  <a:srgbClr val="000000"/>
                </a:solidFill>
              </a:rPr>
              <a:t>Un </a:t>
            </a:r>
            <a:r>
              <a:rPr lang="es-MX" b="1" u="sng">
                <a:solidFill>
                  <a:srgbClr val="000000"/>
                </a:solidFill>
              </a:rPr>
              <a:t>cuerpo inelástico</a:t>
            </a:r>
            <a:r>
              <a:rPr lang="es-MX">
                <a:solidFill>
                  <a:srgbClr val="000000"/>
                </a:solidFill>
              </a:rPr>
              <a:t> es aquel que </a:t>
            </a:r>
            <a:r>
              <a:rPr lang="es-MX" b="1" u="sng">
                <a:solidFill>
                  <a:srgbClr val="000000"/>
                </a:solidFill>
              </a:rPr>
              <a:t>no</a:t>
            </a:r>
            <a:r>
              <a:rPr lang="es-MX" b="1">
                <a:solidFill>
                  <a:srgbClr val="000000"/>
                </a:solidFill>
              </a:rPr>
              <a:t> </a:t>
            </a:r>
            <a:r>
              <a:rPr lang="es-MX">
                <a:solidFill>
                  <a:srgbClr val="000000"/>
                </a:solidFill>
              </a:rPr>
              <a:t>regresa a su forma original después de una deformación.</a:t>
            </a:r>
          </a:p>
        </p:txBody>
      </p:sp>
      <p:grpSp>
        <p:nvGrpSpPr>
          <p:cNvPr id="103438" name="Group 14"/>
          <p:cNvGrpSpPr>
            <a:grpSpLocks/>
          </p:cNvGrpSpPr>
          <p:nvPr/>
        </p:nvGrpSpPr>
        <p:grpSpPr bwMode="auto">
          <a:xfrm>
            <a:off x="1066800" y="3352800"/>
            <a:ext cx="2667000" cy="2516188"/>
            <a:chOff x="672" y="2112"/>
            <a:chExt cx="1680" cy="1585"/>
          </a:xfrm>
        </p:grpSpPr>
        <p:sp>
          <p:nvSpPr>
            <p:cNvPr id="103431" name="Text Box 7"/>
            <p:cNvSpPr txBox="1">
              <a:spLocks noChangeArrowheads="1"/>
            </p:cNvSpPr>
            <p:nvPr/>
          </p:nvSpPr>
          <p:spPr bwMode="auto">
            <a:xfrm>
              <a:off x="672" y="3312"/>
              <a:ext cx="1680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Masa o pan</a:t>
              </a:r>
            </a:p>
          </p:txBody>
        </p:sp>
        <p:pic>
          <p:nvPicPr>
            <p:cNvPr id="103434" name="Picture 10" descr="bd08900_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2112"/>
              <a:ext cx="1358" cy="10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3439" name="Group 15"/>
          <p:cNvGrpSpPr>
            <a:grpSpLocks/>
          </p:cNvGrpSpPr>
          <p:nvPr/>
        </p:nvGrpSpPr>
        <p:grpSpPr bwMode="auto">
          <a:xfrm>
            <a:off x="3581400" y="3505200"/>
            <a:ext cx="1952625" cy="2439988"/>
            <a:chOff x="2352" y="2208"/>
            <a:chExt cx="1134" cy="1537"/>
          </a:xfrm>
        </p:grpSpPr>
        <p:sp>
          <p:nvSpPr>
            <p:cNvPr id="103432" name="Text Box 8"/>
            <p:cNvSpPr txBox="1">
              <a:spLocks noChangeArrowheads="1"/>
            </p:cNvSpPr>
            <p:nvPr/>
          </p:nvSpPr>
          <p:spPr bwMode="auto">
            <a:xfrm>
              <a:off x="2736" y="3360"/>
              <a:ext cx="624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Barro</a:t>
              </a:r>
            </a:p>
          </p:txBody>
        </p:sp>
        <p:pic>
          <p:nvPicPr>
            <p:cNvPr id="103435" name="Picture 11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2" y="2208"/>
              <a:ext cx="1134" cy="9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103440" name="Group 16"/>
          <p:cNvGrpSpPr>
            <a:grpSpLocks/>
          </p:cNvGrpSpPr>
          <p:nvPr/>
        </p:nvGrpSpPr>
        <p:grpSpPr bwMode="auto">
          <a:xfrm>
            <a:off x="6096000" y="3319463"/>
            <a:ext cx="2667000" cy="2625725"/>
            <a:chOff x="3840" y="2091"/>
            <a:chExt cx="1680" cy="1654"/>
          </a:xfrm>
        </p:grpSpPr>
        <p:sp>
          <p:nvSpPr>
            <p:cNvPr id="103433" name="Text Box 9"/>
            <p:cNvSpPr txBox="1">
              <a:spLocks noChangeArrowheads="1"/>
            </p:cNvSpPr>
            <p:nvPr/>
          </p:nvSpPr>
          <p:spPr bwMode="auto">
            <a:xfrm>
              <a:off x="3888" y="3360"/>
              <a:ext cx="1632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r>
                <a:rPr lang="es-MX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Bola inelástica</a:t>
              </a:r>
            </a:p>
          </p:txBody>
        </p:sp>
        <p:pic>
          <p:nvPicPr>
            <p:cNvPr id="103437" name="Picture 1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0" y="2091"/>
              <a:ext cx="1344" cy="1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64766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4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3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3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3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3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ows XP Ballo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3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3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3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3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ows XP Ballo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 autoUpdateAnimBg="0"/>
      <p:bldP spid="103427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16" name="drop1641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drop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600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8323" name="Rectangle 19"/>
          <p:cNvSpPr>
            <a:spLocks noChangeArrowheads="1"/>
          </p:cNvSpPr>
          <p:nvPr/>
        </p:nvSpPr>
        <p:spPr bwMode="auto">
          <a:xfrm>
            <a:off x="5105400" y="1219200"/>
            <a:ext cx="2895600" cy="2895600"/>
          </a:xfrm>
          <a:prstGeom prst="rect">
            <a:avLst/>
          </a:prstGeom>
          <a:solidFill>
            <a:srgbClr val="3399FF"/>
          </a:solidFill>
          <a:ln w="381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tIns="91440" bIns="91440" anchor="ctr">
            <a:spAutoFit/>
          </a:bodyPr>
          <a:lstStyle/>
          <a:p>
            <a:endParaRPr lang="es-CL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315200" cy="1143000"/>
          </a:xfrm>
        </p:spPr>
        <p:txBody>
          <a:bodyPr/>
          <a:lstStyle/>
          <a:p>
            <a:pPr algn="ctr"/>
            <a:r>
              <a:rPr lang="es-MX"/>
              <a:t>¿Elástico o inelástico?</a:t>
            </a:r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685800" y="4343400"/>
            <a:ext cx="41910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s-MX">
                <a:latin typeface="Tahoma" pitchFamily="34" charset="0"/>
              </a:rPr>
              <a:t>Una colisión </a:t>
            </a:r>
            <a:r>
              <a:rPr kumimoji="1" lang="es-MX">
                <a:solidFill>
                  <a:srgbClr val="FFFF00"/>
                </a:solidFill>
                <a:latin typeface="Tahoma" pitchFamily="34" charset="0"/>
              </a:rPr>
              <a:t>elástica</a:t>
            </a:r>
            <a:r>
              <a:rPr kumimoji="1" lang="es-MX">
                <a:latin typeface="Tahoma" pitchFamily="34" charset="0"/>
              </a:rPr>
              <a:t> no pierde energía. La deformación en la colisión se restaura por completo. </a:t>
            </a: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4953000" y="4343400"/>
            <a:ext cx="4191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s-MX">
                <a:latin typeface="Tahoma" pitchFamily="34" charset="0"/>
              </a:rPr>
              <a:t>En una colisión </a:t>
            </a:r>
            <a:r>
              <a:rPr kumimoji="1" lang="es-MX">
                <a:solidFill>
                  <a:srgbClr val="FFFF00"/>
                </a:solidFill>
                <a:latin typeface="Tahoma" pitchFamily="34" charset="0"/>
              </a:rPr>
              <a:t>inelástica </a:t>
            </a:r>
            <a:r>
              <a:rPr kumimoji="1" lang="es-MX">
                <a:latin typeface="Tahoma" pitchFamily="34" charset="0"/>
              </a:rPr>
              <a:t>se pierde energía y la deformación </a:t>
            </a:r>
            <a:r>
              <a:rPr kumimoji="1" lang="es-MX" u="sng">
                <a:latin typeface="Tahoma" pitchFamily="34" charset="0"/>
              </a:rPr>
              <a:t>puede</a:t>
            </a:r>
            <a:r>
              <a:rPr kumimoji="1" lang="es-MX">
                <a:latin typeface="Tahoma" pitchFamily="34" charset="0"/>
              </a:rPr>
              <a:t> ser permanente. (Clic aquí.)</a:t>
            </a:r>
          </a:p>
        </p:txBody>
      </p:sp>
      <p:grpSp>
        <p:nvGrpSpPr>
          <p:cNvPr id="98321" name="Group 17"/>
          <p:cNvGrpSpPr>
            <a:grpSpLocks/>
          </p:cNvGrpSpPr>
          <p:nvPr/>
        </p:nvGrpSpPr>
        <p:grpSpPr bwMode="auto">
          <a:xfrm>
            <a:off x="914400" y="1219200"/>
            <a:ext cx="2895600" cy="2895600"/>
            <a:chOff x="624" y="768"/>
            <a:chExt cx="1824" cy="1824"/>
          </a:xfrm>
        </p:grpSpPr>
        <p:sp>
          <p:nvSpPr>
            <p:cNvPr id="98318" name="Rectangle 14"/>
            <p:cNvSpPr>
              <a:spLocks noChangeArrowheads="1"/>
            </p:cNvSpPr>
            <p:nvPr/>
          </p:nvSpPr>
          <p:spPr bwMode="auto">
            <a:xfrm>
              <a:off x="624" y="768"/>
              <a:ext cx="1824" cy="1824"/>
            </a:xfrm>
            <a:prstGeom prst="rect">
              <a:avLst/>
            </a:prstGeom>
            <a:solidFill>
              <a:srgbClr val="3399FF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  <p:sp>
          <p:nvSpPr>
            <p:cNvPr id="98319" name="Rectangle 15"/>
            <p:cNvSpPr>
              <a:spLocks noChangeArrowheads="1"/>
            </p:cNvSpPr>
            <p:nvPr/>
          </p:nvSpPr>
          <p:spPr bwMode="auto">
            <a:xfrm>
              <a:off x="816" y="2352"/>
              <a:ext cx="1440" cy="144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tIns="91440" bIns="91440" anchor="ctr">
              <a:spAutoFit/>
            </a:bodyPr>
            <a:lstStyle/>
            <a:p>
              <a:endParaRPr lang="es-CL"/>
            </a:p>
          </p:txBody>
        </p:sp>
      </p:grpSp>
      <p:sp>
        <p:nvSpPr>
          <p:cNvPr id="98320" name="Oval 16"/>
          <p:cNvSpPr>
            <a:spLocks noChangeArrowheads="1"/>
          </p:cNvSpPr>
          <p:nvPr/>
        </p:nvSpPr>
        <p:spPr bwMode="auto">
          <a:xfrm>
            <a:off x="1905000" y="152400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3300"/>
              </a:gs>
              <a:gs pos="50000">
                <a:schemeClr val="tx1"/>
              </a:gs>
              <a:gs pos="100000">
                <a:srgbClr val="FF3300"/>
              </a:gs>
            </a:gsLst>
            <a:lin ang="5400000" scaled="1"/>
          </a:gra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 anchor="ctr">
            <a:spAutoFit/>
          </a:bodyPr>
          <a:lstStyle/>
          <a:p>
            <a:endParaRPr lang="es-CL"/>
          </a:p>
        </p:txBody>
      </p:sp>
      <p:sp>
        <p:nvSpPr>
          <p:cNvPr id="98326" name="Oval 22"/>
          <p:cNvSpPr>
            <a:spLocks noChangeArrowheads="1"/>
          </p:cNvSpPr>
          <p:nvPr/>
        </p:nvSpPr>
        <p:spPr bwMode="auto">
          <a:xfrm>
            <a:off x="6172200" y="152400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3300"/>
              </a:gs>
              <a:gs pos="50000">
                <a:schemeClr val="tx1"/>
              </a:gs>
              <a:gs pos="100000">
                <a:srgbClr val="FF3300"/>
              </a:gs>
            </a:gsLst>
            <a:lin ang="5400000" scaled="1"/>
          </a:gra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 anchor="ctr">
            <a:spAutoFit/>
          </a:bodyPr>
          <a:lstStyle/>
          <a:p>
            <a:endParaRPr lang="es-CL"/>
          </a:p>
        </p:txBody>
      </p:sp>
      <p:sp>
        <p:nvSpPr>
          <p:cNvPr id="98324" name="Rectangle 20"/>
          <p:cNvSpPr>
            <a:spLocks noChangeArrowheads="1"/>
          </p:cNvSpPr>
          <p:nvPr/>
        </p:nvSpPr>
        <p:spPr bwMode="auto">
          <a:xfrm>
            <a:off x="5486400" y="3733800"/>
            <a:ext cx="2286000" cy="228600"/>
          </a:xfrm>
          <a:prstGeom prst="rect">
            <a:avLst/>
          </a:prstGeom>
          <a:solidFill>
            <a:schemeClr val="tx2"/>
          </a:solidFill>
          <a:ln w="1905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tIns="91440" bIns="91440" anchor="ctr">
            <a:spAutoFit/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7505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83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8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5 1.11111E-6 C -0.00104 1.11111E-6 -0.00295 0.04213 -0.00295 0.09444 C -0.00295 0.1463 -0.00104 0.18889 0.00105 0.18889 C 0.00348 0.18889 0.00521 0.1463 0.00521 0.09444 C 0.00521 0.04213 0.00348 1.11111E-6 0.00105 1.11111E-6 Z " pathEditMode="relative" rAng="0" ptsTypes="fffff">
                                      <p:cBhvr>
                                        <p:cTn id="14" dur="1000" fill="hold"/>
                                        <p:tgtEl>
                                          <p:spTgt spid="983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8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8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8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1.11111E-6 L 1.11022E-16 0.2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983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3" dur="1" fill="hold"/>
                                        <p:tgtEl>
                                          <p:spTgt spid="983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4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8316"/>
                </p:tgtEl>
              </p:cMediaNode>
            </p:audio>
          </p:childTnLst>
        </p:cTn>
      </p:par>
    </p:tnLst>
    <p:bldLst>
      <p:bldP spid="98323" grpId="0" animBg="1"/>
      <p:bldP spid="98306" grpId="0" autoUpdateAnimBg="0"/>
      <p:bldP spid="98308" grpId="0" autoUpdateAnimBg="0"/>
      <p:bldP spid="98309" grpId="0" autoUpdateAnimBg="0"/>
      <p:bldP spid="98320" grpId="0" animBg="1"/>
      <p:bldP spid="98326" grpId="0" animBg="1"/>
      <p:bldP spid="983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315200" cy="1143000"/>
          </a:xfrm>
        </p:spPr>
        <p:txBody>
          <a:bodyPr/>
          <a:lstStyle/>
          <a:p>
            <a:pPr algn="ctr"/>
            <a:r>
              <a:rPr lang="es-MX"/>
              <a:t>Un resorte elástico</a:t>
            </a:r>
          </a:p>
        </p:txBody>
      </p:sp>
      <p:sp>
        <p:nvSpPr>
          <p:cNvPr id="100355" name="Rectangle 3"/>
          <p:cNvSpPr>
            <a:spLocks noChangeArrowheads="1"/>
          </p:cNvSpPr>
          <p:nvPr/>
        </p:nvSpPr>
        <p:spPr bwMode="auto">
          <a:xfrm>
            <a:off x="990600" y="1676400"/>
            <a:ext cx="7467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s-MX" sz="2400" dirty="0"/>
              <a:t>Un resorte es un ejemplo de un cuerpo elástico que se puede deformar al estirarse.</a:t>
            </a:r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3810000" y="3124200"/>
            <a:ext cx="3886200" cy="2416175"/>
          </a:xfrm>
          <a:prstGeom prst="rect">
            <a:avLst/>
          </a:prstGeom>
          <a:solidFill>
            <a:srgbClr val="CCFFCC"/>
          </a:solidFill>
          <a:ln w="254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bIns="91440" anchor="ctr">
            <a:spAutoFit/>
          </a:bodyPr>
          <a:lstStyle/>
          <a:p>
            <a:pPr>
              <a:spcBef>
                <a:spcPct val="0"/>
              </a:spcBef>
            </a:pPr>
            <a:r>
              <a:rPr lang="es-MX" sz="2400">
                <a:solidFill>
                  <a:srgbClr val="000000"/>
                </a:solidFill>
                <a:latin typeface="Arial" charset="0"/>
              </a:rPr>
              <a:t>Una </a:t>
            </a:r>
            <a:r>
              <a:rPr lang="es-MX" sz="2400" b="1">
                <a:solidFill>
                  <a:srgbClr val="000000"/>
                </a:solidFill>
                <a:latin typeface="Arial" charset="0"/>
              </a:rPr>
              <a:t>fuerza restauradora</a:t>
            </a:r>
            <a:r>
              <a:rPr lang="es-MX" sz="240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s-MX" sz="2400" b="1" i="1">
                <a:solidFill>
                  <a:srgbClr val="000000"/>
                </a:solidFill>
                <a:latin typeface="Arial" charset="0"/>
              </a:rPr>
              <a:t>F</a:t>
            </a:r>
            <a:r>
              <a:rPr lang="es-MX" sz="2400">
                <a:solidFill>
                  <a:srgbClr val="000000"/>
                </a:solidFill>
                <a:latin typeface="Arial" charset="0"/>
              </a:rPr>
              <a:t>,  actúa en la dirección opuesta al desplazamiento del cuerpo en oscilación.</a:t>
            </a:r>
          </a:p>
          <a:p>
            <a:pPr>
              <a:spcBef>
                <a:spcPct val="0"/>
              </a:spcBef>
            </a:pPr>
            <a:endParaRPr lang="es-MX" sz="2400">
              <a:solidFill>
                <a:srgbClr val="000000"/>
              </a:solidFill>
              <a:latin typeface="Tahoma" pitchFamily="34" charset="0"/>
            </a:endParaRPr>
          </a:p>
          <a:p>
            <a:pPr algn="ctr">
              <a:spcBef>
                <a:spcPct val="0"/>
              </a:spcBef>
            </a:pPr>
            <a:r>
              <a:rPr lang="es-MX" i="1">
                <a:solidFill>
                  <a:srgbClr val="000000"/>
                </a:solidFill>
                <a:latin typeface="Arial" charset="0"/>
              </a:rPr>
              <a:t>F</a:t>
            </a:r>
            <a:r>
              <a:rPr lang="es-MX">
                <a:solidFill>
                  <a:srgbClr val="000000"/>
                </a:solidFill>
                <a:latin typeface="Arial" charset="0"/>
              </a:rPr>
              <a:t> = -</a:t>
            </a:r>
            <a:r>
              <a:rPr lang="es-MX" i="1">
                <a:solidFill>
                  <a:srgbClr val="000000"/>
                </a:solidFill>
                <a:latin typeface="Arial" charset="0"/>
              </a:rPr>
              <a:t>kx</a:t>
            </a:r>
            <a:endParaRPr lang="es-MX" b="1">
              <a:solidFill>
                <a:schemeClr val="bg1"/>
              </a:solidFill>
              <a:latin typeface="Arial" charset="0"/>
            </a:endParaRPr>
          </a:p>
        </p:txBody>
      </p:sp>
      <p:grpSp>
        <p:nvGrpSpPr>
          <p:cNvPr id="100403" name="Group 51"/>
          <p:cNvGrpSpPr>
            <a:grpSpLocks/>
          </p:cNvGrpSpPr>
          <p:nvPr/>
        </p:nvGrpSpPr>
        <p:grpSpPr bwMode="auto">
          <a:xfrm>
            <a:off x="1295400" y="3124200"/>
            <a:ext cx="2286000" cy="2514600"/>
            <a:chOff x="820" y="1982"/>
            <a:chExt cx="1440" cy="1584"/>
          </a:xfrm>
        </p:grpSpPr>
        <p:sp>
          <p:nvSpPr>
            <p:cNvPr id="100359" name="Line 7"/>
            <p:cNvSpPr>
              <a:spLocks noChangeShapeType="1"/>
            </p:cNvSpPr>
            <p:nvPr/>
          </p:nvSpPr>
          <p:spPr bwMode="auto">
            <a:xfrm flipH="1">
              <a:off x="1355" y="2747"/>
              <a:ext cx="106" cy="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0360" name="Line 8"/>
            <p:cNvSpPr>
              <a:spLocks noChangeShapeType="1"/>
            </p:cNvSpPr>
            <p:nvPr/>
          </p:nvSpPr>
          <p:spPr bwMode="auto">
            <a:xfrm flipH="1">
              <a:off x="1355" y="2091"/>
              <a:ext cx="106" cy="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0361" name="AutoShape 9"/>
            <p:cNvSpPr>
              <a:spLocks noChangeArrowheads="1"/>
            </p:cNvSpPr>
            <p:nvPr/>
          </p:nvSpPr>
          <p:spPr bwMode="auto">
            <a:xfrm flipV="1">
              <a:off x="1355" y="2019"/>
              <a:ext cx="178" cy="109"/>
            </a:xfrm>
            <a:custGeom>
              <a:avLst/>
              <a:gdLst>
                <a:gd name="G0" fmla="+- 5400 0 0"/>
                <a:gd name="G1" fmla="+- 11796480 0 0"/>
                <a:gd name="G2" fmla="+- 0 0 11796480"/>
                <a:gd name="T0" fmla="*/ 0 256 1"/>
                <a:gd name="T1" fmla="*/ 180 256 1"/>
                <a:gd name="G3" fmla="+- 11796480 T0 T1"/>
                <a:gd name="T2" fmla="*/ 0 256 1"/>
                <a:gd name="T3" fmla="*/ 90 256 1"/>
                <a:gd name="G4" fmla="+- 11796480 T2 T3"/>
                <a:gd name="G5" fmla="*/ G4 2 1"/>
                <a:gd name="T4" fmla="*/ 90 256 1"/>
                <a:gd name="T5" fmla="*/ 0 256 1"/>
                <a:gd name="G6" fmla="+- 11796480 T4 T5"/>
                <a:gd name="G7" fmla="*/ G6 2 1"/>
                <a:gd name="G8" fmla="abs 117964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400"/>
                <a:gd name="G18" fmla="*/ 5400 1 2"/>
                <a:gd name="G19" fmla="+- G18 5400 0"/>
                <a:gd name="G20" fmla="cos G19 11796480"/>
                <a:gd name="G21" fmla="sin G19 11796480"/>
                <a:gd name="G22" fmla="+- G20 10800 0"/>
                <a:gd name="G23" fmla="+- G21 10800 0"/>
                <a:gd name="G24" fmla="+- 10800 0 G20"/>
                <a:gd name="G25" fmla="+- 5400 10800 0"/>
                <a:gd name="G26" fmla="?: G9 G17 G25"/>
                <a:gd name="G27" fmla="?: G9 0 21600"/>
                <a:gd name="G28" fmla="cos 10800 11796480"/>
                <a:gd name="G29" fmla="sin 10800 11796480"/>
                <a:gd name="G30" fmla="sin 5400 11796480"/>
                <a:gd name="G31" fmla="+- G28 10800 0"/>
                <a:gd name="G32" fmla="+- G29 10800 0"/>
                <a:gd name="G33" fmla="+- G30 10800 0"/>
                <a:gd name="G34" fmla="?: G4 0 G31"/>
                <a:gd name="G35" fmla="?: 11796480 G34 0"/>
                <a:gd name="G36" fmla="?: G6 G35 G31"/>
                <a:gd name="G37" fmla="+- 21600 0 G36"/>
                <a:gd name="G38" fmla="?: G4 0 G33"/>
                <a:gd name="G39" fmla="?: 117964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0 w 21600"/>
                <a:gd name="T15" fmla="*/ 10800 h 21600"/>
                <a:gd name="T16" fmla="*/ 10800 w 21600"/>
                <a:gd name="T17" fmla="*/ 5400 h 21600"/>
                <a:gd name="T18" fmla="*/ 18900 w 21600"/>
                <a:gd name="T19" fmla="*/ 1080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399"/>
                    <a:pt x="16199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0362" name="Rectangle 10"/>
            <p:cNvSpPr>
              <a:spLocks noChangeArrowheads="1"/>
            </p:cNvSpPr>
            <p:nvPr/>
          </p:nvSpPr>
          <p:spPr bwMode="auto">
            <a:xfrm>
              <a:off x="964" y="1982"/>
              <a:ext cx="960" cy="10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endParaRPr lang="es-MX" sz="2400"/>
            </a:p>
          </p:txBody>
        </p:sp>
        <p:sp>
          <p:nvSpPr>
            <p:cNvPr id="100363" name="Line 11"/>
            <p:cNvSpPr>
              <a:spLocks noChangeShapeType="1"/>
            </p:cNvSpPr>
            <p:nvPr/>
          </p:nvSpPr>
          <p:spPr bwMode="auto">
            <a:xfrm>
              <a:off x="1355" y="2164"/>
              <a:ext cx="1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0364" name="Line 12"/>
            <p:cNvSpPr>
              <a:spLocks noChangeShapeType="1"/>
            </p:cNvSpPr>
            <p:nvPr/>
          </p:nvSpPr>
          <p:spPr bwMode="auto">
            <a:xfrm>
              <a:off x="1355" y="2237"/>
              <a:ext cx="1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0365" name="Line 13"/>
            <p:cNvSpPr>
              <a:spLocks noChangeShapeType="1"/>
            </p:cNvSpPr>
            <p:nvPr/>
          </p:nvSpPr>
          <p:spPr bwMode="auto">
            <a:xfrm>
              <a:off x="1355" y="2310"/>
              <a:ext cx="1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0366" name="Line 14"/>
            <p:cNvSpPr>
              <a:spLocks noChangeShapeType="1"/>
            </p:cNvSpPr>
            <p:nvPr/>
          </p:nvSpPr>
          <p:spPr bwMode="auto">
            <a:xfrm>
              <a:off x="1355" y="2383"/>
              <a:ext cx="1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0367" name="Line 15"/>
            <p:cNvSpPr>
              <a:spLocks noChangeShapeType="1"/>
            </p:cNvSpPr>
            <p:nvPr/>
          </p:nvSpPr>
          <p:spPr bwMode="auto">
            <a:xfrm>
              <a:off x="1355" y="2456"/>
              <a:ext cx="1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0368" name="Line 16"/>
            <p:cNvSpPr>
              <a:spLocks noChangeShapeType="1"/>
            </p:cNvSpPr>
            <p:nvPr/>
          </p:nvSpPr>
          <p:spPr bwMode="auto">
            <a:xfrm>
              <a:off x="1355" y="2528"/>
              <a:ext cx="1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0369" name="Line 17"/>
            <p:cNvSpPr>
              <a:spLocks noChangeShapeType="1"/>
            </p:cNvSpPr>
            <p:nvPr/>
          </p:nvSpPr>
          <p:spPr bwMode="auto">
            <a:xfrm>
              <a:off x="1355" y="2602"/>
              <a:ext cx="1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0370" name="Line 18"/>
            <p:cNvSpPr>
              <a:spLocks noChangeShapeType="1"/>
            </p:cNvSpPr>
            <p:nvPr/>
          </p:nvSpPr>
          <p:spPr bwMode="auto">
            <a:xfrm>
              <a:off x="1355" y="2674"/>
              <a:ext cx="1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0371" name="Line 19"/>
            <p:cNvSpPr>
              <a:spLocks noChangeShapeType="1"/>
            </p:cNvSpPr>
            <p:nvPr/>
          </p:nvSpPr>
          <p:spPr bwMode="auto">
            <a:xfrm>
              <a:off x="1355" y="2747"/>
              <a:ext cx="1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0372" name="Line 20"/>
            <p:cNvSpPr>
              <a:spLocks noChangeShapeType="1"/>
            </p:cNvSpPr>
            <p:nvPr/>
          </p:nvSpPr>
          <p:spPr bwMode="auto">
            <a:xfrm flipH="1">
              <a:off x="1355" y="2674"/>
              <a:ext cx="142" cy="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0373" name="Line 21"/>
            <p:cNvSpPr>
              <a:spLocks noChangeShapeType="1"/>
            </p:cNvSpPr>
            <p:nvPr/>
          </p:nvSpPr>
          <p:spPr bwMode="auto">
            <a:xfrm flipH="1">
              <a:off x="1355" y="2602"/>
              <a:ext cx="142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0374" name="Line 22"/>
            <p:cNvSpPr>
              <a:spLocks noChangeShapeType="1"/>
            </p:cNvSpPr>
            <p:nvPr/>
          </p:nvSpPr>
          <p:spPr bwMode="auto">
            <a:xfrm flipH="1">
              <a:off x="1355" y="2528"/>
              <a:ext cx="142" cy="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0375" name="Line 23"/>
            <p:cNvSpPr>
              <a:spLocks noChangeShapeType="1"/>
            </p:cNvSpPr>
            <p:nvPr/>
          </p:nvSpPr>
          <p:spPr bwMode="auto">
            <a:xfrm flipH="1">
              <a:off x="1355" y="2456"/>
              <a:ext cx="142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0376" name="Line 24"/>
            <p:cNvSpPr>
              <a:spLocks noChangeShapeType="1"/>
            </p:cNvSpPr>
            <p:nvPr/>
          </p:nvSpPr>
          <p:spPr bwMode="auto">
            <a:xfrm flipH="1">
              <a:off x="1355" y="2383"/>
              <a:ext cx="142" cy="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0377" name="Line 25"/>
            <p:cNvSpPr>
              <a:spLocks noChangeShapeType="1"/>
            </p:cNvSpPr>
            <p:nvPr/>
          </p:nvSpPr>
          <p:spPr bwMode="auto">
            <a:xfrm flipH="1">
              <a:off x="1355" y="2310"/>
              <a:ext cx="142" cy="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0378" name="Line 26"/>
            <p:cNvSpPr>
              <a:spLocks noChangeShapeType="1"/>
            </p:cNvSpPr>
            <p:nvPr/>
          </p:nvSpPr>
          <p:spPr bwMode="auto">
            <a:xfrm flipH="1">
              <a:off x="1355" y="2237"/>
              <a:ext cx="142" cy="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0379" name="Line 27"/>
            <p:cNvSpPr>
              <a:spLocks noChangeShapeType="1"/>
            </p:cNvSpPr>
            <p:nvPr/>
          </p:nvSpPr>
          <p:spPr bwMode="auto">
            <a:xfrm flipH="1">
              <a:off x="1355" y="2164"/>
              <a:ext cx="142" cy="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0380" name="Rectangle 28"/>
            <p:cNvSpPr>
              <a:spLocks noChangeArrowheads="1"/>
            </p:cNvSpPr>
            <p:nvPr/>
          </p:nvSpPr>
          <p:spPr bwMode="auto">
            <a:xfrm>
              <a:off x="1248" y="2784"/>
              <a:ext cx="356" cy="255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0381" name="Line 29"/>
            <p:cNvSpPr>
              <a:spLocks noChangeShapeType="1"/>
            </p:cNvSpPr>
            <p:nvPr/>
          </p:nvSpPr>
          <p:spPr bwMode="auto">
            <a:xfrm>
              <a:off x="1363" y="3064"/>
              <a:ext cx="1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0382" name="Line 30"/>
            <p:cNvSpPr>
              <a:spLocks noChangeShapeType="1"/>
            </p:cNvSpPr>
            <p:nvPr/>
          </p:nvSpPr>
          <p:spPr bwMode="auto">
            <a:xfrm>
              <a:off x="1363" y="3136"/>
              <a:ext cx="1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0383" name="Line 31"/>
            <p:cNvSpPr>
              <a:spLocks noChangeShapeType="1"/>
            </p:cNvSpPr>
            <p:nvPr/>
          </p:nvSpPr>
          <p:spPr bwMode="auto">
            <a:xfrm>
              <a:off x="1363" y="3210"/>
              <a:ext cx="1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0384" name="Line 32"/>
            <p:cNvSpPr>
              <a:spLocks noChangeShapeType="1"/>
            </p:cNvSpPr>
            <p:nvPr/>
          </p:nvSpPr>
          <p:spPr bwMode="auto">
            <a:xfrm>
              <a:off x="1363" y="3282"/>
              <a:ext cx="1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0385" name="Line 33"/>
            <p:cNvSpPr>
              <a:spLocks noChangeShapeType="1"/>
            </p:cNvSpPr>
            <p:nvPr/>
          </p:nvSpPr>
          <p:spPr bwMode="auto">
            <a:xfrm flipH="1">
              <a:off x="1363" y="3282"/>
              <a:ext cx="142" cy="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0386" name="Line 34"/>
            <p:cNvSpPr>
              <a:spLocks noChangeShapeType="1"/>
            </p:cNvSpPr>
            <p:nvPr/>
          </p:nvSpPr>
          <p:spPr bwMode="auto">
            <a:xfrm flipH="1">
              <a:off x="1363" y="3210"/>
              <a:ext cx="142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0387" name="Line 35"/>
            <p:cNvSpPr>
              <a:spLocks noChangeShapeType="1"/>
            </p:cNvSpPr>
            <p:nvPr/>
          </p:nvSpPr>
          <p:spPr bwMode="auto">
            <a:xfrm flipH="1">
              <a:off x="1363" y="3136"/>
              <a:ext cx="142" cy="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0388" name="Line 36"/>
            <p:cNvSpPr>
              <a:spLocks noChangeShapeType="1"/>
            </p:cNvSpPr>
            <p:nvPr/>
          </p:nvSpPr>
          <p:spPr bwMode="auto">
            <a:xfrm flipH="1">
              <a:off x="1363" y="3064"/>
              <a:ext cx="142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grpSp>
          <p:nvGrpSpPr>
            <p:cNvPr id="100389" name="Group 37"/>
            <p:cNvGrpSpPr>
              <a:grpSpLocks/>
            </p:cNvGrpSpPr>
            <p:nvPr/>
          </p:nvGrpSpPr>
          <p:grpSpPr bwMode="auto">
            <a:xfrm>
              <a:off x="1256" y="3274"/>
              <a:ext cx="356" cy="292"/>
              <a:chOff x="4656" y="2787"/>
              <a:chExt cx="409" cy="358"/>
            </a:xfrm>
          </p:grpSpPr>
          <p:sp>
            <p:nvSpPr>
              <p:cNvPr id="100390" name="Line 38"/>
              <p:cNvSpPr>
                <a:spLocks noChangeShapeType="1"/>
              </p:cNvSpPr>
              <p:nvPr/>
            </p:nvSpPr>
            <p:spPr bwMode="auto">
              <a:xfrm flipH="1">
                <a:off x="4779" y="2787"/>
                <a:ext cx="122" cy="9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CL"/>
              </a:p>
            </p:txBody>
          </p:sp>
          <p:sp>
            <p:nvSpPr>
              <p:cNvPr id="100391" name="Line 39"/>
              <p:cNvSpPr>
                <a:spLocks noChangeShapeType="1"/>
              </p:cNvSpPr>
              <p:nvPr/>
            </p:nvSpPr>
            <p:spPr bwMode="auto">
              <a:xfrm>
                <a:off x="4779" y="2787"/>
                <a:ext cx="16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CL"/>
              </a:p>
            </p:txBody>
          </p:sp>
          <p:sp>
            <p:nvSpPr>
              <p:cNvPr id="100392" name="Rectangle 40"/>
              <p:cNvSpPr>
                <a:spLocks noChangeArrowheads="1"/>
              </p:cNvSpPr>
              <p:nvPr/>
            </p:nvSpPr>
            <p:spPr bwMode="auto">
              <a:xfrm>
                <a:off x="4656" y="2832"/>
                <a:ext cx="409" cy="31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CL"/>
              </a:p>
            </p:txBody>
          </p:sp>
        </p:grpSp>
        <p:sp>
          <p:nvSpPr>
            <p:cNvPr id="100398" name="AutoShape 46"/>
            <p:cNvSpPr>
              <a:spLocks noChangeArrowheads="1"/>
            </p:cNvSpPr>
            <p:nvPr/>
          </p:nvSpPr>
          <p:spPr bwMode="auto">
            <a:xfrm>
              <a:off x="1732" y="2702"/>
              <a:ext cx="96" cy="336"/>
            </a:xfrm>
            <a:prstGeom prst="downArrow">
              <a:avLst>
                <a:gd name="adj1" fmla="val 50000"/>
                <a:gd name="adj2" fmla="val 87500"/>
              </a:avLst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0399" name="Line 47"/>
            <p:cNvSpPr>
              <a:spLocks noChangeShapeType="1"/>
            </p:cNvSpPr>
            <p:nvPr/>
          </p:nvSpPr>
          <p:spPr bwMode="auto">
            <a:xfrm>
              <a:off x="1108" y="299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00401" name="Text Box 49"/>
            <p:cNvSpPr txBox="1">
              <a:spLocks noChangeArrowheads="1"/>
            </p:cNvSpPr>
            <p:nvPr/>
          </p:nvSpPr>
          <p:spPr bwMode="auto">
            <a:xfrm>
              <a:off x="820" y="2894"/>
              <a:ext cx="2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s-MX" i="1"/>
                <a:t>x</a:t>
              </a:r>
              <a:endParaRPr lang="es-MX" sz="2400" i="1"/>
            </a:p>
          </p:txBody>
        </p:sp>
        <p:sp>
          <p:nvSpPr>
            <p:cNvPr id="100402" name="Text Box 50"/>
            <p:cNvSpPr txBox="1">
              <a:spLocks noChangeArrowheads="1"/>
            </p:cNvSpPr>
            <p:nvPr/>
          </p:nvSpPr>
          <p:spPr bwMode="auto">
            <a:xfrm>
              <a:off x="1924" y="2702"/>
              <a:ext cx="33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s-MX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F</a:t>
              </a:r>
              <a:endParaRPr lang="es-MX" sz="2400"/>
            </a:p>
          </p:txBody>
        </p:sp>
      </p:grpSp>
    </p:spTree>
    <p:extLst>
      <p:ext uri="{BB962C8B-B14F-4D97-AF65-F5344CB8AC3E}">
        <p14:creationId xmlns:p14="http://schemas.microsoft.com/office/powerpoint/2010/main" val="2917555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004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ows XP Ballo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ows XP Ballo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 autoUpdateAnimBg="0"/>
      <p:bldP spid="100355" grpId="0" autoUpdateAnimBg="0"/>
      <p:bldP spid="100356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315200" cy="1143000"/>
          </a:xfrm>
        </p:spPr>
        <p:txBody>
          <a:bodyPr/>
          <a:lstStyle/>
          <a:p>
            <a:pPr algn="ctr"/>
            <a:r>
              <a:rPr lang="es-MX"/>
              <a:t>Ley de Hooke</a:t>
            </a:r>
          </a:p>
        </p:txBody>
      </p:sp>
      <p:sp>
        <p:nvSpPr>
          <p:cNvPr id="101379" name="Text Box 3"/>
          <p:cNvSpPr txBox="1">
            <a:spLocks noChangeArrowheads="1"/>
          </p:cNvSpPr>
          <p:nvPr/>
        </p:nvSpPr>
        <p:spPr bwMode="auto">
          <a:xfrm>
            <a:off x="563341" y="1412508"/>
            <a:ext cx="838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s-MX" sz="2400">
                <a:latin typeface="Tahoma" pitchFamily="34" charset="0"/>
              </a:rPr>
              <a:t>Cuando un resorte se estira, hay una fuerza restauradora que es proporcional al desplazamiento.</a:t>
            </a:r>
          </a:p>
        </p:txBody>
      </p:sp>
      <p:sp>
        <p:nvSpPr>
          <p:cNvPr id="101380" name="Text Box 4"/>
          <p:cNvSpPr txBox="1">
            <a:spLocks noChangeArrowheads="1"/>
          </p:cNvSpPr>
          <p:nvPr/>
        </p:nvSpPr>
        <p:spPr bwMode="auto">
          <a:xfrm>
            <a:off x="3886200" y="2530475"/>
            <a:ext cx="1828800" cy="669925"/>
          </a:xfrm>
          <a:prstGeom prst="rect">
            <a:avLst/>
          </a:prstGeom>
          <a:solidFill>
            <a:srgbClr val="CCFFCC"/>
          </a:solidFill>
          <a:ln w="2857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tIns="91440" bIns="91440" anchor="ctr">
            <a:spAutoFit/>
          </a:bodyPr>
          <a:lstStyle/>
          <a:p>
            <a:pPr algn="ctr"/>
            <a:r>
              <a:rPr lang="es-MX" sz="3000" i="1">
                <a:solidFill>
                  <a:srgbClr val="000000"/>
                </a:solidFill>
                <a:latin typeface="Tahoma" pitchFamily="34" charset="0"/>
              </a:rPr>
              <a:t>F = -kx</a:t>
            </a:r>
          </a:p>
        </p:txBody>
      </p:sp>
      <p:sp>
        <p:nvSpPr>
          <p:cNvPr id="101381" name="Text Box 5"/>
          <p:cNvSpPr txBox="1">
            <a:spLocks noChangeArrowheads="1"/>
          </p:cNvSpPr>
          <p:nvPr/>
        </p:nvSpPr>
        <p:spPr bwMode="auto">
          <a:xfrm>
            <a:off x="2743200" y="3853547"/>
            <a:ext cx="3581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s-MX" i="1" dirty="0">
                <a:latin typeface="Tahoma" pitchFamily="34" charset="0"/>
              </a:rPr>
              <a:t>La constante de resorte k es una propiedad del resorte dada por:</a:t>
            </a:r>
          </a:p>
        </p:txBody>
      </p:sp>
      <p:grpSp>
        <p:nvGrpSpPr>
          <p:cNvPr id="101386" name="Group 10"/>
          <p:cNvGrpSpPr>
            <a:grpSpLocks/>
          </p:cNvGrpSpPr>
          <p:nvPr/>
        </p:nvGrpSpPr>
        <p:grpSpPr bwMode="auto">
          <a:xfrm>
            <a:off x="685800" y="2514600"/>
            <a:ext cx="1943100" cy="2149475"/>
            <a:chOff x="408" y="2160"/>
            <a:chExt cx="1224" cy="1354"/>
          </a:xfrm>
        </p:grpSpPr>
        <p:sp>
          <p:nvSpPr>
            <p:cNvPr id="101387" name="Rectangle 11"/>
            <p:cNvSpPr>
              <a:spLocks noChangeArrowheads="1"/>
            </p:cNvSpPr>
            <p:nvPr/>
          </p:nvSpPr>
          <p:spPr bwMode="auto">
            <a:xfrm rot="5400000">
              <a:off x="912" y="1776"/>
              <a:ext cx="144" cy="91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CL"/>
            </a:p>
          </p:txBody>
        </p:sp>
        <p:sp>
          <p:nvSpPr>
            <p:cNvPr id="101388" name="Line 12"/>
            <p:cNvSpPr>
              <a:spLocks noChangeShapeType="1"/>
            </p:cNvSpPr>
            <p:nvPr/>
          </p:nvSpPr>
          <p:spPr bwMode="auto">
            <a:xfrm rot="5400000">
              <a:off x="984" y="2280"/>
              <a:ext cx="0" cy="240"/>
            </a:xfrm>
            <a:prstGeom prst="line">
              <a:avLst/>
            </a:prstGeom>
            <a:noFill/>
            <a:ln w="28575">
              <a:solidFill>
                <a:srgbClr val="66FF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CL"/>
            </a:p>
          </p:txBody>
        </p:sp>
        <p:sp>
          <p:nvSpPr>
            <p:cNvPr id="101389" name="Line 13"/>
            <p:cNvSpPr>
              <a:spLocks noChangeShapeType="1"/>
            </p:cNvSpPr>
            <p:nvPr/>
          </p:nvSpPr>
          <p:spPr bwMode="auto">
            <a:xfrm rot="5400000">
              <a:off x="984" y="2376"/>
              <a:ext cx="0" cy="240"/>
            </a:xfrm>
            <a:prstGeom prst="line">
              <a:avLst/>
            </a:prstGeom>
            <a:noFill/>
            <a:ln w="28575">
              <a:solidFill>
                <a:srgbClr val="66FF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CL"/>
            </a:p>
          </p:txBody>
        </p:sp>
        <p:sp>
          <p:nvSpPr>
            <p:cNvPr id="101390" name="Line 14"/>
            <p:cNvSpPr>
              <a:spLocks noChangeShapeType="1"/>
            </p:cNvSpPr>
            <p:nvPr/>
          </p:nvSpPr>
          <p:spPr bwMode="auto">
            <a:xfrm rot="5400000">
              <a:off x="984" y="2472"/>
              <a:ext cx="0" cy="240"/>
            </a:xfrm>
            <a:prstGeom prst="line">
              <a:avLst/>
            </a:prstGeom>
            <a:noFill/>
            <a:ln w="28575">
              <a:solidFill>
                <a:srgbClr val="66FF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CL"/>
            </a:p>
          </p:txBody>
        </p:sp>
        <p:sp>
          <p:nvSpPr>
            <p:cNvPr id="101391" name="Line 15"/>
            <p:cNvSpPr>
              <a:spLocks noChangeShapeType="1"/>
            </p:cNvSpPr>
            <p:nvPr/>
          </p:nvSpPr>
          <p:spPr bwMode="auto">
            <a:xfrm rot="5400000">
              <a:off x="984" y="2568"/>
              <a:ext cx="0" cy="240"/>
            </a:xfrm>
            <a:prstGeom prst="line">
              <a:avLst/>
            </a:prstGeom>
            <a:noFill/>
            <a:ln w="28575">
              <a:solidFill>
                <a:srgbClr val="66FF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CL"/>
            </a:p>
          </p:txBody>
        </p:sp>
        <p:sp>
          <p:nvSpPr>
            <p:cNvPr id="101392" name="Line 16"/>
            <p:cNvSpPr>
              <a:spLocks noChangeShapeType="1"/>
            </p:cNvSpPr>
            <p:nvPr/>
          </p:nvSpPr>
          <p:spPr bwMode="auto">
            <a:xfrm rot="5400000">
              <a:off x="984" y="2664"/>
              <a:ext cx="0" cy="240"/>
            </a:xfrm>
            <a:prstGeom prst="line">
              <a:avLst/>
            </a:prstGeom>
            <a:noFill/>
            <a:ln w="28575">
              <a:solidFill>
                <a:srgbClr val="66FF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CL"/>
            </a:p>
          </p:txBody>
        </p:sp>
        <p:sp>
          <p:nvSpPr>
            <p:cNvPr id="101393" name="Line 17"/>
            <p:cNvSpPr>
              <a:spLocks noChangeShapeType="1"/>
            </p:cNvSpPr>
            <p:nvPr/>
          </p:nvSpPr>
          <p:spPr bwMode="auto">
            <a:xfrm rot="5400000">
              <a:off x="984" y="2760"/>
              <a:ext cx="0" cy="240"/>
            </a:xfrm>
            <a:prstGeom prst="line">
              <a:avLst/>
            </a:prstGeom>
            <a:noFill/>
            <a:ln w="28575">
              <a:solidFill>
                <a:srgbClr val="66FF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CL"/>
            </a:p>
          </p:txBody>
        </p:sp>
        <p:sp>
          <p:nvSpPr>
            <p:cNvPr id="101394" name="Line 18"/>
            <p:cNvSpPr>
              <a:spLocks noChangeShapeType="1"/>
            </p:cNvSpPr>
            <p:nvPr/>
          </p:nvSpPr>
          <p:spPr bwMode="auto">
            <a:xfrm rot="5400000">
              <a:off x="984" y="2856"/>
              <a:ext cx="0" cy="240"/>
            </a:xfrm>
            <a:prstGeom prst="line">
              <a:avLst/>
            </a:prstGeom>
            <a:noFill/>
            <a:ln w="28575">
              <a:solidFill>
                <a:srgbClr val="66FF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CL"/>
            </a:p>
          </p:txBody>
        </p:sp>
        <p:sp>
          <p:nvSpPr>
            <p:cNvPr id="101395" name="Line 19"/>
            <p:cNvSpPr>
              <a:spLocks noChangeShapeType="1"/>
            </p:cNvSpPr>
            <p:nvPr/>
          </p:nvSpPr>
          <p:spPr bwMode="auto">
            <a:xfrm rot="5400000">
              <a:off x="936" y="2328"/>
              <a:ext cx="96" cy="240"/>
            </a:xfrm>
            <a:prstGeom prst="line">
              <a:avLst/>
            </a:prstGeom>
            <a:noFill/>
            <a:ln w="28575">
              <a:solidFill>
                <a:srgbClr val="66FF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CL"/>
            </a:p>
          </p:txBody>
        </p:sp>
        <p:sp>
          <p:nvSpPr>
            <p:cNvPr id="101396" name="Line 20"/>
            <p:cNvSpPr>
              <a:spLocks noChangeShapeType="1"/>
            </p:cNvSpPr>
            <p:nvPr/>
          </p:nvSpPr>
          <p:spPr bwMode="auto">
            <a:xfrm rot="5400000">
              <a:off x="936" y="2424"/>
              <a:ext cx="96" cy="240"/>
            </a:xfrm>
            <a:prstGeom prst="line">
              <a:avLst/>
            </a:prstGeom>
            <a:noFill/>
            <a:ln w="28575">
              <a:solidFill>
                <a:srgbClr val="66FF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CL"/>
            </a:p>
          </p:txBody>
        </p:sp>
        <p:sp>
          <p:nvSpPr>
            <p:cNvPr id="101397" name="Line 21"/>
            <p:cNvSpPr>
              <a:spLocks noChangeShapeType="1"/>
            </p:cNvSpPr>
            <p:nvPr/>
          </p:nvSpPr>
          <p:spPr bwMode="auto">
            <a:xfrm rot="5400000">
              <a:off x="936" y="2520"/>
              <a:ext cx="96" cy="240"/>
            </a:xfrm>
            <a:prstGeom prst="line">
              <a:avLst/>
            </a:prstGeom>
            <a:noFill/>
            <a:ln w="28575">
              <a:solidFill>
                <a:srgbClr val="66FF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CL"/>
            </a:p>
          </p:txBody>
        </p:sp>
        <p:sp>
          <p:nvSpPr>
            <p:cNvPr id="101398" name="Line 22"/>
            <p:cNvSpPr>
              <a:spLocks noChangeShapeType="1"/>
            </p:cNvSpPr>
            <p:nvPr/>
          </p:nvSpPr>
          <p:spPr bwMode="auto">
            <a:xfrm rot="5400000">
              <a:off x="936" y="2616"/>
              <a:ext cx="96" cy="240"/>
            </a:xfrm>
            <a:prstGeom prst="line">
              <a:avLst/>
            </a:prstGeom>
            <a:noFill/>
            <a:ln w="28575">
              <a:solidFill>
                <a:srgbClr val="66FF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CL"/>
            </a:p>
          </p:txBody>
        </p:sp>
        <p:sp>
          <p:nvSpPr>
            <p:cNvPr id="101399" name="Line 23"/>
            <p:cNvSpPr>
              <a:spLocks noChangeShapeType="1"/>
            </p:cNvSpPr>
            <p:nvPr/>
          </p:nvSpPr>
          <p:spPr bwMode="auto">
            <a:xfrm rot="5400000">
              <a:off x="936" y="2712"/>
              <a:ext cx="96" cy="240"/>
            </a:xfrm>
            <a:prstGeom prst="line">
              <a:avLst/>
            </a:prstGeom>
            <a:noFill/>
            <a:ln w="28575">
              <a:solidFill>
                <a:srgbClr val="66FF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CL"/>
            </a:p>
          </p:txBody>
        </p:sp>
        <p:sp>
          <p:nvSpPr>
            <p:cNvPr id="101400" name="Line 24"/>
            <p:cNvSpPr>
              <a:spLocks noChangeShapeType="1"/>
            </p:cNvSpPr>
            <p:nvPr/>
          </p:nvSpPr>
          <p:spPr bwMode="auto">
            <a:xfrm rot="5400000">
              <a:off x="936" y="2808"/>
              <a:ext cx="96" cy="240"/>
            </a:xfrm>
            <a:prstGeom prst="line">
              <a:avLst/>
            </a:prstGeom>
            <a:noFill/>
            <a:ln w="28575">
              <a:solidFill>
                <a:srgbClr val="66FF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CL"/>
            </a:p>
          </p:txBody>
        </p:sp>
        <p:sp>
          <p:nvSpPr>
            <p:cNvPr id="101401" name="Line 25"/>
            <p:cNvSpPr>
              <a:spLocks noChangeShapeType="1"/>
            </p:cNvSpPr>
            <p:nvPr/>
          </p:nvSpPr>
          <p:spPr bwMode="auto">
            <a:xfrm rot="5400000">
              <a:off x="936" y="2232"/>
              <a:ext cx="96" cy="240"/>
            </a:xfrm>
            <a:prstGeom prst="line">
              <a:avLst/>
            </a:prstGeom>
            <a:noFill/>
            <a:ln w="28575">
              <a:solidFill>
                <a:srgbClr val="66FF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CL"/>
            </a:p>
          </p:txBody>
        </p:sp>
        <p:sp>
          <p:nvSpPr>
            <p:cNvPr id="101402" name="Line 26"/>
            <p:cNvSpPr>
              <a:spLocks noChangeShapeType="1"/>
            </p:cNvSpPr>
            <p:nvPr/>
          </p:nvSpPr>
          <p:spPr bwMode="auto">
            <a:xfrm rot="16200000" flipV="1">
              <a:off x="960" y="2976"/>
              <a:ext cx="6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CL"/>
            </a:p>
          </p:txBody>
        </p:sp>
        <p:sp>
          <p:nvSpPr>
            <p:cNvPr id="101403" name="Line 27"/>
            <p:cNvSpPr>
              <a:spLocks noChangeShapeType="1"/>
            </p:cNvSpPr>
            <p:nvPr/>
          </p:nvSpPr>
          <p:spPr bwMode="auto">
            <a:xfrm rot="5400000">
              <a:off x="408" y="2760"/>
              <a:ext cx="62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CL"/>
            </a:p>
          </p:txBody>
        </p:sp>
        <p:sp>
          <p:nvSpPr>
            <p:cNvPr id="101404" name="Text Box 28"/>
            <p:cNvSpPr txBox="1">
              <a:spLocks noChangeArrowheads="1"/>
            </p:cNvSpPr>
            <p:nvPr/>
          </p:nvSpPr>
          <p:spPr bwMode="auto">
            <a:xfrm>
              <a:off x="1296" y="3024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s-MX" sz="3000" i="1" dirty="0">
                  <a:latin typeface="Tahoma" pitchFamily="34" charset="0"/>
                </a:rPr>
                <a:t>F</a:t>
              </a:r>
            </a:p>
          </p:txBody>
        </p:sp>
        <p:sp>
          <p:nvSpPr>
            <p:cNvPr id="101405" name="Text Box 29"/>
            <p:cNvSpPr txBox="1">
              <a:spLocks noChangeArrowheads="1"/>
            </p:cNvSpPr>
            <p:nvPr/>
          </p:nvSpPr>
          <p:spPr bwMode="auto">
            <a:xfrm>
              <a:off x="408" y="2563"/>
              <a:ext cx="288" cy="34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s-MX" sz="3000" i="1" dirty="0">
                  <a:latin typeface="Tahoma" pitchFamily="34" charset="0"/>
                </a:rPr>
                <a:t>x</a:t>
              </a:r>
            </a:p>
          </p:txBody>
        </p:sp>
        <p:sp>
          <p:nvSpPr>
            <p:cNvPr id="101406" name="Line 30"/>
            <p:cNvSpPr>
              <a:spLocks noChangeShapeType="1"/>
            </p:cNvSpPr>
            <p:nvPr/>
          </p:nvSpPr>
          <p:spPr bwMode="auto">
            <a:xfrm>
              <a:off x="960" y="2976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CL"/>
            </a:p>
          </p:txBody>
        </p:sp>
        <p:sp>
          <p:nvSpPr>
            <p:cNvPr id="101407" name="Rectangle 31"/>
            <p:cNvSpPr>
              <a:spLocks noChangeArrowheads="1"/>
            </p:cNvSpPr>
            <p:nvPr/>
          </p:nvSpPr>
          <p:spPr bwMode="auto">
            <a:xfrm>
              <a:off x="720" y="3168"/>
              <a:ext cx="480" cy="336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CL"/>
            </a:p>
          </p:txBody>
        </p:sp>
        <p:sp>
          <p:nvSpPr>
            <p:cNvPr id="101408" name="Text Box 32"/>
            <p:cNvSpPr txBox="1">
              <a:spLocks noChangeArrowheads="1"/>
            </p:cNvSpPr>
            <p:nvPr/>
          </p:nvSpPr>
          <p:spPr bwMode="auto">
            <a:xfrm>
              <a:off x="768" y="316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s-MX" sz="3000" i="1">
                  <a:solidFill>
                    <a:schemeClr val="bg2"/>
                  </a:solidFill>
                  <a:latin typeface="Tahoma" pitchFamily="34" charset="0"/>
                </a:rPr>
                <a:t>m</a:t>
              </a:r>
              <a:endParaRPr lang="es-MX" sz="3000" i="1">
                <a:solidFill>
                  <a:srgbClr val="FFFF99"/>
                </a:solidFill>
                <a:latin typeface="Tahoma" pitchFamily="34" charset="0"/>
              </a:endParaRPr>
            </a:p>
          </p:txBody>
        </p:sp>
      </p:grpSp>
      <p:graphicFrame>
        <p:nvGraphicFramePr>
          <p:cNvPr id="101409" name="Object 33"/>
          <p:cNvGraphicFramePr>
            <a:graphicFrameLocks noChangeAspect="1"/>
          </p:cNvGraphicFramePr>
          <p:nvPr/>
        </p:nvGraphicFramePr>
        <p:xfrm>
          <a:off x="6629400" y="3429000"/>
          <a:ext cx="1676400" cy="129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Equation" r:id="rId6" imgW="507960" imgH="393480" progId="Equation.DSMT4">
                  <p:embed/>
                </p:oleObj>
              </mc:Choice>
              <mc:Fallback>
                <p:oleObj name="Equation" r:id="rId6" imgW="5079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429000"/>
                        <a:ext cx="1676400" cy="129857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85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chemeClr val="bg2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410" name="Text Box 34"/>
          <p:cNvSpPr txBox="1">
            <a:spLocks noChangeArrowheads="1"/>
          </p:cNvSpPr>
          <p:nvPr/>
        </p:nvSpPr>
        <p:spPr bwMode="auto">
          <a:xfrm>
            <a:off x="1083425" y="5181600"/>
            <a:ext cx="6860232" cy="1187450"/>
          </a:xfrm>
          <a:prstGeom prst="rect">
            <a:avLst/>
          </a:prstGeom>
          <a:solidFill>
            <a:srgbClr val="FFFFCC"/>
          </a:solidFill>
          <a:ln w="2857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 tIns="91440" bIns="91440">
            <a:spAutoFit/>
          </a:bodyPr>
          <a:lstStyle/>
          <a:p>
            <a:r>
              <a:rPr lang="es-MX" sz="3200">
                <a:solidFill>
                  <a:srgbClr val="000000"/>
                </a:solidFill>
              </a:rPr>
              <a:t>La </a:t>
            </a:r>
            <a:r>
              <a:rPr lang="es-MX" sz="3200" u="sng">
                <a:solidFill>
                  <a:srgbClr val="000000"/>
                </a:solidFill>
              </a:rPr>
              <a:t>constante de resorte</a:t>
            </a:r>
            <a:r>
              <a:rPr lang="es-MX" sz="3200">
                <a:solidFill>
                  <a:srgbClr val="000000"/>
                </a:solidFill>
              </a:rPr>
              <a:t> k es una medida de la </a:t>
            </a:r>
            <a:r>
              <a:rPr lang="es-MX" sz="3200" u="sng">
                <a:solidFill>
                  <a:srgbClr val="000000"/>
                </a:solidFill>
              </a:rPr>
              <a:t>elasticidad</a:t>
            </a:r>
            <a:r>
              <a:rPr lang="es-MX" sz="3200">
                <a:solidFill>
                  <a:srgbClr val="000000"/>
                </a:solidFill>
              </a:rPr>
              <a:t> del resorte.</a:t>
            </a:r>
          </a:p>
        </p:txBody>
      </p:sp>
    </p:spTree>
    <p:extLst>
      <p:ext uri="{BB962C8B-B14F-4D97-AF65-F5344CB8AC3E}">
        <p14:creationId xmlns:p14="http://schemas.microsoft.com/office/powerpoint/2010/main" val="2293636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13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ows XP Ballo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01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ows XP Ballo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13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ows XP Ballo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1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1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ows XP Ballo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1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1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1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1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 autoUpdateAnimBg="0"/>
      <p:bldP spid="101379" grpId="0" build="p" autoUpdateAnimBg="0" advAuto="0"/>
      <p:bldP spid="101380" grpId="0" animBg="1" autoUpdateAnimBg="0"/>
      <p:bldP spid="101381" grpId="0" autoUpdateAnimBg="0"/>
      <p:bldP spid="101410" grpId="0" animBg="1" autoUpdateAnimBg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1815</TotalTime>
  <Words>1223</Words>
  <Application>Microsoft Office PowerPoint</Application>
  <PresentationFormat>Presentación en pantalla (4:3)</PresentationFormat>
  <Paragraphs>188</Paragraphs>
  <Slides>24</Slides>
  <Notes>0</Notes>
  <HiddenSlides>0</HiddenSlides>
  <MMClips>1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24</vt:i4>
      </vt:variant>
    </vt:vector>
  </HeadingPairs>
  <TitlesOfParts>
    <vt:vector size="27" baseType="lpstr">
      <vt:lpstr>Tema de Office</vt:lpstr>
      <vt:lpstr>Equation</vt:lpstr>
      <vt:lpstr>Ecuación</vt:lpstr>
      <vt:lpstr>UNIDAD 1                             DIAGRAMA                               ESFUERZO Y DEFORMACIONES</vt:lpstr>
      <vt:lpstr>Presentación de PowerPoint</vt:lpstr>
      <vt:lpstr>Presentación de PowerPoint</vt:lpstr>
      <vt:lpstr>Objetivos:  Después de completar este módulo, deberá:</vt:lpstr>
      <vt:lpstr>Propiedades elásticas de la materia</vt:lpstr>
      <vt:lpstr>Propiedades elásticas de la materia</vt:lpstr>
      <vt:lpstr>¿Elástico o inelástico?</vt:lpstr>
      <vt:lpstr>Un resorte elástico</vt:lpstr>
      <vt:lpstr>Ley de Hooke</vt:lpstr>
      <vt:lpstr>Esfuerzo y deformación</vt:lpstr>
      <vt:lpstr>Tipos de esfuerzo</vt:lpstr>
      <vt:lpstr>Resumen de definiciones</vt:lpstr>
      <vt:lpstr>Esfuerzo y deformación longitudinales</vt:lpstr>
      <vt:lpstr>Ejemplo 1. Un alambre de acero de 10 m de largo y 2 mm de diámetro se une al techo y a su extremo se une un peso de 200 N. ¿Cuál es el esfuerzo aplicado?</vt:lpstr>
      <vt:lpstr>Ejemplo 1 (Cont.) Un alambre de acero de 10 m se estira 3.08 mm debido a la carga de 200 N. ¿Cuál es la deformación longitudinal? </vt:lpstr>
      <vt:lpstr>El límite elástico</vt:lpstr>
      <vt:lpstr>Resistencia a la rotura</vt:lpstr>
      <vt:lpstr>Ejemplo 2. El límite elástico para el acero es 2.48 x 108 Pa. ¿Cuál es el peso máximo que puede soportar sin superar el límite elástico?</vt:lpstr>
      <vt:lpstr>Ejemplo 2 (Cont.) La resistencia a la rotura para el acero es 4.89 x 108 Pa. ¿Cuál es el peso máximo que puede soportar sin romper el alambre?</vt:lpstr>
      <vt:lpstr>El módulo de elasticidad</vt:lpstr>
      <vt:lpstr>Ejemplo 3. En el ejemplo anterior, el esfuerzo aplicado al alambre de acero fue 6.37 x 107 Pa y la deformación fue 3.08 x 10-4. Encuentre el módulo de elasticidad para el acero.</vt:lpstr>
      <vt:lpstr>Módulo de Young</vt:lpstr>
      <vt:lpstr>Ejemplo 4:  El módulo de Young para el latón es 8.96 x 1011 Pa. Un peso de 120 N se une a un alambre de latón de 8 m de largo; encuentre el aumento en longitud. El diámetro es 1.5 mm.</vt:lpstr>
      <vt:lpstr>Ejemplo 4:  (continuación)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Marco</dc:creator>
  <cp:lastModifiedBy>Marco</cp:lastModifiedBy>
  <cp:revision>127</cp:revision>
  <cp:lastPrinted>2015-05-28T21:59:13Z</cp:lastPrinted>
  <dcterms:created xsi:type="dcterms:W3CDTF">2010-04-17T15:06:14Z</dcterms:created>
  <dcterms:modified xsi:type="dcterms:W3CDTF">2017-06-08T06:17:29Z</dcterms:modified>
</cp:coreProperties>
</file>