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1"/>
  </p:notesMasterIdLst>
  <p:sldIdLst>
    <p:sldId id="256" r:id="rId2"/>
    <p:sldId id="282" r:id="rId3"/>
    <p:sldId id="283" r:id="rId4"/>
    <p:sldId id="284" r:id="rId5"/>
    <p:sldId id="286" r:id="rId6"/>
    <p:sldId id="287" r:id="rId7"/>
    <p:sldId id="288" r:id="rId8"/>
    <p:sldId id="289" r:id="rId9"/>
    <p:sldId id="291" r:id="rId10"/>
    <p:sldId id="290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718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4677B-3AE5-4023-8214-CBAD35C49AA8}" type="datetimeFigureOut">
              <a:rPr lang="es-CL" smtClean="0"/>
              <a:pPr/>
              <a:t>21-07-2015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A2A3B-8144-4817-8C2A-BF5BDD597E7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89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2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11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12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13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14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15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16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17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18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19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3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4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5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6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7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8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9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fld id="{264A4FE8-CDC1-400C-967F-A356455290D4}" type="slidenum">
              <a:rPr lang="es-ES_tradnl" sz="1200" smtClean="0"/>
              <a:pPr/>
              <a:t>10</a:t>
            </a:fld>
            <a:endParaRPr lang="es-ES_tradnl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541-0F77-4E07-9F6E-011AFCA46F23}" type="datetime1">
              <a:rPr lang="es-CL" smtClean="0"/>
              <a:t>21-07-2015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9E2B-36B1-4487-859C-5D12A4F01BF1}" type="datetime1">
              <a:rPr lang="es-CL" smtClean="0"/>
              <a:t>21-07-2015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5D0-F382-47BE-8A4F-42F59F3798E9}" type="datetime1">
              <a:rPr lang="es-CL" smtClean="0"/>
              <a:t>21-07-2015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C66E-04B4-4197-8FEE-550A046A90CA}" type="datetime1">
              <a:rPr lang="es-CL" smtClean="0"/>
              <a:t>21-07-2015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30468-F9DE-4EF9-81D6-046813D864A2}" type="datetime1">
              <a:rPr lang="es-CL" smtClean="0"/>
              <a:t>21-07-2015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6065E-FF3D-4A3D-B031-9480F3FDE8A9}" type="datetime1">
              <a:rPr lang="es-CL" smtClean="0"/>
              <a:t>21-07-2015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1C33-8855-4E19-A7D8-93C636A2F6BB}" type="datetime1">
              <a:rPr lang="es-CL" smtClean="0"/>
              <a:t>21-07-2015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4B1C-A7C3-462F-B7A7-D0A57632E391}" type="datetime1">
              <a:rPr lang="es-CL" smtClean="0"/>
              <a:t>21-07-2015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CA50-41B2-459B-B095-4EC14EAC07E9}" type="datetime1">
              <a:rPr lang="es-CL" smtClean="0"/>
              <a:t>21-07-2015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5145-493D-412B-96E7-113F975D8066}" type="datetime1">
              <a:rPr lang="es-CL" smtClean="0"/>
              <a:t>21-07-2015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0ECC-DC58-4297-95E2-878265CCA5F3}" type="datetime1">
              <a:rPr lang="es-CL" smtClean="0"/>
              <a:t>21-07-2015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AF501-EEFB-4F9D-A1BF-2F2CE616CDB1}" type="datetime1">
              <a:rPr lang="es-CL" smtClean="0"/>
              <a:t>21-07-2015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FUERZAS CORTANTES Y MOMENTOS </a:t>
            </a:r>
            <a:r>
              <a:rPr lang="es-CL" dirty="0" err="1" smtClean="0">
                <a:solidFill>
                  <a:srgbClr val="FF0000"/>
                </a:solidFill>
              </a:rPr>
              <a:t>FLEXIONANTE</a:t>
            </a:r>
            <a:r>
              <a:rPr lang="es-CL" dirty="0" smtClean="0">
                <a:solidFill>
                  <a:srgbClr val="FF0000"/>
                </a:solidFill>
              </a:rPr>
              <a:t> EN VIGAS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5445224"/>
            <a:ext cx="5160066" cy="77078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Profesor </a:t>
            </a:r>
            <a:r>
              <a:rPr lang="es-C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Marco Rivero Menay </a:t>
            </a:r>
          </a:p>
          <a:p>
            <a:pPr algn="l"/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Ingeniero </a:t>
            </a:r>
            <a:r>
              <a:rPr lang="es-C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Ejecución </a:t>
            </a:r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Industrial  </a:t>
            </a:r>
            <a:r>
              <a:rPr lang="es-CL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UVM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6541ACE-298B-487D-8C80-BDA8C506FFFF}" type="slidenum">
              <a:rPr lang="es-CL"/>
              <a:pPr/>
              <a:t>1</a:t>
            </a:fld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528" y="383175"/>
            <a:ext cx="856895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4. Una carga no uniformemente distribuida (en forma de triangulo)  origina un arco de parábolas en el diagrama de fuerzas cortantes</a:t>
            </a:r>
            <a:endParaRPr lang="es-ES" sz="28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7" name="6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1988840"/>
            <a:ext cx="8496941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36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528" y="383175"/>
            <a:ext cx="813690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5. Una línea horizontal en el diagrama de fuerzas cortantes implica una línea inclinada en el diagrama de momentos </a:t>
            </a:r>
            <a:r>
              <a:rPr lang="es-CL" sz="2800" b="1" dirty="0" err="1" smtClean="0">
                <a:solidFill>
                  <a:srgbClr val="FF0000"/>
                </a:solidFill>
                <a:latin typeface="Arial" charset="0"/>
              </a:rPr>
              <a:t>flexionantes</a:t>
            </a: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.</a:t>
            </a:r>
            <a:endParaRPr lang="es-ES" sz="28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44824"/>
            <a:ext cx="5040560" cy="476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528" y="383175"/>
            <a:ext cx="813690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CL" sz="2800" b="1" dirty="0">
                <a:solidFill>
                  <a:srgbClr val="FF0000"/>
                </a:solidFill>
                <a:latin typeface="Arial" charset="0"/>
              </a:rPr>
              <a:t>6</a:t>
            </a: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. Una línea inclinada en el diagrama de fuerzas cortantes implica un arco de parábola en el diagrama de momentos </a:t>
            </a:r>
            <a:r>
              <a:rPr lang="es-CL" sz="2800" b="1" dirty="0" err="1" smtClean="0">
                <a:solidFill>
                  <a:srgbClr val="FF0000"/>
                </a:solidFill>
                <a:latin typeface="Arial" charset="0"/>
              </a:rPr>
              <a:t>flexionantes</a:t>
            </a: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.</a:t>
            </a:r>
            <a:endParaRPr lang="es-ES" sz="28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2" name="1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80" y="1872153"/>
            <a:ext cx="4933163" cy="472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79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528" y="383175"/>
            <a:ext cx="813690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7. Un arco de parábola en el diagrama de fuerzas cortantes implica una curva cubica en el diagrama de momentos </a:t>
            </a:r>
            <a:r>
              <a:rPr lang="es-CL" sz="2800" b="1" dirty="0" err="1" smtClean="0">
                <a:solidFill>
                  <a:srgbClr val="FF0000"/>
                </a:solidFill>
                <a:latin typeface="Arial" charset="0"/>
              </a:rPr>
              <a:t>flexionantes</a:t>
            </a: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.</a:t>
            </a:r>
            <a:endParaRPr lang="es-ES" sz="28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3" name="2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68169"/>
            <a:ext cx="4896544" cy="472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93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528" y="383175"/>
            <a:ext cx="835292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8. Cada coordenada vertical del diagrama de momentos </a:t>
            </a:r>
            <a:r>
              <a:rPr lang="es-CL" sz="2800" b="1" dirty="0" err="1" smtClean="0">
                <a:solidFill>
                  <a:srgbClr val="FF0000"/>
                </a:solidFill>
                <a:latin typeface="Arial" charset="0"/>
              </a:rPr>
              <a:t>flexionantes</a:t>
            </a: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 en un punto de la viga tiene un valor igual a la suma algebraica del área del diagrama de fuerzas cortantes hasta ese punto.</a:t>
            </a:r>
            <a:endParaRPr lang="es-ES" sz="28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348879"/>
            <a:ext cx="4896544" cy="399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06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528" y="383175"/>
            <a:ext cx="8136904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9. Cuando el diagrama de fuerzas cortantes cruza el eje horizontal, entonces el diagrama de momentos </a:t>
            </a:r>
            <a:r>
              <a:rPr lang="es-CL" sz="2800" b="1" dirty="0" err="1" smtClean="0">
                <a:solidFill>
                  <a:srgbClr val="FF0000"/>
                </a:solidFill>
                <a:latin typeface="Arial" charset="0"/>
              </a:rPr>
              <a:t>flexionantes</a:t>
            </a: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 en ese punto debe cambiar de pendiente, ya sea de negativa a positiva o viceversa.</a:t>
            </a:r>
          </a:p>
          <a:p>
            <a:pPr>
              <a:spcBef>
                <a:spcPct val="50000"/>
              </a:spcBef>
            </a:pP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Esto significa que cualquier punto, donde el diagrama de fuerzas cortantes cruce el eje horizontal, debe ser un máximo o un mínimo en el diagrama de momentos </a:t>
            </a:r>
            <a:r>
              <a:rPr lang="es-CL" sz="2800" b="1" dirty="0" err="1" smtClean="0">
                <a:solidFill>
                  <a:srgbClr val="FF0000"/>
                </a:solidFill>
                <a:latin typeface="Arial" charset="0"/>
              </a:rPr>
              <a:t>flexionante</a:t>
            </a: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.</a:t>
            </a:r>
            <a:endParaRPr lang="es-ES" sz="28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53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764704"/>
            <a:ext cx="7265304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17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528" y="383175"/>
            <a:ext cx="813690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10. Un momento externo aplicado en un punto de la viga origina una línea vertical en el diagrama de momentos </a:t>
            </a:r>
            <a:r>
              <a:rPr lang="es-CL" sz="2800" b="1" dirty="0" err="1" smtClean="0">
                <a:solidFill>
                  <a:srgbClr val="FF0000"/>
                </a:solidFill>
                <a:latin typeface="Arial" charset="0"/>
              </a:rPr>
              <a:t>flexionantes</a:t>
            </a: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.</a:t>
            </a:r>
            <a:endParaRPr lang="es-ES" sz="28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3" name="2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001286"/>
            <a:ext cx="7856109" cy="3947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58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98" y="620688"/>
            <a:ext cx="7597118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73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92696"/>
            <a:ext cx="7606522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62000" y="381000"/>
            <a:ext cx="76200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sz="2500" b="1" u="sng" dirty="0">
                <a:solidFill>
                  <a:srgbClr val="FF0000"/>
                </a:solidFill>
                <a:latin typeface="Arial" charset="0"/>
              </a:rPr>
              <a:t>Fuerza Cortante</a:t>
            </a:r>
          </a:p>
        </p:txBody>
      </p:sp>
      <p:sp>
        <p:nvSpPr>
          <p:cNvPr id="8" name="1 Marcador de contenido"/>
          <p:cNvSpPr txBox="1">
            <a:spLocks/>
          </p:cNvSpPr>
          <p:nvPr/>
        </p:nvSpPr>
        <p:spPr>
          <a:xfrm>
            <a:off x="457200" y="1052736"/>
            <a:ext cx="8229600" cy="25922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VE" sz="2400" dirty="0" smtClean="0"/>
              <a:t>Es la suma algebraica de todas las fuerzas externas perpendiculares al eje de la viga </a:t>
            </a:r>
            <a:r>
              <a:rPr lang="es-VE" sz="2400" dirty="0" smtClean="0"/>
              <a:t>que </a:t>
            </a:r>
            <a:r>
              <a:rPr lang="es-VE" sz="2400" dirty="0" smtClean="0"/>
              <a:t>actúan a un lado de la sección considerada.</a:t>
            </a:r>
          </a:p>
          <a:p>
            <a:r>
              <a:rPr lang="es-VE" sz="2400" dirty="0" smtClean="0"/>
              <a:t>La fuerza cortante es positiva cuando la parte situada a la izquierda de la sección tiende a subir con respecto a la parte derecha</a:t>
            </a:r>
            <a:endParaRPr lang="es-VE" sz="2400" dirty="0"/>
          </a:p>
        </p:txBody>
      </p:sp>
      <p:grpSp>
        <p:nvGrpSpPr>
          <p:cNvPr id="9" name="8 Grupo"/>
          <p:cNvGrpSpPr/>
          <p:nvPr/>
        </p:nvGrpSpPr>
        <p:grpSpPr>
          <a:xfrm>
            <a:off x="2733909" y="3861048"/>
            <a:ext cx="3134235" cy="2376264"/>
            <a:chOff x="2915816" y="4725144"/>
            <a:chExt cx="2160240" cy="1512168"/>
          </a:xfrm>
        </p:grpSpPr>
        <p:sp>
          <p:nvSpPr>
            <p:cNvPr id="10" name="9 Rectángulo"/>
            <p:cNvSpPr/>
            <p:nvPr/>
          </p:nvSpPr>
          <p:spPr>
            <a:xfrm>
              <a:off x="2915816" y="5229200"/>
              <a:ext cx="1080120" cy="576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3995936" y="5445224"/>
              <a:ext cx="1080120" cy="576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cxnSp>
          <p:nvCxnSpPr>
            <p:cNvPr id="12" name="11 Conector recto de flecha"/>
            <p:cNvCxnSpPr/>
            <p:nvPr/>
          </p:nvCxnSpPr>
          <p:spPr>
            <a:xfrm rot="5400000">
              <a:off x="3600686" y="5696458"/>
              <a:ext cx="108012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 de flecha"/>
            <p:cNvCxnSpPr/>
            <p:nvPr/>
          </p:nvCxnSpPr>
          <p:spPr>
            <a:xfrm rot="5400000" flipH="1" flipV="1">
              <a:off x="3240646" y="5480434"/>
              <a:ext cx="1079326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CuadroTexto"/>
            <p:cNvSpPr txBox="1"/>
            <p:nvPr/>
          </p:nvSpPr>
          <p:spPr>
            <a:xfrm>
              <a:off x="3347864" y="4725144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3200" b="1" dirty="0" smtClean="0">
                  <a:solidFill>
                    <a:srgbClr val="0070C0"/>
                  </a:solidFill>
                </a:rPr>
                <a:t>V</a:t>
              </a:r>
              <a:endParaRPr lang="es-VE" sz="3200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889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62000" y="381000"/>
            <a:ext cx="76200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sz="2500" b="1" u="sng" dirty="0">
                <a:solidFill>
                  <a:srgbClr val="FF0000"/>
                </a:solidFill>
                <a:latin typeface="Arial" charset="0"/>
              </a:rPr>
              <a:t>Momento Flector</a:t>
            </a:r>
          </a:p>
        </p:txBody>
      </p:sp>
      <p:sp>
        <p:nvSpPr>
          <p:cNvPr id="8" name="1 Marcador de contenido"/>
          <p:cNvSpPr txBox="1">
            <a:spLocks/>
          </p:cNvSpPr>
          <p:nvPr/>
        </p:nvSpPr>
        <p:spPr>
          <a:xfrm>
            <a:off x="457200" y="1052736"/>
            <a:ext cx="8229600" cy="12961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/>
              <a:t>Es la suma algebraica de los momentos producidos por todas las fuerzas externas a un mismo lado de la sección respecto a un punto de dicha sección.</a:t>
            </a:r>
          </a:p>
        </p:txBody>
      </p:sp>
      <p:grpSp>
        <p:nvGrpSpPr>
          <p:cNvPr id="2" name="1 Grupo"/>
          <p:cNvGrpSpPr/>
          <p:nvPr/>
        </p:nvGrpSpPr>
        <p:grpSpPr>
          <a:xfrm>
            <a:off x="1475656" y="2917027"/>
            <a:ext cx="5904656" cy="2600205"/>
            <a:chOff x="1475656" y="2581722"/>
            <a:chExt cx="5904656" cy="2600205"/>
          </a:xfrm>
        </p:grpSpPr>
        <p:sp>
          <p:nvSpPr>
            <p:cNvPr id="15" name="14 Rectángulo"/>
            <p:cNvSpPr/>
            <p:nvPr/>
          </p:nvSpPr>
          <p:spPr>
            <a:xfrm>
              <a:off x="2051720" y="3229000"/>
              <a:ext cx="4932104" cy="344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16" name="15 Luna"/>
            <p:cNvSpPr/>
            <p:nvPr/>
          </p:nvSpPr>
          <p:spPr>
            <a:xfrm rot="16200000">
              <a:off x="4031940" y="1248780"/>
              <a:ext cx="792088" cy="5904656"/>
            </a:xfrm>
            <a:prstGeom prst="moon">
              <a:avLst>
                <a:gd name="adj" fmla="val 46448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cxnSp>
          <p:nvCxnSpPr>
            <p:cNvPr id="17" name="16 Conector recto de flecha"/>
            <p:cNvCxnSpPr/>
            <p:nvPr/>
          </p:nvCxnSpPr>
          <p:spPr>
            <a:xfrm rot="5400000">
              <a:off x="4068738" y="2868960"/>
              <a:ext cx="57606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Arco"/>
            <p:cNvSpPr/>
            <p:nvPr/>
          </p:nvSpPr>
          <p:spPr>
            <a:xfrm>
              <a:off x="4788024" y="4021088"/>
              <a:ext cx="504056" cy="720080"/>
            </a:xfrm>
            <a:prstGeom prst="arc">
              <a:avLst>
                <a:gd name="adj1" fmla="val 16200000"/>
                <a:gd name="adj2" fmla="val 4491148"/>
              </a:avLst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19" name="18 Arco"/>
            <p:cNvSpPr/>
            <p:nvPr/>
          </p:nvSpPr>
          <p:spPr>
            <a:xfrm flipH="1">
              <a:off x="3635896" y="4093096"/>
              <a:ext cx="504056" cy="720080"/>
            </a:xfrm>
            <a:prstGeom prst="arc">
              <a:avLst>
                <a:gd name="adj1" fmla="val 16200000"/>
                <a:gd name="adj2" fmla="val 4491148"/>
              </a:avLst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5148064" y="4597152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3200" dirty="0" smtClean="0">
                  <a:solidFill>
                    <a:srgbClr val="0070C0"/>
                  </a:solidFill>
                </a:rPr>
                <a:t>M</a:t>
              </a:r>
              <a:endParaRPr lang="es-VE" sz="3200" dirty="0">
                <a:solidFill>
                  <a:srgbClr val="0070C0"/>
                </a:solidFill>
              </a:endParaRP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3203848" y="4597152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3200" dirty="0" smtClean="0">
                  <a:solidFill>
                    <a:srgbClr val="0070C0"/>
                  </a:solidFill>
                </a:rPr>
                <a:t>M</a:t>
              </a:r>
              <a:endParaRPr lang="es-VE" sz="3200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744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259632" y="381000"/>
            <a:ext cx="626469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CL" sz="2800" b="1" u="sng" dirty="0">
                <a:solidFill>
                  <a:srgbClr val="FF0000"/>
                </a:solidFill>
                <a:latin typeface="Arial" charset="0"/>
              </a:rPr>
              <a:t>Diagramas de fuerza cortante y momento flector</a:t>
            </a:r>
            <a:endParaRPr lang="es-ES" sz="2800" b="1" u="sng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" name="1 Marcador de contenido"/>
          <p:cNvSpPr txBox="1">
            <a:spLocks/>
          </p:cNvSpPr>
          <p:nvPr/>
        </p:nvSpPr>
        <p:spPr>
          <a:xfrm>
            <a:off x="539552" y="1484823"/>
            <a:ext cx="8229600" cy="344584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VE" sz="2800" dirty="0" smtClean="0"/>
              <a:t>Estos permiten la representación grafica de los valores de “</a:t>
            </a:r>
            <a:r>
              <a:rPr lang="es-VE" sz="2800" b="1" dirty="0" err="1" smtClean="0"/>
              <a:t>V”y</a:t>
            </a:r>
            <a:r>
              <a:rPr lang="es-VE" sz="2800" b="1" dirty="0" smtClean="0"/>
              <a:t> “</a:t>
            </a:r>
            <a:r>
              <a:rPr lang="es-VE" sz="2800" b="1" dirty="0" err="1" smtClean="0"/>
              <a:t>M”a</a:t>
            </a:r>
            <a:r>
              <a:rPr lang="es-VE" sz="2800" b="1" dirty="0" smtClean="0"/>
              <a:t> lo largo de los ejes de los elementos estructurales.</a:t>
            </a:r>
          </a:p>
          <a:p>
            <a:r>
              <a:rPr lang="es-VE" sz="2800" dirty="0" smtClean="0"/>
              <a:t>Se construyen dibujando una línea de base que corresponde en longitud al eje de la viga </a:t>
            </a:r>
            <a:r>
              <a:rPr lang="es-VE" sz="2800" dirty="0" smtClean="0"/>
              <a:t>y </a:t>
            </a:r>
            <a:r>
              <a:rPr lang="es-VE" sz="2800" dirty="0" smtClean="0"/>
              <a:t>cuyas ordenadas indicaran el valor de “V” y “M” en los puntos de esa viga</a:t>
            </a:r>
          </a:p>
        </p:txBody>
      </p:sp>
    </p:spTree>
    <p:extLst>
      <p:ext uri="{BB962C8B-B14F-4D97-AF65-F5344CB8AC3E}">
        <p14:creationId xmlns:p14="http://schemas.microsoft.com/office/powerpoint/2010/main" val="411313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259632" y="381000"/>
            <a:ext cx="62646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CL" sz="2800" b="1" u="sng" dirty="0">
                <a:solidFill>
                  <a:srgbClr val="FF0000"/>
                </a:solidFill>
                <a:latin typeface="Arial" charset="0"/>
              </a:rPr>
              <a:t>Diagrama de Fuerza Cortante (V)</a:t>
            </a:r>
            <a:endParaRPr lang="es-ES" sz="2800" b="1" u="sng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" name="1 Marcador de contenido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VE" dirty="0" smtClean="0"/>
              <a:t>Si en un tramo del elemento estructural (viga, columna, inclinado) no actúa ninguna carga la curva de la fuerza cortante permanecerá recta y paralela al eje del elemento estructural</a:t>
            </a:r>
          </a:p>
          <a:p>
            <a:endParaRPr lang="es-VE" dirty="0" smtClean="0"/>
          </a:p>
          <a:p>
            <a:r>
              <a:rPr lang="es-VE" dirty="0" smtClean="0"/>
              <a:t>Cuando en un tramo del elemento estructural se aplique una carga distribuida uniformemente, la línea de la fuerza cortante será inclinada, o sea tendrá una pendiente constante con respecto al eje del elemento.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221063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259632" y="381000"/>
            <a:ext cx="62646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CL" sz="2800" b="1" u="sng" dirty="0">
                <a:solidFill>
                  <a:srgbClr val="FF0000"/>
                </a:solidFill>
                <a:latin typeface="Arial" charset="0"/>
              </a:rPr>
              <a:t>Diagrama de Fuerza Cortante (V)</a:t>
            </a:r>
            <a:endParaRPr lang="es-ES" sz="2800" b="1" u="sng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25" name="24 Grupo"/>
          <p:cNvGrpSpPr/>
          <p:nvPr/>
        </p:nvGrpSpPr>
        <p:grpSpPr>
          <a:xfrm>
            <a:off x="1403648" y="1124744"/>
            <a:ext cx="5910879" cy="5192157"/>
            <a:chOff x="1403648" y="332656"/>
            <a:chExt cx="5910879" cy="5192157"/>
          </a:xfrm>
        </p:grpSpPr>
        <p:sp>
          <p:nvSpPr>
            <p:cNvPr id="26" name="25 Rectángulo"/>
            <p:cNvSpPr/>
            <p:nvPr/>
          </p:nvSpPr>
          <p:spPr>
            <a:xfrm>
              <a:off x="1633007" y="1621220"/>
              <a:ext cx="778753" cy="14780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27" name="26 Rectángulo"/>
            <p:cNvSpPr/>
            <p:nvPr/>
          </p:nvSpPr>
          <p:spPr>
            <a:xfrm>
              <a:off x="2037496" y="980728"/>
              <a:ext cx="4932104" cy="344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28" name="27 Triángulo isósceles"/>
            <p:cNvSpPr/>
            <p:nvPr/>
          </p:nvSpPr>
          <p:spPr>
            <a:xfrm>
              <a:off x="1697903" y="1325608"/>
              <a:ext cx="648961" cy="295612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29" name="28 Triángulo isósceles"/>
            <p:cNvSpPr/>
            <p:nvPr/>
          </p:nvSpPr>
          <p:spPr>
            <a:xfrm>
              <a:off x="6594447" y="1325608"/>
              <a:ext cx="648961" cy="295612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30" name="29 Elipse"/>
            <p:cNvSpPr/>
            <p:nvPr/>
          </p:nvSpPr>
          <p:spPr>
            <a:xfrm>
              <a:off x="6594447" y="1621220"/>
              <a:ext cx="194688" cy="1478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31" name="30 Elipse"/>
            <p:cNvSpPr/>
            <p:nvPr/>
          </p:nvSpPr>
          <p:spPr>
            <a:xfrm>
              <a:off x="6789135" y="1621220"/>
              <a:ext cx="194688" cy="1478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32" name="31 Elipse"/>
            <p:cNvSpPr/>
            <p:nvPr/>
          </p:nvSpPr>
          <p:spPr>
            <a:xfrm>
              <a:off x="6983824" y="1621220"/>
              <a:ext cx="194688" cy="1478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6529551" y="1769026"/>
              <a:ext cx="778753" cy="14780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cxnSp>
          <p:nvCxnSpPr>
            <p:cNvPr id="34" name="33 Conector recto"/>
            <p:cNvCxnSpPr/>
            <p:nvPr/>
          </p:nvCxnSpPr>
          <p:spPr>
            <a:xfrm flipH="1">
              <a:off x="2022383" y="1765236"/>
              <a:ext cx="1" cy="37595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 flipH="1">
              <a:off x="6876255" y="1916832"/>
              <a:ext cx="1" cy="36079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>
              <a:off x="1691680" y="2852936"/>
              <a:ext cx="5616624" cy="72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 de flecha"/>
            <p:cNvCxnSpPr>
              <a:endCxn id="27" idx="0"/>
            </p:cNvCxnSpPr>
            <p:nvPr/>
          </p:nvCxnSpPr>
          <p:spPr>
            <a:xfrm rot="16200000" flipH="1">
              <a:off x="4175956" y="656692"/>
              <a:ext cx="64807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Conector recto"/>
            <p:cNvCxnSpPr/>
            <p:nvPr/>
          </p:nvCxnSpPr>
          <p:spPr>
            <a:xfrm>
              <a:off x="1979712" y="2060848"/>
              <a:ext cx="4896544" cy="17281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697903" y="4012644"/>
              <a:ext cx="5616624" cy="72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Arco"/>
            <p:cNvSpPr/>
            <p:nvPr/>
          </p:nvSpPr>
          <p:spPr>
            <a:xfrm rot="10800000">
              <a:off x="2051720" y="2860516"/>
              <a:ext cx="4824536" cy="2664296"/>
            </a:xfrm>
            <a:prstGeom prst="arc">
              <a:avLst>
                <a:gd name="adj1" fmla="val 10865910"/>
                <a:gd name="adj2" fmla="val 21520908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4499992" y="332656"/>
              <a:ext cx="4320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3200" dirty="0" smtClean="0"/>
                <a:t>P</a:t>
              </a:r>
              <a:endParaRPr lang="es-VE" sz="3200" dirty="0"/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1403648" y="2348880"/>
              <a:ext cx="4320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3200" dirty="0" smtClean="0"/>
                <a:t>V</a:t>
              </a:r>
              <a:endParaRPr lang="es-VE" sz="3200" dirty="0"/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1475656" y="4588708"/>
              <a:ext cx="4320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sz="3200" dirty="0" smtClean="0"/>
                <a:t>M</a:t>
              </a:r>
              <a:endParaRPr lang="es-VE" sz="3200" dirty="0"/>
            </a:p>
          </p:txBody>
        </p:sp>
        <p:sp>
          <p:nvSpPr>
            <p:cNvPr id="44" name="43 CuadroTexto"/>
            <p:cNvSpPr txBox="1"/>
            <p:nvPr/>
          </p:nvSpPr>
          <p:spPr>
            <a:xfrm>
              <a:off x="1691680" y="285293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dirty="0" smtClean="0"/>
                <a:t>0</a:t>
              </a:r>
              <a:endParaRPr lang="es-VE" dirty="0"/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1625895" y="401264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dirty="0" smtClean="0"/>
                <a:t>0</a:t>
              </a:r>
              <a:endParaRPr lang="es-VE" dirty="0"/>
            </a:p>
          </p:txBody>
        </p:sp>
      </p:grpSp>
    </p:spTree>
    <p:extLst>
      <p:ext uri="{BB962C8B-B14F-4D97-AF65-F5344CB8AC3E}">
        <p14:creationId xmlns:p14="http://schemas.microsoft.com/office/powerpoint/2010/main" val="417192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528" y="383175"/>
            <a:ext cx="835292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1. Una carga o punto de apoyo origina una línea vertical en el diagrama de fuerzas cortantes</a:t>
            </a:r>
            <a:endParaRPr lang="es-ES" sz="28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2" name="1 Imagen" descr="Recorte de pantalla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2"/>
          <a:stretch/>
        </p:blipFill>
        <p:spPr>
          <a:xfrm>
            <a:off x="338253" y="1724184"/>
            <a:ext cx="5820196" cy="4369111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6279654" y="2060848"/>
            <a:ext cx="25408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/>
              <a:t>Tener presente que no solo la fuerza de magnitud P actúa sobre la viga en el punto B también se puede apreciar las reacciones en los puntos de apoyo A y C.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91470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528" y="383175"/>
            <a:ext cx="324036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2. Una carga uniformemente distribuida (rectángulo)  origina una línea inclinada en el diagrama de fuerzas cortantes</a:t>
            </a:r>
            <a:endParaRPr lang="es-ES" sz="28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5" y="583265"/>
            <a:ext cx="4376439" cy="536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29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528" y="383175"/>
            <a:ext cx="856895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5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5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5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5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5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5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CL" sz="2800" b="1" dirty="0" smtClean="0">
                <a:solidFill>
                  <a:srgbClr val="FF0000"/>
                </a:solidFill>
                <a:latin typeface="Arial" charset="0"/>
              </a:rPr>
              <a:t>3. Las regiones de la viga en donde no hay cargas aplicadas , se refleja como líneas horizontales en el diagrama de fuerzas cortantes</a:t>
            </a:r>
            <a:endParaRPr lang="es-ES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156176" y="2492896"/>
            <a:ext cx="25922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/>
              <a:t>Se puede observar que no existen cargas aplicadas entre los intervalos AB y </a:t>
            </a:r>
            <a:r>
              <a:rPr lang="es-CL" sz="2000" dirty="0" err="1" smtClean="0"/>
              <a:t>BC</a:t>
            </a:r>
            <a:r>
              <a:rPr lang="es-CL" sz="2000" dirty="0" smtClean="0"/>
              <a:t>.</a:t>
            </a:r>
          </a:p>
          <a:p>
            <a:r>
              <a:rPr lang="es-CL" sz="2000" dirty="0" smtClean="0"/>
              <a:t>En el diagrama de fuerzas  cortantes se observa como una línea recta.</a:t>
            </a:r>
            <a:endParaRPr lang="es-CL" sz="2000" dirty="0"/>
          </a:p>
        </p:txBody>
      </p:sp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40028"/>
            <a:ext cx="5379842" cy="4081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00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2870</TotalTime>
  <Words>613</Words>
  <Application>Microsoft Office PowerPoint</Application>
  <PresentationFormat>Presentación en pantalla (4:3)</PresentationFormat>
  <Paragraphs>57</Paragraphs>
  <Slides>19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FUERZAS CORTANTES Y MOMENTOS FLEXIONANTE EN VIGAS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Marco</dc:creator>
  <cp:lastModifiedBy>Marco</cp:lastModifiedBy>
  <cp:revision>145</cp:revision>
  <cp:lastPrinted>2015-04-23T19:46:10Z</cp:lastPrinted>
  <dcterms:created xsi:type="dcterms:W3CDTF">2010-04-17T15:06:14Z</dcterms:created>
  <dcterms:modified xsi:type="dcterms:W3CDTF">2015-07-22T04:24:08Z</dcterms:modified>
</cp:coreProperties>
</file>