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03FC2-8066-4924-B2B7-E274AFFE04B3}" type="datetimeFigureOut">
              <a:rPr lang="es-ES" smtClean="0"/>
              <a:t>04/07/2018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1ECCC-2C1B-4674-B3F9-641CD1E66AC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Planificación Agregada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Ejercicio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 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4785395"/>
          </a:xfrm>
        </p:spPr>
        <p:txBody>
          <a:bodyPr>
            <a:noAutofit/>
          </a:bodyPr>
          <a:lstStyle/>
          <a:p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El Departamento de Parques y Recreación de Tucson tiene un presupuesto de operaciones y mantenimiento de $9,760,000 dólares.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El departamento es responsable de desarrollar y mantener las áreas verdes, todos los programas recreativos públicos, las ligas deportivas para adultos, campos de golf, canchas de tenis, piscinas, etc.  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Hay 236 empleados, de los cuales, 116 son trabajadores de tiempo completo permanentes que se encargan de la administración y el mantenimiento de todas las áreas durante todo el año.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Los 120 restantes son empleados de medio tiempo; alrededor de las tres cuartas partes de ellos se emplean durante el verano y otra cuarta parte en otoño, invierno y primavera.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Tres cuartas partes (o 90 empleados) cubren 800 trabajos de verano de medio tiempo: salvavidas, </a:t>
            </a:r>
            <a:r>
              <a:rPr lang="es-ES" sz="1400" dirty="0" err="1">
                <a:latin typeface="Arial" pitchFamily="34" charset="0"/>
                <a:cs typeface="Arial" pitchFamily="34" charset="0"/>
              </a:rPr>
              <a:t>arbitros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de beisbol e instructores en los programas de verano para niños.  Ochocientos trabajos de medio tiempo se cubren con 90 empleados porque muchos sólo duran uno o dos meses, mientras que los trabajos de tiempo completo duran todo el año.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En la actualidad, el único trabajo de parques y recreación subcontratado representa menos de 100 000 dólares.</a:t>
            </a:r>
          </a:p>
          <a:p>
            <a:pPr lvl="1"/>
            <a:r>
              <a:rPr lang="es-ES" sz="1400" dirty="0">
                <a:latin typeface="Arial" pitchFamily="34" charset="0"/>
                <a:cs typeface="Arial" pitchFamily="34" charset="0"/>
              </a:rPr>
              <a:t>Y esta cantidad es para los profesores de golf y tenis y para el mantenimiento de los terrenos de las bibliotecas y el cementerio de veteranos. </a:t>
            </a:r>
            <a:br>
              <a:rPr lang="es-ES" sz="1400" dirty="0">
                <a:latin typeface="Arial" pitchFamily="34" charset="0"/>
                <a:cs typeface="Arial" pitchFamily="34" charset="0"/>
              </a:rPr>
            </a:br>
            <a:endParaRPr lang="es-ES" sz="1400" dirty="0">
              <a:latin typeface="Arial" pitchFamily="34" charset="0"/>
              <a:cs typeface="Arial" pitchFamily="34" charset="0"/>
            </a:endParaRPr>
          </a:p>
          <a:p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1"/>
            <a:ext cx="8435280" cy="3168352"/>
          </a:xfrm>
        </p:spPr>
        <p:txBody>
          <a:bodyPr>
            <a:noAutofit/>
          </a:bodyPr>
          <a:lstStyle/>
          <a:p>
            <a:pPr lvl="1" algn="just"/>
            <a:r>
              <a:rPr lang="es-ES" sz="1400" dirty="0">
                <a:latin typeface="Arial" pitchFamily="34" charset="0"/>
                <a:cs typeface="Arial" pitchFamily="34" charset="0"/>
              </a:rPr>
              <a:t>Debido a la naturaleza del empleo, la probable mala imagen pública y las reglas del servicio civil, la opción de contratar y despedir empleados de tiempo completo todos los días o cada semana para cubrir la demanda estacional está fuera de contexto.</a:t>
            </a:r>
          </a:p>
          <a:p>
            <a:pPr lvl="1" algn="just"/>
            <a:r>
              <a:rPr lang="es-ES" sz="1400" dirty="0">
                <a:latin typeface="Arial" pitchFamily="34" charset="0"/>
                <a:cs typeface="Arial" pitchFamily="34" charset="0"/>
              </a:rPr>
              <a:t>Sin embargo, la ayuda temporal de medio tiempo está autorizada y es tradicional. Asimismo, es prácticamente imposible tener empleados regulares (de tiempo completo) para todos los trabajos de verano.</a:t>
            </a:r>
          </a:p>
          <a:p>
            <a:pPr lvl="1" algn="just"/>
            <a:r>
              <a:rPr lang="es-ES" sz="1400" dirty="0">
                <a:latin typeface="Arial" pitchFamily="34" charset="0"/>
                <a:cs typeface="Arial" pitchFamily="34" charset="0"/>
              </a:rPr>
              <a:t>Durante los meses de verano, los casi 800 empleados de medio tiempo trabajan en muchos programas que ocurren al mismo tiempo, por lo que es imposible nivelar el horario a una semana normal de 40 horas.</a:t>
            </a:r>
          </a:p>
          <a:p>
            <a:pPr lvl="1" algn="just"/>
            <a:r>
              <a:rPr lang="es-ES" sz="1400" dirty="0">
                <a:latin typeface="Arial" pitchFamily="34" charset="0"/>
                <a:cs typeface="Arial" pitchFamily="34" charset="0"/>
              </a:rPr>
              <a:t>Se necesita una mayor variedad de habilidades (como </a:t>
            </a:r>
            <a:r>
              <a:rPr lang="es-ES" sz="1400" dirty="0" err="1">
                <a:latin typeface="Arial" pitchFamily="34" charset="0"/>
                <a:cs typeface="Arial" pitchFamily="34" charset="0"/>
              </a:rPr>
              <a:t>ampayers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, entrenadores, salvavidas y profesores de cerámica, guitarra, karate, danzas del vientre y yoga) de las que tienen los empleados de tiempo completo</a:t>
            </a:r>
          </a:p>
          <a:p>
            <a:pPr algn="just"/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Opciones de planes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800100" lvl="1" indent="-342900" algn="just">
              <a:buAutoNum type="arabicPeriod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El método actual, que consiste en manejar un personal de tiempo completo de 1. nivel intermedio y programar trabajo para éste durante las temporadas bajas (como reconstruir los campos de béisbol durante los meses de invierno) y utilizar ayuda de medio tiempo en los periodos de mayor demanda.</a:t>
            </a:r>
          </a:p>
          <a:p>
            <a:pPr marL="800100" lvl="1" indent="-342900" algn="just">
              <a:buAutoNum type="arabicPeriod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Mantener un nivel de personal más bajo durante el año y subcontratar todo el trabajo adicional que realiza el personal de tiempo completo en forma permanente (utilizando ayuda de medio tiempo).</a:t>
            </a:r>
          </a:p>
          <a:p>
            <a:pPr marL="800100" lvl="1" indent="-342900" algn="just">
              <a:buAutoNum type="arabicPeriod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Conservar sólo al personal administrativo y subcontratar todo el trabajo, incluida la ayuda de medio tiempo. (Esto representaría el manejo de contratos con empresas de jardinería y mantenimiento de albercas, así como con empresas privadas recién creadas para emplear y suministrar ayuda de medio tiempo.)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Consideraciones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0" lvl="1" algn="just">
              <a:spcBef>
                <a:spcPts val="0"/>
              </a:spcBef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La unidad de medición del trabajo común en todas las áreas son los empleos equivalentes de tiempo completo o los empleados. Por ejemplo, suponga que en la misma semana 30 salvavidas trabajan 20 horas cada uno, 40 instructores trabajan 15 horas cada uno y 35 Entrenadores de beisbol trabajan 10 horas cada uno. Esto equivale a (30 × 20) + (40 × 15) + (35 × 10) = 1 550 ÷ 40 = 38.75 puestos de tiempo completo para esa semana.</a:t>
            </a:r>
          </a:p>
          <a:p>
            <a:pPr marL="0" lvl="1" algn="just">
              <a:spcBef>
                <a:spcPts val="0"/>
              </a:spcBef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0" lvl="1" algn="just">
              <a:spcBef>
                <a:spcPts val="0"/>
              </a:spcBef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Aunque es posible pasar una cantidad considerable de carga de trabajo a la temporada baja, la mayor parte del trabajo se tiene que realizar en el momento en que se necesita.</a:t>
            </a:r>
          </a:p>
          <a:p>
            <a:pPr marL="0" lvl="1" algn="just">
              <a:spcBef>
                <a:spcPts val="0"/>
              </a:spcBef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0" lvl="1" algn="just">
              <a:spcBef>
                <a:spcPts val="0"/>
              </a:spcBef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Los empleados de tiempo completo están divididos en tres grupos:</a:t>
            </a:r>
          </a:p>
          <a:p>
            <a:pPr marL="0" lvl="1" algn="just">
              <a:spcBef>
                <a:spcPts val="0"/>
              </a:spcBef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228600" lvl="1" indent="-514350" algn="just">
              <a:spcBef>
                <a:spcPts val="0"/>
              </a:spcBef>
              <a:buAutoNum type="arabicParenR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El grupo de base del personal clave para el departamento que se coordina con la ciudad, establece políticas, determina presupuestos, mide el desempeño, etc.,</a:t>
            </a:r>
          </a:p>
          <a:p>
            <a:pPr marL="228600" lvl="1" indent="-514350" algn="just">
              <a:spcBef>
                <a:spcPts val="0"/>
              </a:spcBef>
              <a:buAutoNum type="arabicParenR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El grupo administrativo de personal de supervisión y oficina, responsable de los trabajadores directos y </a:t>
            </a:r>
          </a:p>
          <a:p>
            <a:pPr marL="228600" lvl="1" indent="-514350" algn="just">
              <a:spcBef>
                <a:spcPts val="0"/>
              </a:spcBef>
              <a:buAutoNum type="arabicParenR"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El de la fuerza de trabajo directa compuesta por 116 puestos de tiempo completo. Estos trabajadores mantienen físicamente las áreas de responsabilidad del departamento, como hacer la limpieza, podar los campos de golf y las canchas de juego, podar los árboles y regar el césped.</a:t>
            </a:r>
          </a:p>
          <a:p>
            <a:pPr marL="0" algn="just">
              <a:spcBef>
                <a:spcPts val="0"/>
              </a:spcBef>
            </a:pPr>
            <a:br>
              <a:rPr lang="es-ES" sz="1600" dirty="0">
                <a:latin typeface="Arial" pitchFamily="34" charset="0"/>
                <a:cs typeface="Arial" pitchFamily="34" charset="0"/>
              </a:rPr>
            </a:b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Costos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ES" dirty="0"/>
                        <a:t>Empleado de Tiempo Completo (directo)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Tarifa Promedio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$4,45 por hora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Prestaciones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17 % de la tarifa de pago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Costos 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20 % de la Tarifa de Pago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bg1"/>
                          </a:solidFill>
                        </a:rPr>
                        <a:t>Empleado</a:t>
                      </a:r>
                      <a:r>
                        <a:rPr lang="es-ES" baseline="0" dirty="0">
                          <a:solidFill>
                            <a:schemeClr val="bg1"/>
                          </a:solidFill>
                        </a:rPr>
                        <a:t> de tiempo Parcial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Tarifa promedio</a:t>
                      </a:r>
                      <a:r>
                        <a:rPr lang="es-ES" baseline="0" dirty="0"/>
                        <a:t> de pago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$4,03 por hora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Prestaciones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11% de la tarifa de pago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Costos 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25 % de la tarifa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bg1"/>
                          </a:solidFill>
                        </a:rPr>
                        <a:t>Otros</a:t>
                      </a:r>
                      <a:r>
                        <a:rPr lang="es-ES" baseline="0" dirty="0">
                          <a:solidFill>
                            <a:schemeClr val="bg1"/>
                          </a:solidFill>
                        </a:rPr>
                        <a:t> Costos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Subcontratación de puestos</a:t>
                      </a:r>
                      <a:r>
                        <a:rPr lang="es-ES" baseline="0" dirty="0"/>
                        <a:t> a tiempo completo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1,6 millones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Subcontratación</a:t>
                      </a:r>
                      <a:r>
                        <a:rPr lang="es-ES" baseline="0" dirty="0"/>
                        <a:t> de puestos a tiempo parcial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1,85 millones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Requerimientos de </a:t>
            </a:r>
            <a:r>
              <a:rPr lang="es-ES" sz="3600" dirty="0" err="1"/>
              <a:t>Dda</a:t>
            </a:r>
            <a:r>
              <a:rPr lang="es-ES" sz="3600" dirty="0"/>
              <a:t> Real de empleados directos de </a:t>
            </a:r>
            <a:r>
              <a:rPr lang="es-ES" sz="3600" dirty="0" err="1"/>
              <a:t>tpo</a:t>
            </a:r>
            <a:r>
              <a:rPr lang="es-ES" sz="3600" dirty="0"/>
              <a:t> completo y parcial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15614" y="2060848"/>
          <a:ext cx="7056785" cy="1656184"/>
        </p:xfrm>
        <a:graphic>
          <a:graphicData uri="http://schemas.openxmlformats.org/drawingml/2006/table">
            <a:tbl>
              <a:tblPr/>
              <a:tblGrid>
                <a:gridCol w="225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9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7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3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69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88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3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30177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6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6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Empleados a Tpo completo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6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Empleados a tpo Parcial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735</Words>
  <Application>Microsoft Office PowerPoint</Application>
  <PresentationFormat>Presentación en pantalla (4:3)</PresentationFormat>
  <Paragraphs>102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Planificación Agregada</vt:lpstr>
      <vt:lpstr>Ejercicio 2</vt:lpstr>
      <vt:lpstr>Presentación de PowerPoint</vt:lpstr>
      <vt:lpstr>Opciones de planes</vt:lpstr>
      <vt:lpstr>Consideraciones</vt:lpstr>
      <vt:lpstr>Costos</vt:lpstr>
      <vt:lpstr>Requerimientos de Dda Real de empleados directos de tpo completo y parcial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Planificación Agregada</dc:title>
  <dc:creator>jwalker</dc:creator>
  <cp:lastModifiedBy>ENTHALPY</cp:lastModifiedBy>
  <cp:revision>7</cp:revision>
  <dcterms:created xsi:type="dcterms:W3CDTF">2014-06-06T18:25:51Z</dcterms:created>
  <dcterms:modified xsi:type="dcterms:W3CDTF">2018-07-05T00:55:59Z</dcterms:modified>
</cp:coreProperties>
</file>